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notesSlides/notesSlide1.xml" ContentType="application/vnd.openxmlformats-officedocument.presentationml.notesSlide+xml"/>
  <Override PartName="/ppt/charts/chart6.xml" ContentType="application/vnd.openxmlformats-officedocument.drawingml.chart+xml"/>
  <Override PartName="/ppt/drawings/drawing1.xml" ContentType="application/vnd.openxmlformats-officedocument.drawingml.chartshapes+xml"/>
  <Override PartName="/ppt/charts/chart7.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84" r:id="rId1"/>
  </p:sldMasterIdLst>
  <p:notesMasterIdLst>
    <p:notesMasterId r:id="rId45"/>
  </p:notesMasterIdLst>
  <p:sldIdLst>
    <p:sldId id="256" r:id="rId2"/>
    <p:sldId id="306" r:id="rId3"/>
    <p:sldId id="305" r:id="rId4"/>
    <p:sldId id="257" r:id="rId5"/>
    <p:sldId id="271" r:id="rId6"/>
    <p:sldId id="364" r:id="rId7"/>
    <p:sldId id="363" r:id="rId8"/>
    <p:sldId id="281" r:id="rId9"/>
    <p:sldId id="284" r:id="rId10"/>
    <p:sldId id="330" r:id="rId11"/>
    <p:sldId id="335" r:id="rId12"/>
    <p:sldId id="346" r:id="rId13"/>
    <p:sldId id="348" r:id="rId14"/>
    <p:sldId id="349" r:id="rId15"/>
    <p:sldId id="332" r:id="rId16"/>
    <p:sldId id="333" r:id="rId17"/>
    <p:sldId id="334" r:id="rId18"/>
    <p:sldId id="347" r:id="rId19"/>
    <p:sldId id="360" r:id="rId20"/>
    <p:sldId id="361" r:id="rId21"/>
    <p:sldId id="350" r:id="rId22"/>
    <p:sldId id="329" r:id="rId23"/>
    <p:sldId id="291" r:id="rId24"/>
    <p:sldId id="340" r:id="rId25"/>
    <p:sldId id="337" r:id="rId26"/>
    <p:sldId id="338" r:id="rId27"/>
    <p:sldId id="351" r:id="rId28"/>
    <p:sldId id="352" r:id="rId29"/>
    <p:sldId id="353" r:id="rId30"/>
    <p:sldId id="354" r:id="rId31"/>
    <p:sldId id="355" r:id="rId32"/>
    <p:sldId id="356" r:id="rId33"/>
    <p:sldId id="357" r:id="rId34"/>
    <p:sldId id="358" r:id="rId35"/>
    <p:sldId id="324" r:id="rId36"/>
    <p:sldId id="325" r:id="rId37"/>
    <p:sldId id="319" r:id="rId38"/>
    <p:sldId id="326" r:id="rId39"/>
    <p:sldId id="309" r:id="rId40"/>
    <p:sldId id="310" r:id="rId41"/>
    <p:sldId id="272" r:id="rId42"/>
    <p:sldId id="359" r:id="rId43"/>
    <p:sldId id="303" r:id="rId44"/>
  </p:sldIdLst>
  <p:sldSz cx="9144000" cy="6858000" type="screen4x3"/>
  <p:notesSz cx="6797675" cy="9926638"/>
  <p:defaultTextStyle>
    <a:defPPr>
      <a:defRPr lang="ru-RU"/>
    </a:defPPr>
    <a:lvl1pPr algn="l" rtl="0" eaLnBrk="0" fontAlgn="base" hangingPunct="0">
      <a:spcBef>
        <a:spcPct val="0"/>
      </a:spcBef>
      <a:spcAft>
        <a:spcPct val="0"/>
      </a:spcAft>
      <a:defRPr kern="1200">
        <a:solidFill>
          <a:schemeClr val="tx1"/>
        </a:solidFill>
        <a:latin typeface="Tahoma" pitchFamily="34" charset="0"/>
        <a:ea typeface="+mn-ea"/>
        <a:cs typeface="Arial" charset="0"/>
      </a:defRPr>
    </a:lvl1pPr>
    <a:lvl2pPr marL="457200" algn="l" rtl="0" eaLnBrk="0" fontAlgn="base" hangingPunct="0">
      <a:spcBef>
        <a:spcPct val="0"/>
      </a:spcBef>
      <a:spcAft>
        <a:spcPct val="0"/>
      </a:spcAft>
      <a:defRPr kern="1200">
        <a:solidFill>
          <a:schemeClr val="tx1"/>
        </a:solidFill>
        <a:latin typeface="Tahoma" pitchFamily="34" charset="0"/>
        <a:ea typeface="+mn-ea"/>
        <a:cs typeface="Arial" charset="0"/>
      </a:defRPr>
    </a:lvl2pPr>
    <a:lvl3pPr marL="914400" algn="l" rtl="0" eaLnBrk="0" fontAlgn="base" hangingPunct="0">
      <a:spcBef>
        <a:spcPct val="0"/>
      </a:spcBef>
      <a:spcAft>
        <a:spcPct val="0"/>
      </a:spcAft>
      <a:defRPr kern="1200">
        <a:solidFill>
          <a:schemeClr val="tx1"/>
        </a:solidFill>
        <a:latin typeface="Tahoma" pitchFamily="34" charset="0"/>
        <a:ea typeface="+mn-ea"/>
        <a:cs typeface="Arial" charset="0"/>
      </a:defRPr>
    </a:lvl3pPr>
    <a:lvl4pPr marL="1371600" algn="l" rtl="0" eaLnBrk="0" fontAlgn="base" hangingPunct="0">
      <a:spcBef>
        <a:spcPct val="0"/>
      </a:spcBef>
      <a:spcAft>
        <a:spcPct val="0"/>
      </a:spcAft>
      <a:defRPr kern="1200">
        <a:solidFill>
          <a:schemeClr val="tx1"/>
        </a:solidFill>
        <a:latin typeface="Tahoma" pitchFamily="34" charset="0"/>
        <a:ea typeface="+mn-ea"/>
        <a:cs typeface="Arial" charset="0"/>
      </a:defRPr>
    </a:lvl4pPr>
    <a:lvl5pPr marL="1828800" algn="l" rtl="0" eaLnBrk="0" fontAlgn="base" hangingPunct="0">
      <a:spcBef>
        <a:spcPct val="0"/>
      </a:spcBef>
      <a:spcAft>
        <a:spcPct val="0"/>
      </a:spcAft>
      <a:defRPr kern="1200">
        <a:solidFill>
          <a:schemeClr val="tx1"/>
        </a:solidFill>
        <a:latin typeface="Tahoma" pitchFamily="34" charset="0"/>
        <a:ea typeface="+mn-ea"/>
        <a:cs typeface="Arial" charset="0"/>
      </a:defRPr>
    </a:lvl5pPr>
    <a:lvl6pPr marL="2286000" algn="l" defTabSz="914400" rtl="0" eaLnBrk="1" latinLnBrk="0" hangingPunct="1">
      <a:defRPr kern="1200">
        <a:solidFill>
          <a:schemeClr val="tx1"/>
        </a:solidFill>
        <a:latin typeface="Tahoma" pitchFamily="34" charset="0"/>
        <a:ea typeface="+mn-ea"/>
        <a:cs typeface="Arial" charset="0"/>
      </a:defRPr>
    </a:lvl6pPr>
    <a:lvl7pPr marL="2743200" algn="l" defTabSz="914400" rtl="0" eaLnBrk="1" latinLnBrk="0" hangingPunct="1">
      <a:defRPr kern="1200">
        <a:solidFill>
          <a:schemeClr val="tx1"/>
        </a:solidFill>
        <a:latin typeface="Tahoma" pitchFamily="34" charset="0"/>
        <a:ea typeface="+mn-ea"/>
        <a:cs typeface="Arial" charset="0"/>
      </a:defRPr>
    </a:lvl7pPr>
    <a:lvl8pPr marL="3200400" algn="l" defTabSz="914400" rtl="0" eaLnBrk="1" latinLnBrk="0" hangingPunct="1">
      <a:defRPr kern="1200">
        <a:solidFill>
          <a:schemeClr val="tx1"/>
        </a:solidFill>
        <a:latin typeface="Tahoma" pitchFamily="34" charset="0"/>
        <a:ea typeface="+mn-ea"/>
        <a:cs typeface="Arial" charset="0"/>
      </a:defRPr>
    </a:lvl8pPr>
    <a:lvl9pPr marL="3657600" algn="l" defTabSz="914400" rtl="0" eaLnBrk="1" latinLnBrk="0" hangingPunct="1">
      <a:defRPr kern="1200">
        <a:solidFill>
          <a:schemeClr val="tx1"/>
        </a:solidFill>
        <a:latin typeface="Tahoma"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945D7"/>
    <a:srgbClr val="2581E7"/>
    <a:srgbClr val="DB6503"/>
    <a:srgbClr val="339933"/>
    <a:srgbClr val="00FF00"/>
    <a:srgbClr val="660066"/>
    <a:srgbClr val="B4FC9A"/>
    <a:srgbClr val="DAFEDD"/>
    <a:srgbClr val="CFFDD0"/>
    <a:srgbClr val="ABF7C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E8034E78-7F5D-4C2E-B375-FC64B27BC917}" styleName="Темный стиль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16DA210-FB5B-4158-B5E0-FEB733F419BA}" styleName="Светлый стиль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35758FB7-9AC5-4552-8A53-C91805E547FA}" styleName="Стиль из темы 1 - акцент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Стиль из темы 1 - акцент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Стиль из темы 1 - акцент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F1AB2-1976-4502-BF36-3FF5EA218861}" styleName="Средний стиль 4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94" autoAdjust="0"/>
    <p:restoredTop sz="94638" autoAdjust="0"/>
  </p:normalViewPr>
  <p:slideViewPr>
    <p:cSldViewPr>
      <p:cViewPr>
        <p:scale>
          <a:sx n="100" d="100"/>
          <a:sy n="100" d="100"/>
        </p:scale>
        <p:origin x="-1860" y="-234"/>
      </p:cViewPr>
      <p:guideLst>
        <p:guide orient="horz" pos="2160"/>
        <p:guide pos="2880"/>
      </p:guideLst>
    </p:cSldViewPr>
  </p:slideViewPr>
  <p:outlineViewPr>
    <p:cViewPr>
      <p:scale>
        <a:sx n="33" d="100"/>
        <a:sy n="33" d="100"/>
      </p:scale>
      <p:origin x="0" y="522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pie3DChart>
        <c:varyColors val="1"/>
        <c:dLbls>
          <c:showLegendKey val="0"/>
          <c:showVal val="0"/>
          <c:showCatName val="0"/>
          <c:showSerName val="0"/>
          <c:showPercent val="0"/>
          <c:showBubbleSize val="0"/>
          <c:showLeaderLines val="0"/>
        </c:dLbls>
      </c:pie3DChart>
    </c:plotArea>
    <c:legend>
      <c:legendPos val="r"/>
      <c:layout>
        <c:manualLayout>
          <c:xMode val="edge"/>
          <c:yMode val="edge"/>
          <c:x val="0.70178531748295314"/>
          <c:y val="5.7576861820234852E-2"/>
          <c:w val="0.22928502588613506"/>
          <c:h val="0.26779426812310331"/>
        </c:manualLayout>
      </c:layout>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pie3DChart>
        <c:varyColors val="1"/>
        <c:ser>
          <c:idx val="0"/>
          <c:order val="0"/>
          <c:tx>
            <c:strRef>
              <c:f>Лист1!$B$1</c:f>
              <c:strCache>
                <c:ptCount val="1"/>
                <c:pt idx="0">
                  <c:v>Продажи</c:v>
                </c:pt>
              </c:strCache>
            </c:strRef>
          </c:tx>
          <c:explosion val="25"/>
          <c:dPt>
            <c:idx val="0"/>
            <c:bubble3D val="0"/>
            <c:spPr>
              <a:solidFill>
                <a:srgbClr val="007DDA"/>
              </a:solidFill>
            </c:spPr>
          </c:dPt>
          <c:dPt>
            <c:idx val="1"/>
            <c:bubble3D val="0"/>
            <c:spPr>
              <a:solidFill>
                <a:srgbClr val="FF0000"/>
              </a:solidFill>
            </c:spPr>
          </c:dPt>
          <c:dPt>
            <c:idx val="2"/>
            <c:bubble3D val="0"/>
            <c:spPr>
              <a:solidFill>
                <a:srgbClr val="00FF00"/>
              </a:solidFill>
            </c:spPr>
          </c:dPt>
          <c:dPt>
            <c:idx val="3"/>
            <c:bubble3D val="0"/>
            <c:spPr>
              <a:solidFill>
                <a:srgbClr val="00B0F0"/>
              </a:solidFill>
            </c:spPr>
          </c:dPt>
          <c:dPt>
            <c:idx val="4"/>
            <c:bubble3D val="0"/>
            <c:spPr>
              <a:solidFill>
                <a:srgbClr val="FFFF00"/>
              </a:solidFill>
            </c:spPr>
          </c:dPt>
          <c:dPt>
            <c:idx val="5"/>
            <c:bubble3D val="0"/>
            <c:spPr>
              <a:solidFill>
                <a:srgbClr val="954ECA"/>
              </a:solidFill>
            </c:spPr>
          </c:dPt>
          <c:dLbls>
            <c:dLbl>
              <c:idx val="0"/>
              <c:layout>
                <c:manualLayout>
                  <c:x val="-0.16614587268081324"/>
                  <c:y val="5.0387318780671188E-2"/>
                </c:manualLayout>
              </c:layout>
              <c:tx>
                <c:rich>
                  <a:bodyPr/>
                  <a:lstStyle/>
                  <a:p>
                    <a:r>
                      <a:rPr lang="ru-RU" sz="1100" b="0" dirty="0" smtClean="0"/>
                      <a:t>Налоговые доходы; </a:t>
                    </a:r>
                  </a:p>
                  <a:p>
                    <a:r>
                      <a:rPr lang="en-US" sz="1100" b="0" dirty="0" smtClean="0"/>
                      <a:t>525792,8</a:t>
                    </a:r>
                    <a:endParaRPr lang="en-US" sz="1100" b="0" dirty="0"/>
                  </a:p>
                </c:rich>
              </c:tx>
              <c:dLblPos val="bestFit"/>
              <c:showLegendKey val="0"/>
              <c:showVal val="1"/>
              <c:showCatName val="0"/>
              <c:showSerName val="0"/>
              <c:showPercent val="0"/>
              <c:showBubbleSize val="0"/>
            </c:dLbl>
            <c:dLbl>
              <c:idx val="1"/>
              <c:layout>
                <c:manualLayout>
                  <c:x val="-4.6412191331030228E-3"/>
                  <c:y val="-4.6059697070695846E-4"/>
                </c:manualLayout>
              </c:layout>
              <c:tx>
                <c:rich>
                  <a:bodyPr/>
                  <a:lstStyle/>
                  <a:p>
                    <a:r>
                      <a:rPr lang="ru-RU" sz="1100" dirty="0" smtClean="0"/>
                      <a:t>Неналоговые доходы;</a:t>
                    </a:r>
                  </a:p>
                  <a:p>
                    <a:r>
                      <a:rPr lang="en-US" sz="1100" dirty="0" smtClean="0"/>
                      <a:t>50339,2</a:t>
                    </a:r>
                    <a:endParaRPr lang="en-US" sz="1100" dirty="0"/>
                  </a:p>
                </c:rich>
              </c:tx>
              <c:dLblPos val="bestFit"/>
              <c:showLegendKey val="0"/>
              <c:showVal val="1"/>
              <c:showCatName val="0"/>
              <c:showSerName val="0"/>
              <c:showPercent val="0"/>
              <c:showBubbleSize val="0"/>
            </c:dLbl>
            <c:dLbl>
              <c:idx val="2"/>
              <c:layout>
                <c:manualLayout>
                  <c:x val="-5.2691132974220699E-2"/>
                  <c:y val="1.9154507523855373E-2"/>
                </c:manualLayout>
              </c:layout>
              <c:tx>
                <c:rich>
                  <a:bodyPr/>
                  <a:lstStyle/>
                  <a:p>
                    <a:r>
                      <a:rPr lang="ru-RU" sz="1100" dirty="0" smtClean="0"/>
                      <a:t>Дотации; </a:t>
                    </a:r>
                    <a:r>
                      <a:rPr lang="en-US" sz="1100" dirty="0" smtClean="0"/>
                      <a:t>95032,6</a:t>
                    </a:r>
                    <a:endParaRPr lang="en-US" sz="1100" dirty="0"/>
                  </a:p>
                </c:rich>
              </c:tx>
              <c:dLblPos val="bestFit"/>
              <c:showLegendKey val="0"/>
              <c:showVal val="1"/>
              <c:showCatName val="0"/>
              <c:showSerName val="0"/>
              <c:showPercent val="0"/>
              <c:showBubbleSize val="0"/>
            </c:dLbl>
            <c:dLbl>
              <c:idx val="3"/>
              <c:layout>
                <c:manualLayout>
                  <c:x val="-7.0487290308181377E-2"/>
                  <c:y val="-3.7275950820279229E-3"/>
                </c:manualLayout>
              </c:layout>
              <c:tx>
                <c:rich>
                  <a:bodyPr/>
                  <a:lstStyle/>
                  <a:p>
                    <a:r>
                      <a:rPr lang="ru-RU" sz="1100" dirty="0" smtClean="0"/>
                      <a:t>Субсидии; </a:t>
                    </a:r>
                    <a:r>
                      <a:rPr lang="en-US" sz="1100" dirty="0" smtClean="0"/>
                      <a:t>94943,4</a:t>
                    </a:r>
                    <a:endParaRPr lang="en-US" sz="1100" dirty="0"/>
                  </a:p>
                </c:rich>
              </c:tx>
              <c:dLblPos val="bestFit"/>
              <c:showLegendKey val="0"/>
              <c:showVal val="1"/>
              <c:showCatName val="0"/>
              <c:showSerName val="0"/>
              <c:showPercent val="0"/>
              <c:showBubbleSize val="0"/>
            </c:dLbl>
            <c:dLbl>
              <c:idx val="4"/>
              <c:layout>
                <c:manualLayout>
                  <c:x val="0.18050977003520755"/>
                  <c:y val="3.8145838733967831E-3"/>
                </c:manualLayout>
              </c:layout>
              <c:tx>
                <c:rich>
                  <a:bodyPr/>
                  <a:lstStyle/>
                  <a:p>
                    <a:r>
                      <a:rPr lang="ru-RU" sz="1100" dirty="0" smtClean="0"/>
                      <a:t>Субвенции;</a:t>
                    </a:r>
                    <a:r>
                      <a:rPr lang="ru-RU" sz="1100" baseline="0" dirty="0" smtClean="0"/>
                      <a:t> </a:t>
                    </a:r>
                    <a:r>
                      <a:rPr lang="en-US" sz="1100" dirty="0" smtClean="0"/>
                      <a:t>660462,9</a:t>
                    </a:r>
                    <a:endParaRPr lang="en-US" sz="1100" dirty="0"/>
                  </a:p>
                </c:rich>
              </c:tx>
              <c:dLblPos val="bestFit"/>
              <c:showLegendKey val="0"/>
              <c:showVal val="1"/>
              <c:showCatName val="0"/>
              <c:showSerName val="0"/>
              <c:showPercent val="0"/>
              <c:showBubbleSize val="0"/>
            </c:dLbl>
            <c:dLbl>
              <c:idx val="5"/>
              <c:layout>
                <c:manualLayout>
                  <c:x val="2.4980668814576158E-2"/>
                  <c:y val="-1.2381565934665889E-2"/>
                </c:manualLayout>
              </c:layout>
              <c:tx>
                <c:rich>
                  <a:bodyPr/>
                  <a:lstStyle/>
                  <a:p>
                    <a:r>
                      <a:rPr lang="ru-RU" sz="1100" dirty="0" smtClean="0"/>
                      <a:t>Иные межбюджетные трансферты;</a:t>
                    </a:r>
                    <a:r>
                      <a:rPr lang="ru-RU" sz="1100" baseline="0" dirty="0" smtClean="0"/>
                      <a:t> </a:t>
                    </a:r>
                    <a:r>
                      <a:rPr lang="en-US" sz="1100" dirty="0" smtClean="0"/>
                      <a:t>25588,8</a:t>
                    </a:r>
                    <a:endParaRPr lang="en-US" sz="1100" dirty="0"/>
                  </a:p>
                </c:rich>
              </c:tx>
              <c:dLblPos val="bestFit"/>
              <c:showLegendKey val="0"/>
              <c:showVal val="1"/>
              <c:showCatName val="0"/>
              <c:showSerName val="0"/>
              <c:showPercent val="0"/>
              <c:showBubbleSize val="0"/>
            </c:dLbl>
            <c:txPr>
              <a:bodyPr/>
              <a:lstStyle/>
              <a:p>
                <a:pPr>
                  <a:defRPr sz="1100"/>
                </a:pPr>
                <a:endParaRPr lang="ru-RU"/>
              </a:p>
            </c:txPr>
            <c:dLblPos val="outEnd"/>
            <c:showLegendKey val="0"/>
            <c:showVal val="0"/>
            <c:showCatName val="0"/>
            <c:showSerName val="0"/>
            <c:showPercent val="0"/>
            <c:showBubbleSize val="0"/>
          </c:dLbls>
          <c:cat>
            <c:strRef>
              <c:f>Лист1!$A$2:$A$7</c:f>
              <c:strCache>
                <c:ptCount val="6"/>
                <c:pt idx="0">
                  <c:v>Налоговые доходы</c:v>
                </c:pt>
                <c:pt idx="1">
                  <c:v>Неналоговые доходы</c:v>
                </c:pt>
                <c:pt idx="2">
                  <c:v>Дотации </c:v>
                </c:pt>
                <c:pt idx="3">
                  <c:v>Субсидии </c:v>
                </c:pt>
                <c:pt idx="4">
                  <c:v>Субвенции</c:v>
                </c:pt>
                <c:pt idx="5">
                  <c:v>Инвые межбюджетные трансферты</c:v>
                </c:pt>
              </c:strCache>
            </c:strRef>
          </c:cat>
          <c:val>
            <c:numRef>
              <c:f>Лист1!$B$2:$B$7</c:f>
              <c:numCache>
                <c:formatCode>General</c:formatCode>
                <c:ptCount val="6"/>
                <c:pt idx="0">
                  <c:v>525792.80000000005</c:v>
                </c:pt>
                <c:pt idx="1">
                  <c:v>50339.199999999997</c:v>
                </c:pt>
                <c:pt idx="2">
                  <c:v>95032.6</c:v>
                </c:pt>
                <c:pt idx="3">
                  <c:v>94943.4</c:v>
                </c:pt>
                <c:pt idx="4">
                  <c:v>660462.9</c:v>
                </c:pt>
                <c:pt idx="5">
                  <c:v>25588.799999999999</c:v>
                </c:pt>
              </c:numCache>
            </c:numRef>
          </c:val>
        </c:ser>
        <c:dLbls>
          <c:showLegendKey val="0"/>
          <c:showVal val="0"/>
          <c:showCatName val="0"/>
          <c:showSerName val="0"/>
          <c:showPercent val="0"/>
          <c:showBubbleSize val="0"/>
          <c:showLeaderLines val="1"/>
        </c:dLbls>
      </c:pie3DChart>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Лист1!$A$2</c:f>
              <c:strCache>
                <c:ptCount val="1"/>
                <c:pt idx="0">
                  <c:v>Налоги на прибыль, доход</c:v>
                </c:pt>
              </c:strCache>
            </c:strRef>
          </c:tx>
          <c:spPr>
            <a:solidFill>
              <a:srgbClr val="FF0000"/>
            </a:solidFill>
          </c:spPr>
          <c:invertIfNegative val="0"/>
          <c:dLbls>
            <c:dLbl>
              <c:idx val="0"/>
              <c:layout>
                <c:manualLayout>
                  <c:x val="1.4088799149524647E-3"/>
                  <c:y val="-1.1453859709563552E-2"/>
                </c:manualLayout>
              </c:layout>
              <c:showLegendKey val="0"/>
              <c:showVal val="1"/>
              <c:showCatName val="0"/>
              <c:showSerName val="0"/>
              <c:showPercent val="0"/>
              <c:showBubbleSize val="0"/>
            </c:dLbl>
            <c:txPr>
              <a:bodyPr/>
              <a:lstStyle/>
              <a:p>
                <a:pPr>
                  <a:defRPr sz="1100"/>
                </a:pPr>
                <a:endParaRPr lang="ru-RU"/>
              </a:p>
            </c:txPr>
            <c:showLegendKey val="0"/>
            <c:showVal val="1"/>
            <c:showCatName val="0"/>
            <c:showSerName val="0"/>
            <c:showPercent val="0"/>
            <c:showBubbleSize val="0"/>
            <c:showLeaderLines val="0"/>
          </c:dLbls>
          <c:cat>
            <c:strRef>
              <c:f>Лист1!$B$1</c:f>
              <c:strCache>
                <c:ptCount val="1"/>
                <c:pt idx="0">
                  <c:v>Ряд 1</c:v>
                </c:pt>
              </c:strCache>
            </c:strRef>
          </c:cat>
          <c:val>
            <c:numRef>
              <c:f>Лист1!$B$2</c:f>
              <c:numCache>
                <c:formatCode>#,##0.00</c:formatCode>
                <c:ptCount val="1"/>
                <c:pt idx="0">
                  <c:v>486233.9</c:v>
                </c:pt>
              </c:numCache>
            </c:numRef>
          </c:val>
        </c:ser>
        <c:ser>
          <c:idx val="1"/>
          <c:order val="1"/>
          <c:tx>
            <c:strRef>
              <c:f>Лист1!$A$3</c:f>
              <c:strCache>
                <c:ptCount val="1"/>
                <c:pt idx="0">
                  <c:v>Акцизы по подакцизным товарам (продукции)</c:v>
                </c:pt>
              </c:strCache>
            </c:strRef>
          </c:tx>
          <c:spPr>
            <a:solidFill>
              <a:srgbClr val="FFFF00"/>
            </a:solidFill>
          </c:spPr>
          <c:invertIfNegative val="0"/>
          <c:dLbls>
            <c:txPr>
              <a:bodyPr/>
              <a:lstStyle/>
              <a:p>
                <a:pPr>
                  <a:defRPr sz="1100"/>
                </a:pPr>
                <a:endParaRPr lang="ru-RU"/>
              </a:p>
            </c:txPr>
            <c:showLegendKey val="0"/>
            <c:showVal val="1"/>
            <c:showCatName val="0"/>
            <c:showSerName val="0"/>
            <c:showPercent val="0"/>
            <c:showBubbleSize val="0"/>
            <c:showLeaderLines val="0"/>
          </c:dLbls>
          <c:cat>
            <c:strRef>
              <c:f>Лист1!$B$1</c:f>
              <c:strCache>
                <c:ptCount val="1"/>
                <c:pt idx="0">
                  <c:v>Ряд 1</c:v>
                </c:pt>
              </c:strCache>
            </c:strRef>
          </c:cat>
          <c:val>
            <c:numRef>
              <c:f>Лист1!$B$3</c:f>
              <c:numCache>
                <c:formatCode>General</c:formatCode>
                <c:ptCount val="1"/>
                <c:pt idx="0">
                  <c:v>25614</c:v>
                </c:pt>
              </c:numCache>
            </c:numRef>
          </c:val>
        </c:ser>
        <c:ser>
          <c:idx val="2"/>
          <c:order val="2"/>
          <c:tx>
            <c:strRef>
              <c:f>Лист1!$A$4</c:f>
              <c:strCache>
                <c:ptCount val="1"/>
                <c:pt idx="0">
                  <c:v>Налоги на совокупный доход</c:v>
                </c:pt>
              </c:strCache>
            </c:strRef>
          </c:tx>
          <c:spPr>
            <a:solidFill>
              <a:srgbClr val="0070C0"/>
            </a:solidFill>
          </c:spPr>
          <c:invertIfNegative val="0"/>
          <c:dLbls>
            <c:txPr>
              <a:bodyPr/>
              <a:lstStyle/>
              <a:p>
                <a:pPr>
                  <a:defRPr sz="1100"/>
                </a:pPr>
                <a:endParaRPr lang="ru-RU"/>
              </a:p>
            </c:txPr>
            <c:showLegendKey val="0"/>
            <c:showVal val="1"/>
            <c:showCatName val="0"/>
            <c:showSerName val="0"/>
            <c:showPercent val="0"/>
            <c:showBubbleSize val="0"/>
            <c:showLeaderLines val="0"/>
          </c:dLbls>
          <c:cat>
            <c:strRef>
              <c:f>Лист1!$B$1</c:f>
              <c:strCache>
                <c:ptCount val="1"/>
                <c:pt idx="0">
                  <c:v>Ряд 1</c:v>
                </c:pt>
              </c:strCache>
            </c:strRef>
          </c:cat>
          <c:val>
            <c:numRef>
              <c:f>Лист1!$B$4</c:f>
              <c:numCache>
                <c:formatCode>#,##0.00</c:formatCode>
                <c:ptCount val="1"/>
                <c:pt idx="0">
                  <c:v>8675.2999999999993</c:v>
                </c:pt>
              </c:numCache>
            </c:numRef>
          </c:val>
        </c:ser>
        <c:ser>
          <c:idx val="3"/>
          <c:order val="3"/>
          <c:tx>
            <c:strRef>
              <c:f>Лист1!$A$5</c:f>
              <c:strCache>
                <c:ptCount val="1"/>
                <c:pt idx="0">
                  <c:v>Государственная пошлина</c:v>
                </c:pt>
              </c:strCache>
            </c:strRef>
          </c:tx>
          <c:spPr>
            <a:solidFill>
              <a:srgbClr val="7030A0"/>
            </a:solidFill>
          </c:spPr>
          <c:invertIfNegative val="0"/>
          <c:dLbls>
            <c:txPr>
              <a:bodyPr/>
              <a:lstStyle/>
              <a:p>
                <a:pPr>
                  <a:defRPr sz="1100"/>
                </a:pPr>
                <a:endParaRPr lang="ru-RU"/>
              </a:p>
            </c:txPr>
            <c:showLegendKey val="0"/>
            <c:showVal val="1"/>
            <c:showCatName val="0"/>
            <c:showSerName val="0"/>
            <c:showPercent val="0"/>
            <c:showBubbleSize val="0"/>
            <c:showLeaderLines val="0"/>
          </c:dLbls>
          <c:cat>
            <c:strRef>
              <c:f>Лист1!$B$1</c:f>
              <c:strCache>
                <c:ptCount val="1"/>
                <c:pt idx="0">
                  <c:v>Ряд 1</c:v>
                </c:pt>
              </c:strCache>
            </c:strRef>
          </c:cat>
          <c:val>
            <c:numRef>
              <c:f>Лист1!$B$5</c:f>
              <c:numCache>
                <c:formatCode>General</c:formatCode>
                <c:ptCount val="1"/>
                <c:pt idx="0">
                  <c:v>5269.6</c:v>
                </c:pt>
              </c:numCache>
            </c:numRef>
          </c:val>
        </c:ser>
        <c:ser>
          <c:idx val="4"/>
          <c:order val="4"/>
          <c:tx>
            <c:strRef>
              <c:f>Лист1!$A$6</c:f>
              <c:strCache>
                <c:ptCount val="1"/>
                <c:pt idx="0">
                  <c:v>Неналоговые доходы</c:v>
                </c:pt>
              </c:strCache>
            </c:strRef>
          </c:tx>
          <c:spPr>
            <a:solidFill>
              <a:srgbClr val="00B0F0"/>
            </a:solidFill>
          </c:spPr>
          <c:invertIfNegative val="0"/>
          <c:dLbls>
            <c:txPr>
              <a:bodyPr/>
              <a:lstStyle/>
              <a:p>
                <a:pPr>
                  <a:defRPr sz="1100"/>
                </a:pPr>
                <a:endParaRPr lang="ru-RU"/>
              </a:p>
            </c:txPr>
            <c:showLegendKey val="0"/>
            <c:showVal val="1"/>
            <c:showCatName val="0"/>
            <c:showSerName val="0"/>
            <c:showPercent val="0"/>
            <c:showBubbleSize val="0"/>
            <c:showLeaderLines val="0"/>
          </c:dLbls>
          <c:cat>
            <c:strRef>
              <c:f>Лист1!$B$1</c:f>
              <c:strCache>
                <c:ptCount val="1"/>
                <c:pt idx="0">
                  <c:v>Ряд 1</c:v>
                </c:pt>
              </c:strCache>
            </c:strRef>
          </c:cat>
          <c:val>
            <c:numRef>
              <c:f>Лист1!$B$6</c:f>
              <c:numCache>
                <c:formatCode>#,##0.00</c:formatCode>
                <c:ptCount val="1"/>
                <c:pt idx="0">
                  <c:v>50339.199999999997</c:v>
                </c:pt>
              </c:numCache>
            </c:numRef>
          </c:val>
        </c:ser>
        <c:dLbls>
          <c:showLegendKey val="0"/>
          <c:showVal val="0"/>
          <c:showCatName val="0"/>
          <c:showSerName val="0"/>
          <c:showPercent val="0"/>
          <c:showBubbleSize val="0"/>
        </c:dLbls>
        <c:gapWidth val="150"/>
        <c:axId val="162946560"/>
        <c:axId val="118307008"/>
      </c:barChart>
      <c:catAx>
        <c:axId val="162946560"/>
        <c:scaling>
          <c:orientation val="minMax"/>
        </c:scaling>
        <c:delete val="0"/>
        <c:axPos val="b"/>
        <c:majorTickMark val="out"/>
        <c:minorTickMark val="none"/>
        <c:tickLblPos val="nextTo"/>
        <c:crossAx val="118307008"/>
        <c:crosses val="autoZero"/>
        <c:auto val="1"/>
        <c:lblAlgn val="ctr"/>
        <c:lblOffset val="100"/>
        <c:noMultiLvlLbl val="0"/>
      </c:catAx>
      <c:valAx>
        <c:axId val="118307008"/>
        <c:scaling>
          <c:orientation val="minMax"/>
        </c:scaling>
        <c:delete val="0"/>
        <c:axPos val="l"/>
        <c:majorGridlines/>
        <c:numFmt formatCode="#,##0.00" sourceLinked="1"/>
        <c:majorTickMark val="out"/>
        <c:minorTickMark val="none"/>
        <c:tickLblPos val="nextTo"/>
        <c:crossAx val="162946560"/>
        <c:crosses val="autoZero"/>
        <c:crossBetween val="between"/>
      </c:valAx>
      <c:spPr>
        <a:noFill/>
        <a:ln w="25400">
          <a:noFill/>
        </a:ln>
      </c:spPr>
    </c:plotArea>
    <c:legend>
      <c:legendPos val="r"/>
      <c:layout/>
      <c:overlay val="0"/>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stacked"/>
        <c:varyColors val="0"/>
        <c:ser>
          <c:idx val="0"/>
          <c:order val="0"/>
          <c:tx>
            <c:strRef>
              <c:f>Лист1!$B$1</c:f>
              <c:strCache>
                <c:ptCount val="1"/>
                <c:pt idx="0">
                  <c:v>Налоговые и неналоговые доходы</c:v>
                </c:pt>
              </c:strCache>
            </c:strRef>
          </c:tx>
          <c:spPr>
            <a:solidFill>
              <a:srgbClr val="FF0000"/>
            </a:solidFill>
          </c:spPr>
          <c:invertIfNegative val="0"/>
          <c:dLbls>
            <c:dLbl>
              <c:idx val="0"/>
              <c:layout/>
              <c:tx>
                <c:rich>
                  <a:bodyPr/>
                  <a:lstStyle/>
                  <a:p>
                    <a:r>
                      <a:rPr lang="en-US" sz="1100" b="0" dirty="0"/>
                      <a:t>538 </a:t>
                    </a:r>
                    <a:r>
                      <a:rPr lang="en-US" sz="1100" b="0" dirty="0" smtClean="0"/>
                      <a:t>420</a:t>
                    </a:r>
                    <a:r>
                      <a:rPr lang="ru-RU" sz="1100" b="0" dirty="0" smtClean="0"/>
                      <a:t>,00</a:t>
                    </a:r>
                    <a:endParaRPr lang="ru-RU" dirty="0" smtClean="0"/>
                  </a:p>
                </c:rich>
              </c:tx>
              <c:showLegendKey val="0"/>
              <c:showVal val="1"/>
              <c:showCatName val="0"/>
              <c:showSerName val="0"/>
              <c:showPercent val="0"/>
              <c:showBubbleSize val="0"/>
            </c:dLbl>
            <c:dLbl>
              <c:idx val="1"/>
              <c:layout/>
              <c:showLegendKey val="0"/>
              <c:showVal val="1"/>
              <c:showCatName val="0"/>
              <c:showSerName val="0"/>
              <c:showPercent val="0"/>
              <c:showBubbleSize val="0"/>
            </c:dLbl>
            <c:txPr>
              <a:bodyPr/>
              <a:lstStyle/>
              <a:p>
                <a:pPr>
                  <a:defRPr sz="1100" b="0"/>
                </a:pPr>
                <a:endParaRPr lang="ru-RU"/>
              </a:p>
            </c:txPr>
            <c:showLegendKey val="0"/>
            <c:showVal val="0"/>
            <c:showCatName val="0"/>
            <c:showSerName val="0"/>
            <c:showPercent val="0"/>
            <c:showBubbleSize val="0"/>
          </c:dLbls>
          <c:cat>
            <c:strRef>
              <c:f>Лист1!$A$2:$A$3</c:f>
              <c:strCache>
                <c:ptCount val="2"/>
                <c:pt idx="0">
                  <c:v>План</c:v>
                </c:pt>
                <c:pt idx="1">
                  <c:v>Факт</c:v>
                </c:pt>
              </c:strCache>
            </c:strRef>
          </c:cat>
          <c:val>
            <c:numRef>
              <c:f>Лист1!$B$2:$B$3</c:f>
              <c:numCache>
                <c:formatCode>#,##0.00</c:formatCode>
                <c:ptCount val="2"/>
                <c:pt idx="0" formatCode="#,##0">
                  <c:v>538420</c:v>
                </c:pt>
                <c:pt idx="1">
                  <c:v>576132.1</c:v>
                </c:pt>
              </c:numCache>
            </c:numRef>
          </c:val>
        </c:ser>
        <c:ser>
          <c:idx val="1"/>
          <c:order val="1"/>
          <c:tx>
            <c:strRef>
              <c:f>Лист1!$C$1</c:f>
              <c:strCache>
                <c:ptCount val="1"/>
                <c:pt idx="0">
                  <c:v>Безвозмездные поступления</c:v>
                </c:pt>
              </c:strCache>
            </c:strRef>
          </c:tx>
          <c:spPr>
            <a:solidFill>
              <a:srgbClr val="00B0F0"/>
            </a:solidFill>
          </c:spPr>
          <c:invertIfNegative val="0"/>
          <c:dLbls>
            <c:txPr>
              <a:bodyPr/>
              <a:lstStyle/>
              <a:p>
                <a:pPr>
                  <a:defRPr sz="1100" b="0"/>
                </a:pPr>
                <a:endParaRPr lang="ru-RU"/>
              </a:p>
            </c:txPr>
            <c:showLegendKey val="0"/>
            <c:showVal val="1"/>
            <c:showCatName val="0"/>
            <c:showSerName val="0"/>
            <c:showPercent val="0"/>
            <c:showBubbleSize val="0"/>
            <c:showLeaderLines val="0"/>
          </c:dLbls>
          <c:cat>
            <c:strRef>
              <c:f>Лист1!$A$2:$A$3</c:f>
              <c:strCache>
                <c:ptCount val="2"/>
                <c:pt idx="0">
                  <c:v>План</c:v>
                </c:pt>
                <c:pt idx="1">
                  <c:v>Факт</c:v>
                </c:pt>
              </c:strCache>
            </c:strRef>
          </c:cat>
          <c:val>
            <c:numRef>
              <c:f>Лист1!$C$2:$C$3</c:f>
              <c:numCache>
                <c:formatCode>#,##0.00</c:formatCode>
                <c:ptCount val="2"/>
                <c:pt idx="0">
                  <c:v>885455.5</c:v>
                </c:pt>
                <c:pt idx="1">
                  <c:v>876218.3</c:v>
                </c:pt>
              </c:numCache>
            </c:numRef>
          </c:val>
        </c:ser>
        <c:dLbls>
          <c:showLegendKey val="0"/>
          <c:showVal val="0"/>
          <c:showCatName val="0"/>
          <c:showSerName val="0"/>
          <c:showPercent val="0"/>
          <c:showBubbleSize val="0"/>
        </c:dLbls>
        <c:gapWidth val="150"/>
        <c:shape val="box"/>
        <c:axId val="162944512"/>
        <c:axId val="166674432"/>
        <c:axId val="0"/>
      </c:bar3DChart>
      <c:catAx>
        <c:axId val="162944512"/>
        <c:scaling>
          <c:orientation val="minMax"/>
        </c:scaling>
        <c:delete val="0"/>
        <c:axPos val="b"/>
        <c:majorTickMark val="out"/>
        <c:minorTickMark val="none"/>
        <c:tickLblPos val="nextTo"/>
        <c:crossAx val="166674432"/>
        <c:crosses val="autoZero"/>
        <c:auto val="1"/>
        <c:lblAlgn val="ctr"/>
        <c:lblOffset val="100"/>
        <c:noMultiLvlLbl val="0"/>
      </c:catAx>
      <c:valAx>
        <c:axId val="166674432"/>
        <c:scaling>
          <c:orientation val="minMax"/>
        </c:scaling>
        <c:delete val="0"/>
        <c:axPos val="l"/>
        <c:majorGridlines/>
        <c:numFmt formatCode="#,##0" sourceLinked="1"/>
        <c:majorTickMark val="out"/>
        <c:minorTickMark val="none"/>
        <c:tickLblPos val="nextTo"/>
        <c:crossAx val="162944512"/>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Лист1!$B$1</c:f>
              <c:strCache>
                <c:ptCount val="1"/>
                <c:pt idx="0">
                  <c:v>Дотации</c:v>
                </c:pt>
              </c:strCache>
            </c:strRef>
          </c:tx>
          <c:spPr>
            <a:solidFill>
              <a:srgbClr val="FFFF00"/>
            </a:solidFill>
          </c:spPr>
          <c:invertIfNegative val="0"/>
          <c:dLbls>
            <c:showLegendKey val="0"/>
            <c:showVal val="1"/>
            <c:showCatName val="0"/>
            <c:showSerName val="0"/>
            <c:showPercent val="0"/>
            <c:showBubbleSize val="0"/>
            <c:showLeaderLines val="0"/>
          </c:dLbls>
          <c:cat>
            <c:numRef>
              <c:f>Лист1!$A$2</c:f>
              <c:numCache>
                <c:formatCode>General</c:formatCode>
                <c:ptCount val="1"/>
              </c:numCache>
            </c:numRef>
          </c:cat>
          <c:val>
            <c:numRef>
              <c:f>Лист1!$B$2</c:f>
              <c:numCache>
                <c:formatCode>#,##0.00</c:formatCode>
                <c:ptCount val="1"/>
                <c:pt idx="0">
                  <c:v>95032.6</c:v>
                </c:pt>
              </c:numCache>
            </c:numRef>
          </c:val>
        </c:ser>
        <c:ser>
          <c:idx val="1"/>
          <c:order val="1"/>
          <c:tx>
            <c:strRef>
              <c:f>Лист1!$C$1</c:f>
              <c:strCache>
                <c:ptCount val="1"/>
                <c:pt idx="0">
                  <c:v>Субсидии </c:v>
                </c:pt>
              </c:strCache>
            </c:strRef>
          </c:tx>
          <c:spPr>
            <a:solidFill>
              <a:srgbClr val="00B050"/>
            </a:solidFill>
          </c:spPr>
          <c:invertIfNegative val="0"/>
          <c:dLbls>
            <c:showLegendKey val="0"/>
            <c:showVal val="1"/>
            <c:showCatName val="0"/>
            <c:showSerName val="0"/>
            <c:showPercent val="0"/>
            <c:showBubbleSize val="0"/>
            <c:showLeaderLines val="0"/>
          </c:dLbls>
          <c:cat>
            <c:numRef>
              <c:f>Лист1!$A$2</c:f>
              <c:numCache>
                <c:formatCode>General</c:formatCode>
                <c:ptCount val="1"/>
              </c:numCache>
            </c:numRef>
          </c:cat>
          <c:val>
            <c:numRef>
              <c:f>Лист1!$C$2</c:f>
              <c:numCache>
                <c:formatCode>#,##0.00</c:formatCode>
                <c:ptCount val="1"/>
                <c:pt idx="0">
                  <c:v>94943.4</c:v>
                </c:pt>
              </c:numCache>
            </c:numRef>
          </c:val>
        </c:ser>
        <c:ser>
          <c:idx val="2"/>
          <c:order val="2"/>
          <c:tx>
            <c:strRef>
              <c:f>Лист1!$D$1</c:f>
              <c:strCache>
                <c:ptCount val="1"/>
                <c:pt idx="0">
                  <c:v>Субвенции</c:v>
                </c:pt>
              </c:strCache>
            </c:strRef>
          </c:tx>
          <c:spPr>
            <a:solidFill>
              <a:srgbClr val="FF0000"/>
            </a:solidFill>
          </c:spPr>
          <c:invertIfNegative val="0"/>
          <c:dLbls>
            <c:showLegendKey val="0"/>
            <c:showVal val="1"/>
            <c:showCatName val="0"/>
            <c:showSerName val="0"/>
            <c:showPercent val="0"/>
            <c:showBubbleSize val="0"/>
            <c:showLeaderLines val="0"/>
          </c:dLbls>
          <c:cat>
            <c:numRef>
              <c:f>Лист1!$A$2</c:f>
              <c:numCache>
                <c:formatCode>General</c:formatCode>
                <c:ptCount val="1"/>
              </c:numCache>
            </c:numRef>
          </c:cat>
          <c:val>
            <c:numRef>
              <c:f>Лист1!$D$2</c:f>
              <c:numCache>
                <c:formatCode>#,##0.00</c:formatCode>
                <c:ptCount val="1"/>
                <c:pt idx="0">
                  <c:v>660462.9</c:v>
                </c:pt>
              </c:numCache>
            </c:numRef>
          </c:val>
        </c:ser>
        <c:ser>
          <c:idx val="3"/>
          <c:order val="3"/>
          <c:tx>
            <c:strRef>
              <c:f>Лист1!$E$1</c:f>
              <c:strCache>
                <c:ptCount val="1"/>
                <c:pt idx="0">
                  <c:v>Инвые межбюджетные трансферты</c:v>
                </c:pt>
              </c:strCache>
            </c:strRef>
          </c:tx>
          <c:spPr>
            <a:solidFill>
              <a:srgbClr val="7030A0"/>
            </a:solidFill>
          </c:spPr>
          <c:invertIfNegative val="0"/>
          <c:dLbls>
            <c:showLegendKey val="0"/>
            <c:showVal val="1"/>
            <c:showCatName val="0"/>
            <c:showSerName val="0"/>
            <c:showPercent val="0"/>
            <c:showBubbleSize val="0"/>
            <c:showLeaderLines val="0"/>
          </c:dLbls>
          <c:cat>
            <c:numRef>
              <c:f>Лист1!$A$2</c:f>
              <c:numCache>
                <c:formatCode>General</c:formatCode>
                <c:ptCount val="1"/>
              </c:numCache>
            </c:numRef>
          </c:cat>
          <c:val>
            <c:numRef>
              <c:f>Лист1!$E$2</c:f>
              <c:numCache>
                <c:formatCode>#,##0.00</c:formatCode>
                <c:ptCount val="1"/>
                <c:pt idx="0">
                  <c:v>25588.799999999999</c:v>
                </c:pt>
              </c:numCache>
            </c:numRef>
          </c:val>
        </c:ser>
        <c:dLbls>
          <c:showLegendKey val="0"/>
          <c:showVal val="0"/>
          <c:showCatName val="0"/>
          <c:showSerName val="0"/>
          <c:showPercent val="0"/>
          <c:showBubbleSize val="0"/>
        </c:dLbls>
        <c:gapWidth val="150"/>
        <c:axId val="163405824"/>
        <c:axId val="166602432"/>
      </c:barChart>
      <c:catAx>
        <c:axId val="163405824"/>
        <c:scaling>
          <c:orientation val="minMax"/>
        </c:scaling>
        <c:delete val="0"/>
        <c:axPos val="b"/>
        <c:numFmt formatCode="General" sourceLinked="1"/>
        <c:majorTickMark val="out"/>
        <c:minorTickMark val="none"/>
        <c:tickLblPos val="nextTo"/>
        <c:crossAx val="166602432"/>
        <c:crosses val="autoZero"/>
        <c:auto val="1"/>
        <c:lblAlgn val="ctr"/>
        <c:lblOffset val="100"/>
        <c:noMultiLvlLbl val="0"/>
      </c:catAx>
      <c:valAx>
        <c:axId val="166602432"/>
        <c:scaling>
          <c:orientation val="minMax"/>
        </c:scaling>
        <c:delete val="0"/>
        <c:axPos val="l"/>
        <c:majorGridlines/>
        <c:numFmt formatCode="#,##0.00" sourceLinked="1"/>
        <c:majorTickMark val="out"/>
        <c:minorTickMark val="none"/>
        <c:tickLblPos val="nextTo"/>
        <c:crossAx val="163405824"/>
        <c:crosses val="autoZero"/>
        <c:crossBetween val="between"/>
      </c:valAx>
    </c:plotArea>
    <c:legend>
      <c:legendPos val="r"/>
      <c:overlay val="0"/>
    </c:legend>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25329598725532443"/>
          <c:w val="0.71755725190839692"/>
          <c:h val="0.58457711442786064"/>
        </c:manualLayout>
      </c:layout>
      <c:pieChart>
        <c:varyColors val="1"/>
        <c:ser>
          <c:idx val="0"/>
          <c:order val="0"/>
          <c:tx>
            <c:strRef>
              <c:f>Лист1!$B$1</c:f>
              <c:strCache>
                <c:ptCount val="1"/>
                <c:pt idx="0">
                  <c:v>Продажи</c:v>
                </c:pt>
              </c:strCache>
            </c:strRef>
          </c:tx>
          <c:explosion val="25"/>
          <c:dPt>
            <c:idx val="0"/>
            <c:bubble3D val="0"/>
            <c:spPr>
              <a:solidFill>
                <a:srgbClr val="F945D7"/>
              </a:solidFill>
            </c:spPr>
          </c:dPt>
          <c:dPt>
            <c:idx val="1"/>
            <c:bubble3D val="0"/>
            <c:spPr>
              <a:solidFill>
                <a:srgbClr val="DB6503"/>
              </a:solidFill>
            </c:spPr>
          </c:dPt>
          <c:dPt>
            <c:idx val="2"/>
            <c:bubble3D val="0"/>
            <c:spPr>
              <a:solidFill>
                <a:srgbClr val="2581E7"/>
              </a:solidFill>
            </c:spPr>
          </c:dPt>
          <c:dPt>
            <c:idx val="3"/>
            <c:bubble3D val="0"/>
            <c:spPr>
              <a:solidFill>
                <a:schemeClr val="accent5">
                  <a:lumMod val="50000"/>
                </a:schemeClr>
              </a:solidFill>
            </c:spPr>
          </c:dPt>
          <c:dPt>
            <c:idx val="4"/>
            <c:bubble3D val="0"/>
            <c:spPr>
              <a:solidFill>
                <a:srgbClr val="FF0000"/>
              </a:solidFill>
            </c:spPr>
          </c:dPt>
          <c:dPt>
            <c:idx val="5"/>
            <c:bubble3D val="0"/>
            <c:spPr>
              <a:solidFill>
                <a:srgbClr val="7030A0"/>
              </a:solidFill>
            </c:spPr>
          </c:dPt>
          <c:dPt>
            <c:idx val="6"/>
            <c:bubble3D val="0"/>
            <c:spPr>
              <a:solidFill>
                <a:srgbClr val="339933"/>
              </a:solidFill>
            </c:spPr>
          </c:dPt>
          <c:dPt>
            <c:idx val="7"/>
            <c:bubble3D val="0"/>
            <c:spPr>
              <a:solidFill>
                <a:srgbClr val="00B0F0"/>
              </a:solidFill>
            </c:spPr>
          </c:dPt>
          <c:dPt>
            <c:idx val="8"/>
            <c:bubble3D val="0"/>
            <c:spPr>
              <a:solidFill>
                <a:schemeClr val="tx1"/>
              </a:solidFill>
            </c:spPr>
          </c:dPt>
          <c:dPt>
            <c:idx val="9"/>
            <c:bubble3D val="0"/>
            <c:spPr>
              <a:solidFill>
                <a:srgbClr val="FFFF00"/>
              </a:solidFill>
            </c:spPr>
          </c:dPt>
          <c:dLbls>
            <c:dLbl>
              <c:idx val="1"/>
              <c:layout>
                <c:manualLayout>
                  <c:x val="4.9768629816108198E-3"/>
                  <c:y val="4.4677914941694914E-3"/>
                </c:manualLayout>
              </c:layout>
              <c:showLegendKey val="0"/>
              <c:showVal val="1"/>
              <c:showCatName val="0"/>
              <c:showSerName val="0"/>
              <c:showPercent val="0"/>
              <c:showBubbleSize val="0"/>
            </c:dLbl>
            <c:dLbl>
              <c:idx val="7"/>
              <c:layout>
                <c:manualLayout>
                  <c:x val="-2.9609163407613905E-2"/>
                  <c:y val="-1.0249521593936438E-2"/>
                </c:manualLayout>
              </c:layout>
              <c:showLegendKey val="0"/>
              <c:showVal val="1"/>
              <c:showCatName val="0"/>
              <c:showSerName val="0"/>
              <c:showPercent val="0"/>
              <c:showBubbleSize val="0"/>
            </c:dLbl>
            <c:dLbl>
              <c:idx val="8"/>
              <c:layout>
                <c:manualLayout>
                  <c:x val="9.3201012212461923E-3"/>
                  <c:y val="-3.1372931597313421E-2"/>
                </c:manualLayout>
              </c:layout>
              <c:showLegendKey val="0"/>
              <c:showVal val="1"/>
              <c:showCatName val="0"/>
              <c:showSerName val="0"/>
              <c:showPercent val="0"/>
              <c:showBubbleSize val="0"/>
            </c:dLbl>
            <c:dLbl>
              <c:idx val="9"/>
              <c:layout>
                <c:manualLayout>
                  <c:x val="6.9412747323126564E-2"/>
                  <c:y val="-1.5478093379860667E-2"/>
                </c:manualLayout>
              </c:layout>
              <c:showLegendKey val="0"/>
              <c:showVal val="1"/>
              <c:showCatName val="0"/>
              <c:showSerName val="0"/>
              <c:showPercent val="0"/>
              <c:showBubbleSize val="0"/>
            </c:dLbl>
            <c:txPr>
              <a:bodyPr/>
              <a:lstStyle/>
              <a:p>
                <a:pPr>
                  <a:defRPr sz="1200"/>
                </a:pPr>
                <a:endParaRPr lang="ru-RU"/>
              </a:p>
            </c:txPr>
            <c:showLegendKey val="0"/>
            <c:showVal val="1"/>
            <c:showCatName val="0"/>
            <c:showSerName val="0"/>
            <c:showPercent val="0"/>
            <c:showBubbleSize val="0"/>
            <c:showLeaderLines val="1"/>
          </c:dLbls>
          <c:cat>
            <c:strRef>
              <c:f>Лист1!$A$2:$A$11</c:f>
              <c:strCache>
                <c:ptCount val="10"/>
                <c:pt idx="0">
                  <c:v>ОБЩЕГОСУДАРСТВЕННЫЕ ВОПРОСЫ</c:v>
                </c:pt>
                <c:pt idx="1">
                  <c:v>НАЦИОНАЛЬНАЯ БЕЗОПАСНОСТЬ И ПРАВООХРАНИТЕЛЬНАЯ ДЕЯТЕЛЬНОСТЬ</c:v>
                </c:pt>
                <c:pt idx="2">
                  <c:v>НАЦИОНАЛЬНАЯ ЭКОНОМИКА</c:v>
                </c:pt>
                <c:pt idx="3">
                  <c:v>ЖИЛИЩНО-КОММУНАЛЬНОЕ ХОЗЯЙСТВО</c:v>
                </c:pt>
                <c:pt idx="4">
                  <c:v>ОБРАЗОВАНИЕ</c:v>
                </c:pt>
                <c:pt idx="5">
                  <c:v>КУЛЬТУРА И КИНЕМАТОГРАФИЯ</c:v>
                </c:pt>
                <c:pt idx="6">
                  <c:v>СОЦИАЛЬНАЯ ПОЛИТИКА</c:v>
                </c:pt>
                <c:pt idx="7">
                  <c:v>ФИЗАЧЕСКАЯ КУЛЬТУРА И СПОРТ </c:v>
                </c:pt>
                <c:pt idx="8">
                  <c:v>СРЕДСТВА МАССОВОЙ ИНФОРМАЦИИ</c:v>
                </c:pt>
                <c:pt idx="9">
                  <c:v>МЕЖБЮДЖЕТНЫЕ ТРАНСФЕРТЫ БЮДЖЕТАМ СУБЪЕКТОВ РОССИЙСКОЙ ФЕДЕРАЦИИ И МУНИЦИПАЛЬНЫХ ОБРАЗОВАНИЙ ОБЩЕГО ХАРАКТЕРА</c:v>
                </c:pt>
              </c:strCache>
            </c:strRef>
          </c:cat>
          <c:val>
            <c:numRef>
              <c:f>Лист1!$B$2:$B$11</c:f>
              <c:numCache>
                <c:formatCode>0.00%</c:formatCode>
                <c:ptCount val="10"/>
                <c:pt idx="0">
                  <c:v>0.1062</c:v>
                </c:pt>
                <c:pt idx="1">
                  <c:v>1E-3</c:v>
                </c:pt>
                <c:pt idx="2">
                  <c:v>8.3699999999999997E-2</c:v>
                </c:pt>
                <c:pt idx="3">
                  <c:v>3.6299999999999999E-2</c:v>
                </c:pt>
                <c:pt idx="4">
                  <c:v>0.63719999999999999</c:v>
                </c:pt>
                <c:pt idx="5">
                  <c:v>3.6999999999999998E-2</c:v>
                </c:pt>
                <c:pt idx="6">
                  <c:v>6.1800000000000001E-2</c:v>
                </c:pt>
                <c:pt idx="7">
                  <c:v>1.78E-2</c:v>
                </c:pt>
                <c:pt idx="8">
                  <c:v>4.1000000000000003E-3</c:v>
                </c:pt>
                <c:pt idx="9">
                  <c:v>2.1899999999999999E-2</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0.61737237532808398"/>
          <c:y val="7.0921235349089423E-2"/>
          <c:w val="0.34327613735783025"/>
          <c:h val="0.86826158360552375"/>
        </c:manualLayout>
      </c:layout>
      <c:overlay val="0"/>
    </c:legend>
    <c:plotVisOnly val="1"/>
    <c:dispBlanksAs val="gap"/>
    <c:showDLblsOverMax val="0"/>
  </c:chart>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Продажи</c:v>
                </c:pt>
              </c:strCache>
            </c:strRef>
          </c:tx>
          <c:dPt>
            <c:idx val="0"/>
            <c:bubble3D val="0"/>
            <c:spPr>
              <a:solidFill>
                <a:srgbClr val="FF0000"/>
              </a:solidFill>
            </c:spPr>
          </c:dPt>
          <c:dPt>
            <c:idx val="1"/>
            <c:bubble3D val="0"/>
            <c:spPr>
              <a:solidFill>
                <a:srgbClr val="00B0F0"/>
              </a:solidFill>
            </c:spPr>
          </c:dPt>
          <c:dLbls>
            <c:showLegendKey val="0"/>
            <c:showVal val="1"/>
            <c:showCatName val="0"/>
            <c:showSerName val="0"/>
            <c:showPercent val="0"/>
            <c:showBubbleSize val="0"/>
            <c:showLeaderLines val="1"/>
          </c:dLbls>
          <c:cat>
            <c:strRef>
              <c:f>Лист1!$A$2:$A$3</c:f>
              <c:strCache>
                <c:ptCount val="2"/>
                <c:pt idx="0">
                  <c:v>Муниципальные программы</c:v>
                </c:pt>
                <c:pt idx="1">
                  <c:v>Непрограммные направления деятельности органов муниципальной власти</c:v>
                </c:pt>
              </c:strCache>
            </c:strRef>
          </c:cat>
          <c:val>
            <c:numRef>
              <c:f>Лист1!$B$2:$B$3</c:f>
              <c:numCache>
                <c:formatCode>#,##0.00000</c:formatCode>
                <c:ptCount val="2"/>
                <c:pt idx="0">
                  <c:v>1144517.62466</c:v>
                </c:pt>
                <c:pt idx="1">
                  <c:v>298748.73534999997</c:v>
                </c:pt>
              </c:numCache>
            </c:numRef>
          </c:val>
        </c:ser>
        <c:dLbls>
          <c:showLegendKey val="0"/>
          <c:showVal val="0"/>
          <c:showCatName val="0"/>
          <c:showSerName val="0"/>
          <c:showPercent val="0"/>
          <c:showBubbleSize val="0"/>
          <c:showLeaderLines val="1"/>
        </c:dLbls>
        <c:firstSliceAng val="0"/>
        <c:holeSize val="50"/>
      </c:doughnutChart>
    </c:plotArea>
    <c:legend>
      <c:legendPos val="r"/>
      <c:overlay val="0"/>
    </c:legend>
    <c:plotVisOnly val="1"/>
    <c:dispBlanksAs val="gap"/>
    <c:showDLblsOverMax val="0"/>
  </c:chart>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cdr:x>
      <cdr:y>0.01461</cdr:y>
    </cdr:from>
    <cdr:to>
      <cdr:x>1</cdr:x>
      <cdr:y>0.17628</cdr:y>
    </cdr:to>
    <cdr:sp macro="" textlink="">
      <cdr:nvSpPr>
        <cdr:cNvPr id="2" name="Прямоугольник 1"/>
        <cdr:cNvSpPr>
          <a:spLocks xmlns:a="http://schemas.openxmlformats.org/drawingml/2006/main" noChangeArrowheads="1"/>
        </cdr:cNvSpPr>
      </cdr:nvSpPr>
      <cdr:spPr bwMode="auto">
        <a:xfrm xmlns:a="http://schemas.openxmlformats.org/drawingml/2006/main">
          <a:off x="0" y="91819"/>
          <a:ext cx="9144000" cy="1016000"/>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cdr:spPr>
      <cdr:txBody>
        <a:bodyPr xmlns:a="http://schemas.openxmlformats.org/drawingml/2006/main" wrap="square">
          <a:spAutoFit/>
        </a:bodyPr>
        <a:lstStyle xmlns:a="http://schemas.openxmlformats.org/drawingml/2006/main">
          <a:defPPr>
            <a:defRPr lang="ru-RU"/>
          </a:defPPr>
          <a:lvl1pPr algn="l" rtl="0" eaLnBrk="0" fontAlgn="base" hangingPunct="0">
            <a:spcBef>
              <a:spcPct val="0"/>
            </a:spcBef>
            <a:spcAft>
              <a:spcPct val="0"/>
            </a:spcAft>
            <a:defRPr kern="1200">
              <a:solidFill>
                <a:schemeClr val="tx1"/>
              </a:solidFill>
              <a:latin typeface="Tahoma" pitchFamily="34" charset="0"/>
              <a:ea typeface="+mn-ea"/>
              <a:cs typeface="Arial" charset="0"/>
            </a:defRPr>
          </a:lvl1pPr>
          <a:lvl2pPr marL="457200" algn="l" rtl="0" eaLnBrk="0" fontAlgn="base" hangingPunct="0">
            <a:spcBef>
              <a:spcPct val="0"/>
            </a:spcBef>
            <a:spcAft>
              <a:spcPct val="0"/>
            </a:spcAft>
            <a:defRPr kern="1200">
              <a:solidFill>
                <a:schemeClr val="tx1"/>
              </a:solidFill>
              <a:latin typeface="Tahoma" pitchFamily="34" charset="0"/>
              <a:ea typeface="+mn-ea"/>
              <a:cs typeface="Arial" charset="0"/>
            </a:defRPr>
          </a:lvl2pPr>
          <a:lvl3pPr marL="914400" algn="l" rtl="0" eaLnBrk="0" fontAlgn="base" hangingPunct="0">
            <a:spcBef>
              <a:spcPct val="0"/>
            </a:spcBef>
            <a:spcAft>
              <a:spcPct val="0"/>
            </a:spcAft>
            <a:defRPr kern="1200">
              <a:solidFill>
                <a:schemeClr val="tx1"/>
              </a:solidFill>
              <a:latin typeface="Tahoma" pitchFamily="34" charset="0"/>
              <a:ea typeface="+mn-ea"/>
              <a:cs typeface="Arial" charset="0"/>
            </a:defRPr>
          </a:lvl3pPr>
          <a:lvl4pPr marL="1371600" algn="l" rtl="0" eaLnBrk="0" fontAlgn="base" hangingPunct="0">
            <a:spcBef>
              <a:spcPct val="0"/>
            </a:spcBef>
            <a:spcAft>
              <a:spcPct val="0"/>
            </a:spcAft>
            <a:defRPr kern="1200">
              <a:solidFill>
                <a:schemeClr val="tx1"/>
              </a:solidFill>
              <a:latin typeface="Tahoma" pitchFamily="34" charset="0"/>
              <a:ea typeface="+mn-ea"/>
              <a:cs typeface="Arial" charset="0"/>
            </a:defRPr>
          </a:lvl4pPr>
          <a:lvl5pPr marL="1828800" algn="l" rtl="0" eaLnBrk="0" fontAlgn="base" hangingPunct="0">
            <a:spcBef>
              <a:spcPct val="0"/>
            </a:spcBef>
            <a:spcAft>
              <a:spcPct val="0"/>
            </a:spcAft>
            <a:defRPr kern="1200">
              <a:solidFill>
                <a:schemeClr val="tx1"/>
              </a:solidFill>
              <a:latin typeface="Tahoma" pitchFamily="34" charset="0"/>
              <a:ea typeface="+mn-ea"/>
              <a:cs typeface="Arial" charset="0"/>
            </a:defRPr>
          </a:lvl5pPr>
          <a:lvl6pPr marL="2286000" algn="l" defTabSz="914400" rtl="0" eaLnBrk="1" latinLnBrk="0" hangingPunct="1">
            <a:defRPr kern="1200">
              <a:solidFill>
                <a:schemeClr val="tx1"/>
              </a:solidFill>
              <a:latin typeface="Tahoma" pitchFamily="34" charset="0"/>
              <a:ea typeface="+mn-ea"/>
              <a:cs typeface="Arial" charset="0"/>
            </a:defRPr>
          </a:lvl6pPr>
          <a:lvl7pPr marL="2743200" algn="l" defTabSz="914400" rtl="0" eaLnBrk="1" latinLnBrk="0" hangingPunct="1">
            <a:defRPr kern="1200">
              <a:solidFill>
                <a:schemeClr val="tx1"/>
              </a:solidFill>
              <a:latin typeface="Tahoma" pitchFamily="34" charset="0"/>
              <a:ea typeface="+mn-ea"/>
              <a:cs typeface="Arial" charset="0"/>
            </a:defRPr>
          </a:lvl7pPr>
          <a:lvl8pPr marL="3200400" algn="l" defTabSz="914400" rtl="0" eaLnBrk="1" latinLnBrk="0" hangingPunct="1">
            <a:defRPr kern="1200">
              <a:solidFill>
                <a:schemeClr val="tx1"/>
              </a:solidFill>
              <a:latin typeface="Tahoma" pitchFamily="34" charset="0"/>
              <a:ea typeface="+mn-ea"/>
              <a:cs typeface="Arial" charset="0"/>
            </a:defRPr>
          </a:lvl8pPr>
          <a:lvl9pPr marL="3657600" algn="l" defTabSz="914400" rtl="0" eaLnBrk="1" latinLnBrk="0" hangingPunct="1">
            <a:defRPr kern="1200">
              <a:solidFill>
                <a:schemeClr val="tx1"/>
              </a:solidFill>
              <a:latin typeface="Tahoma" pitchFamily="34" charset="0"/>
              <a:ea typeface="+mn-ea"/>
              <a:cs typeface="Arial" charset="0"/>
            </a:defRPr>
          </a:lvl9pPr>
        </a:lstStyle>
        <a:p xmlns:a="http://schemas.openxmlformats.org/drawingml/2006/main">
          <a:pPr algn="just"/>
          <a:r>
            <a:rPr lang="ru-RU" altLang="ru-RU" sz="1200" b="1" dirty="0">
              <a:latin typeface="Times New Roman" pitchFamily="18" charset="0"/>
              <a:cs typeface="Times New Roman" pitchFamily="18" charset="0"/>
            </a:rPr>
            <a:t>Наибольший удельный вес в структуре расходов районного бюджета занимают</a:t>
          </a:r>
          <a:r>
            <a:rPr lang="en-US" altLang="ru-RU" sz="1200" b="1" dirty="0">
              <a:latin typeface="Times New Roman" pitchFamily="18" charset="0"/>
              <a:cs typeface="Times New Roman" pitchFamily="18" charset="0"/>
            </a:rPr>
            <a:t>:</a:t>
          </a:r>
          <a:endParaRPr lang="ru-RU" altLang="ru-RU" sz="1200" b="1" dirty="0">
            <a:latin typeface="Times New Roman" pitchFamily="18" charset="0"/>
            <a:cs typeface="Times New Roman" pitchFamily="18" charset="0"/>
          </a:endParaRPr>
        </a:p>
        <a:p xmlns:a="http://schemas.openxmlformats.org/drawingml/2006/main">
          <a:pPr algn="just">
            <a:buFontTx/>
            <a:buChar char="-"/>
          </a:pPr>
          <a:r>
            <a:rPr lang="ru-RU" altLang="ru-RU" sz="1200" b="1" dirty="0">
              <a:latin typeface="Times New Roman" pitchFamily="18" charset="0"/>
              <a:cs typeface="Times New Roman" pitchFamily="18" charset="0"/>
            </a:rPr>
            <a:t>Образование </a:t>
          </a:r>
          <a:r>
            <a:rPr lang="ru-RU" altLang="ru-RU" sz="1200" b="1" dirty="0" smtClean="0">
              <a:latin typeface="Times New Roman" pitchFamily="18" charset="0"/>
              <a:cs typeface="Times New Roman" pitchFamily="18" charset="0"/>
            </a:rPr>
            <a:t>– 63,72 %</a:t>
          </a:r>
          <a:r>
            <a:rPr lang="en-US" altLang="ru-RU" sz="1200" b="1" dirty="0">
              <a:latin typeface="Times New Roman" pitchFamily="18" charset="0"/>
              <a:cs typeface="Times New Roman" pitchFamily="18" charset="0"/>
            </a:rPr>
            <a:t>;</a:t>
          </a:r>
          <a:endParaRPr lang="ru-RU" altLang="ru-RU" sz="1200" b="1" dirty="0">
            <a:latin typeface="Times New Roman" pitchFamily="18" charset="0"/>
            <a:cs typeface="Times New Roman" pitchFamily="18" charset="0"/>
          </a:endParaRPr>
        </a:p>
        <a:p xmlns:a="http://schemas.openxmlformats.org/drawingml/2006/main">
          <a:pPr algn="just">
            <a:buFontTx/>
            <a:buChar char="-"/>
          </a:pPr>
          <a:r>
            <a:rPr lang="ru-RU" altLang="ru-RU" sz="1200" b="1" dirty="0">
              <a:latin typeface="Times New Roman" pitchFamily="18" charset="0"/>
              <a:cs typeface="Times New Roman" pitchFamily="18" charset="0"/>
            </a:rPr>
            <a:t>Общегосударственные вопросы </a:t>
          </a:r>
          <a:r>
            <a:rPr lang="ru-RU" altLang="ru-RU" sz="1200" b="1" dirty="0" smtClean="0">
              <a:latin typeface="Times New Roman" pitchFamily="18" charset="0"/>
              <a:cs typeface="Times New Roman" pitchFamily="18" charset="0"/>
            </a:rPr>
            <a:t>– 10,62 %</a:t>
          </a:r>
          <a:r>
            <a:rPr lang="en-US" altLang="ru-RU" sz="1200" b="1" dirty="0" smtClean="0">
              <a:latin typeface="Times New Roman" pitchFamily="18" charset="0"/>
              <a:cs typeface="Times New Roman" pitchFamily="18" charset="0"/>
            </a:rPr>
            <a:t>;</a:t>
          </a:r>
          <a:endParaRPr lang="ru-RU" altLang="ru-RU" sz="1200" b="1" dirty="0">
            <a:latin typeface="Times New Roman" pitchFamily="18" charset="0"/>
            <a:cs typeface="Times New Roman" pitchFamily="18" charset="0"/>
          </a:endParaRPr>
        </a:p>
        <a:p xmlns:a="http://schemas.openxmlformats.org/drawingml/2006/main">
          <a:pPr algn="just">
            <a:buFontTx/>
            <a:buChar char="-"/>
          </a:pPr>
          <a:r>
            <a:rPr lang="ru-RU" altLang="ru-RU" sz="1200" b="1" dirty="0" smtClean="0">
              <a:latin typeface="Times New Roman" pitchFamily="18" charset="0"/>
              <a:cs typeface="Times New Roman" pitchFamily="18" charset="0"/>
            </a:rPr>
            <a:t>Национальная экономика – 8,37%</a:t>
          </a:r>
          <a:r>
            <a:rPr lang="en-US" altLang="ru-RU" sz="1200" b="1" dirty="0">
              <a:latin typeface="Times New Roman" pitchFamily="18" charset="0"/>
              <a:cs typeface="Times New Roman" pitchFamily="18" charset="0"/>
            </a:rPr>
            <a:t>;</a:t>
          </a:r>
          <a:endParaRPr lang="ru-RU" altLang="ru-RU" sz="1200" b="1" dirty="0">
            <a:latin typeface="Times New Roman" pitchFamily="18" charset="0"/>
            <a:cs typeface="Times New Roman" pitchFamily="18" charset="0"/>
          </a:endParaRPr>
        </a:p>
        <a:p xmlns:a="http://schemas.openxmlformats.org/drawingml/2006/main">
          <a:pPr algn="just">
            <a:buFontTx/>
            <a:buChar char="-"/>
          </a:pPr>
          <a:r>
            <a:rPr lang="ru-RU" altLang="ru-RU" sz="1200" b="1" dirty="0" smtClean="0">
              <a:latin typeface="Times New Roman" pitchFamily="18" charset="0"/>
              <a:cs typeface="Times New Roman" pitchFamily="18" charset="0"/>
            </a:rPr>
            <a:t>Социальная политика– 6,18%.</a:t>
          </a:r>
          <a:endParaRPr lang="ru-RU" altLang="ru-RU" sz="1200" b="1" dirty="0">
            <a:latin typeface="Times New Roman" pitchFamily="18" charset="0"/>
            <a:cs typeface="Times New Roman" pitchFamily="18"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6400" cy="495300"/>
          </a:xfrm>
          <a:prstGeom prst="rect">
            <a:avLst/>
          </a:prstGeom>
        </p:spPr>
        <p:txBody>
          <a:bodyPr vert="horz" lIns="90992" tIns="45496" rIns="90992" bIns="45496" rtlCol="0"/>
          <a:lstStyle>
            <a:lvl1pPr algn="l" eaLnBrk="1" hangingPunct="1">
              <a:defRPr sz="1200">
                <a:cs typeface="+mn-cs"/>
              </a:defRPr>
            </a:lvl1pPr>
          </a:lstStyle>
          <a:p>
            <a:pPr>
              <a:defRPr/>
            </a:pPr>
            <a:endParaRPr lang="ru-RU"/>
          </a:p>
        </p:txBody>
      </p:sp>
      <p:sp>
        <p:nvSpPr>
          <p:cNvPr id="3" name="Дата 2"/>
          <p:cNvSpPr>
            <a:spLocks noGrp="1"/>
          </p:cNvSpPr>
          <p:nvPr>
            <p:ph type="dt" idx="1"/>
          </p:nvPr>
        </p:nvSpPr>
        <p:spPr>
          <a:xfrm>
            <a:off x="3849688" y="0"/>
            <a:ext cx="2946400" cy="495300"/>
          </a:xfrm>
          <a:prstGeom prst="rect">
            <a:avLst/>
          </a:prstGeom>
        </p:spPr>
        <p:txBody>
          <a:bodyPr vert="horz" lIns="90992" tIns="45496" rIns="90992" bIns="45496" rtlCol="0"/>
          <a:lstStyle>
            <a:lvl1pPr algn="r" eaLnBrk="1" hangingPunct="1">
              <a:defRPr sz="1200">
                <a:cs typeface="+mn-cs"/>
              </a:defRPr>
            </a:lvl1pPr>
          </a:lstStyle>
          <a:p>
            <a:pPr>
              <a:defRPr/>
            </a:pPr>
            <a:fld id="{5E7D081A-5AF4-4783-BE3F-78CAEE0EAA9B}" type="datetimeFigureOut">
              <a:rPr lang="ru-RU"/>
              <a:pPr>
                <a:defRPr/>
              </a:pPr>
              <a:t>07.08.2024</a:t>
            </a:fld>
            <a:endParaRPr lang="ru-RU"/>
          </a:p>
        </p:txBody>
      </p:sp>
      <p:sp>
        <p:nvSpPr>
          <p:cNvPr id="4" name="Образ слайда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0992" tIns="45496" rIns="90992" bIns="45496" rtlCol="0" anchor="ctr"/>
          <a:lstStyle/>
          <a:p>
            <a:pPr lvl="0"/>
            <a:endParaRPr lang="ru-RU" noProof="0" smtClean="0"/>
          </a:p>
        </p:txBody>
      </p:sp>
      <p:sp>
        <p:nvSpPr>
          <p:cNvPr id="5" name="Заметки 4"/>
          <p:cNvSpPr>
            <a:spLocks noGrp="1"/>
          </p:cNvSpPr>
          <p:nvPr>
            <p:ph type="body" sz="quarter" idx="3"/>
          </p:nvPr>
        </p:nvSpPr>
        <p:spPr>
          <a:xfrm>
            <a:off x="679450" y="4714875"/>
            <a:ext cx="5438775" cy="4467225"/>
          </a:xfrm>
          <a:prstGeom prst="rect">
            <a:avLst/>
          </a:prstGeom>
        </p:spPr>
        <p:txBody>
          <a:bodyPr vert="horz" lIns="90992" tIns="45496" rIns="90992" bIns="45496"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 name="Нижний колонтитул 5"/>
          <p:cNvSpPr>
            <a:spLocks noGrp="1"/>
          </p:cNvSpPr>
          <p:nvPr>
            <p:ph type="ftr" sz="quarter" idx="4"/>
          </p:nvPr>
        </p:nvSpPr>
        <p:spPr>
          <a:xfrm>
            <a:off x="0" y="9429750"/>
            <a:ext cx="2946400" cy="495300"/>
          </a:xfrm>
          <a:prstGeom prst="rect">
            <a:avLst/>
          </a:prstGeom>
        </p:spPr>
        <p:txBody>
          <a:bodyPr vert="horz" lIns="90992" tIns="45496" rIns="90992" bIns="45496" rtlCol="0" anchor="b"/>
          <a:lstStyle>
            <a:lvl1pPr algn="l" eaLnBrk="1" hangingPunct="1">
              <a:defRPr sz="1200">
                <a:cs typeface="+mn-cs"/>
              </a:defRPr>
            </a:lvl1pPr>
          </a:lstStyle>
          <a:p>
            <a:pPr>
              <a:defRPr/>
            </a:pPr>
            <a:endParaRPr lang="ru-RU"/>
          </a:p>
        </p:txBody>
      </p:sp>
      <p:sp>
        <p:nvSpPr>
          <p:cNvPr id="7" name="Номер слайда 6"/>
          <p:cNvSpPr>
            <a:spLocks noGrp="1"/>
          </p:cNvSpPr>
          <p:nvPr>
            <p:ph type="sldNum" sz="quarter" idx="5"/>
          </p:nvPr>
        </p:nvSpPr>
        <p:spPr>
          <a:xfrm>
            <a:off x="3849688" y="9429750"/>
            <a:ext cx="2946400" cy="495300"/>
          </a:xfrm>
          <a:prstGeom prst="rect">
            <a:avLst/>
          </a:prstGeom>
        </p:spPr>
        <p:txBody>
          <a:bodyPr vert="horz" wrap="square" lIns="90992" tIns="45496" rIns="90992" bIns="45496" numCol="1" anchor="b" anchorCtr="0" compatLnSpc="1">
            <a:prstTxWarp prst="textNoShape">
              <a:avLst/>
            </a:prstTxWarp>
          </a:bodyPr>
          <a:lstStyle>
            <a:lvl1pPr algn="r" eaLnBrk="1" hangingPunct="1">
              <a:defRPr sz="1200" smtClean="0"/>
            </a:lvl1pPr>
          </a:lstStyle>
          <a:p>
            <a:pPr>
              <a:defRPr/>
            </a:pPr>
            <a:fld id="{CCE09FD7-58C8-42DE-9442-78686DBE1AF9}" type="slidenum">
              <a:rPr lang="ru-RU" altLang="ru-RU"/>
              <a:pPr>
                <a:defRPr/>
              </a:pPr>
              <a:t>‹#›</a:t>
            </a:fld>
            <a:endParaRPr lang="ru-RU" altLang="ru-RU"/>
          </a:p>
        </p:txBody>
      </p:sp>
    </p:spTree>
    <p:extLst>
      <p:ext uri="{BB962C8B-B14F-4D97-AF65-F5344CB8AC3E}">
        <p14:creationId xmlns:p14="http://schemas.microsoft.com/office/powerpoint/2010/main" val="228637282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CCE09FD7-58C8-42DE-9442-78686DBE1AF9}" type="slidenum">
              <a:rPr lang="ru-RU" altLang="ru-RU" smtClean="0"/>
              <a:pPr>
                <a:defRPr/>
              </a:pPr>
              <a:t>26</a:t>
            </a:fld>
            <a:endParaRPr lang="ru-RU" altLang="ru-RU"/>
          </a:p>
        </p:txBody>
      </p:sp>
    </p:spTree>
    <p:extLst>
      <p:ext uri="{BB962C8B-B14F-4D97-AF65-F5344CB8AC3E}">
        <p14:creationId xmlns:p14="http://schemas.microsoft.com/office/powerpoint/2010/main" val="31394100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9F22CA43-C563-428A-885D-02B68782668B}" type="slidenum">
              <a:rPr lang="ru-RU" altLang="ru-RU"/>
              <a:pPr>
                <a:defRPr/>
              </a:pPr>
              <a:t>‹#›</a:t>
            </a:fld>
            <a:endParaRPr lang="ru-RU" altLang="ru-RU"/>
          </a:p>
        </p:txBody>
      </p:sp>
    </p:spTree>
    <p:extLst>
      <p:ext uri="{BB962C8B-B14F-4D97-AF65-F5344CB8AC3E}">
        <p14:creationId xmlns:p14="http://schemas.microsoft.com/office/powerpoint/2010/main" val="2938469302"/>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C3860022-DE07-46A1-854B-C417BADD2A1D}" type="slidenum">
              <a:rPr lang="ru-RU" altLang="ru-RU"/>
              <a:pPr>
                <a:defRPr/>
              </a:pPr>
              <a:t>‹#›</a:t>
            </a:fld>
            <a:endParaRPr lang="ru-RU" altLang="ru-RU"/>
          </a:p>
        </p:txBody>
      </p:sp>
    </p:spTree>
    <p:extLst>
      <p:ext uri="{BB962C8B-B14F-4D97-AF65-F5344CB8AC3E}">
        <p14:creationId xmlns:p14="http://schemas.microsoft.com/office/powerpoint/2010/main" val="1866896695"/>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2BC3F63B-9404-4B11-BF4E-EC002C147254}" type="slidenum">
              <a:rPr lang="ru-RU" altLang="ru-RU"/>
              <a:pPr>
                <a:defRPr/>
              </a:pPr>
              <a:t>‹#›</a:t>
            </a:fld>
            <a:endParaRPr lang="ru-RU" altLang="ru-RU"/>
          </a:p>
        </p:txBody>
      </p:sp>
    </p:spTree>
    <p:extLst>
      <p:ext uri="{BB962C8B-B14F-4D97-AF65-F5344CB8AC3E}">
        <p14:creationId xmlns:p14="http://schemas.microsoft.com/office/powerpoint/2010/main" val="2917952403"/>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92100"/>
            <a:ext cx="8229600" cy="1384300"/>
          </a:xfrm>
        </p:spPr>
        <p:txBody>
          <a:bodyPr/>
          <a:lstStyle/>
          <a:p>
            <a:r>
              <a:rPr lang="ru-RU" smtClean="0"/>
              <a:t>Образец заголовка</a:t>
            </a:r>
            <a:endParaRPr lang="ru-RU"/>
          </a:p>
        </p:txBody>
      </p:sp>
      <p:sp>
        <p:nvSpPr>
          <p:cNvPr id="3" name="Таблица 2"/>
          <p:cNvSpPr>
            <a:spLocks noGrp="1"/>
          </p:cNvSpPr>
          <p:nvPr>
            <p:ph type="tbl" idx="1"/>
          </p:nvPr>
        </p:nvSpPr>
        <p:spPr>
          <a:xfrm>
            <a:off x="457200" y="1905000"/>
            <a:ext cx="8229600" cy="4114800"/>
          </a:xfrm>
        </p:spPr>
        <p:txBody>
          <a:bodyPr rtlCol="0">
            <a:normAutofit/>
          </a:bodyPr>
          <a:lstStyle/>
          <a:p>
            <a:pPr lvl="0"/>
            <a:endParaRPr lang="ru-RU" noProof="0" smtClean="0"/>
          </a:p>
        </p:txBody>
      </p:sp>
      <p:sp>
        <p:nvSpPr>
          <p:cNvPr id="4" name="Дата 3"/>
          <p:cNvSpPr>
            <a:spLocks noGrp="1"/>
          </p:cNvSpPr>
          <p:nvPr>
            <p:ph type="dt" sz="half" idx="10"/>
          </p:nvPr>
        </p:nvSpPr>
        <p:spPr/>
        <p:txBody>
          <a:bodyPr/>
          <a:lstStyle>
            <a:lvl1pPr>
              <a:defRPr/>
            </a:lvl1pPr>
          </a:lstStyle>
          <a:p>
            <a:pPr>
              <a:defRPr/>
            </a:pPr>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E80D525A-BC5A-42B7-84D1-19A61D96EEB7}" type="slidenum">
              <a:rPr lang="ru-RU" altLang="ru-RU"/>
              <a:pPr>
                <a:defRPr/>
              </a:pPr>
              <a:t>‹#›</a:t>
            </a:fld>
            <a:endParaRPr lang="ru-RU" altLang="ru-RU"/>
          </a:p>
        </p:txBody>
      </p:sp>
    </p:spTree>
    <p:extLst>
      <p:ext uri="{BB962C8B-B14F-4D97-AF65-F5344CB8AC3E}">
        <p14:creationId xmlns:p14="http://schemas.microsoft.com/office/powerpoint/2010/main" val="3130323696"/>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EDC1AA72-EC88-4E45-B62B-1CCD5399F87E}" type="slidenum">
              <a:rPr lang="ru-RU" altLang="ru-RU"/>
              <a:pPr>
                <a:defRPr/>
              </a:pPr>
              <a:t>‹#›</a:t>
            </a:fld>
            <a:endParaRPr lang="ru-RU" altLang="ru-RU"/>
          </a:p>
        </p:txBody>
      </p:sp>
    </p:spTree>
    <p:extLst>
      <p:ext uri="{BB962C8B-B14F-4D97-AF65-F5344CB8AC3E}">
        <p14:creationId xmlns:p14="http://schemas.microsoft.com/office/powerpoint/2010/main" val="3863432030"/>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DB4BCCC3-AC31-4470-8378-845FB9FC83BF}" type="slidenum">
              <a:rPr lang="ru-RU" altLang="ru-RU"/>
              <a:pPr>
                <a:defRPr/>
              </a:pPr>
              <a:t>‹#›</a:t>
            </a:fld>
            <a:endParaRPr lang="ru-RU" altLang="ru-RU"/>
          </a:p>
        </p:txBody>
      </p:sp>
    </p:spTree>
    <p:extLst>
      <p:ext uri="{BB962C8B-B14F-4D97-AF65-F5344CB8AC3E}">
        <p14:creationId xmlns:p14="http://schemas.microsoft.com/office/powerpoint/2010/main" val="3255109715"/>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63285187-8964-464D-AB97-DF8C12A72E6B}" type="slidenum">
              <a:rPr lang="ru-RU" altLang="ru-RU"/>
              <a:pPr>
                <a:defRPr/>
              </a:pPr>
              <a:t>‹#›</a:t>
            </a:fld>
            <a:endParaRPr lang="ru-RU" altLang="ru-RU"/>
          </a:p>
        </p:txBody>
      </p:sp>
    </p:spTree>
    <p:extLst>
      <p:ext uri="{BB962C8B-B14F-4D97-AF65-F5344CB8AC3E}">
        <p14:creationId xmlns:p14="http://schemas.microsoft.com/office/powerpoint/2010/main" val="3115180455"/>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6CD9DB3D-E33C-456C-8C03-A1C7636F95FA}" type="slidenum">
              <a:rPr lang="ru-RU" altLang="ru-RU"/>
              <a:pPr>
                <a:defRPr/>
              </a:pPr>
              <a:t>‹#›</a:t>
            </a:fld>
            <a:endParaRPr lang="ru-RU" altLang="ru-RU"/>
          </a:p>
        </p:txBody>
      </p:sp>
    </p:spTree>
    <p:extLst>
      <p:ext uri="{BB962C8B-B14F-4D97-AF65-F5344CB8AC3E}">
        <p14:creationId xmlns:p14="http://schemas.microsoft.com/office/powerpoint/2010/main" val="3172742390"/>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BA4F9F71-B253-4070-95B9-939F21E40298}" type="slidenum">
              <a:rPr lang="ru-RU" altLang="ru-RU"/>
              <a:pPr>
                <a:defRPr/>
              </a:pPr>
              <a:t>‹#›</a:t>
            </a:fld>
            <a:endParaRPr lang="ru-RU" altLang="ru-RU"/>
          </a:p>
        </p:txBody>
      </p:sp>
    </p:spTree>
    <p:extLst>
      <p:ext uri="{BB962C8B-B14F-4D97-AF65-F5344CB8AC3E}">
        <p14:creationId xmlns:p14="http://schemas.microsoft.com/office/powerpoint/2010/main" val="2916002471"/>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E3D3547F-669B-4C2F-92E7-BFAD4080337D}" type="slidenum">
              <a:rPr lang="ru-RU" altLang="ru-RU"/>
              <a:pPr>
                <a:defRPr/>
              </a:pPr>
              <a:t>‹#›</a:t>
            </a:fld>
            <a:endParaRPr lang="ru-RU" altLang="ru-RU"/>
          </a:p>
        </p:txBody>
      </p:sp>
    </p:spTree>
    <p:extLst>
      <p:ext uri="{BB962C8B-B14F-4D97-AF65-F5344CB8AC3E}">
        <p14:creationId xmlns:p14="http://schemas.microsoft.com/office/powerpoint/2010/main" val="1386258144"/>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12886CA0-DA67-42CB-99E8-D8B8586C9A39}" type="slidenum">
              <a:rPr lang="ru-RU" altLang="ru-RU"/>
              <a:pPr>
                <a:defRPr/>
              </a:pPr>
              <a:t>‹#›</a:t>
            </a:fld>
            <a:endParaRPr lang="ru-RU" altLang="ru-RU"/>
          </a:p>
        </p:txBody>
      </p:sp>
    </p:spTree>
    <p:extLst>
      <p:ext uri="{BB962C8B-B14F-4D97-AF65-F5344CB8AC3E}">
        <p14:creationId xmlns:p14="http://schemas.microsoft.com/office/powerpoint/2010/main" val="9287976"/>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4083B996-22DA-4198-BCDA-7B926D17604C}" type="slidenum">
              <a:rPr lang="ru-RU" altLang="ru-RU"/>
              <a:pPr>
                <a:defRPr/>
              </a:pPr>
              <a:t>‹#›</a:t>
            </a:fld>
            <a:endParaRPr lang="ru-RU" altLang="ru-RU"/>
          </a:p>
        </p:txBody>
      </p:sp>
    </p:spTree>
    <p:extLst>
      <p:ext uri="{BB962C8B-B14F-4D97-AF65-F5344CB8AC3E}">
        <p14:creationId xmlns:p14="http://schemas.microsoft.com/office/powerpoint/2010/main" val="3387359257"/>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CEFBC7"/>
            </a:gs>
            <a:gs pos="17999">
              <a:srgbClr val="DAFEDD"/>
            </a:gs>
            <a:gs pos="36000">
              <a:srgbClr val="9EFB7D"/>
            </a:gs>
            <a:gs pos="61000">
              <a:srgbClr val="ABF7C3"/>
            </a:gs>
            <a:gs pos="82001">
              <a:srgbClr val="CFFDD0"/>
            </a:gs>
            <a:gs pos="100000">
              <a:srgbClr val="FEE7F2"/>
            </a:gs>
          </a:gsLst>
          <a:lin ang="2700000" scaled="0"/>
          <a:tileRect/>
        </a:gradFill>
        <a:effectLst/>
      </p:bgPr>
    </p:bg>
    <p:spTree>
      <p:nvGrpSpPr>
        <p:cNvPr id="1" name=""/>
        <p:cNvGrpSpPr/>
        <p:nvPr/>
      </p:nvGrpSpPr>
      <p:grpSpPr>
        <a:xfrm>
          <a:off x="0" y="0"/>
          <a:ext cx="0" cy="0"/>
          <a:chOff x="0" y="0"/>
          <a:chExt cx="0" cy="0"/>
        </a:xfrm>
      </p:grpSpPr>
      <p:sp>
        <p:nvSpPr>
          <p:cNvPr id="3074" name="Заголовок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3075" name="Текст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cs typeface="+mn-cs"/>
              </a:defRPr>
            </a:lvl1pPr>
          </a:lstStyle>
          <a:p>
            <a:pPr>
              <a:defRPr/>
            </a:pPr>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cs typeface="+mn-cs"/>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a:defRPr/>
            </a:pPr>
            <a:fld id="{4A151029-0C44-4B1B-81DC-E6F1895A755D}" type="slidenum">
              <a:rPr lang="ru-RU" altLang="ru-RU"/>
              <a:pPr>
                <a:defRPr/>
              </a:pPr>
              <a:t>‹#›</a:t>
            </a:fld>
            <a:endParaRPr lang="ru-RU" altLang="ru-RU"/>
          </a:p>
        </p:txBody>
      </p:sp>
    </p:spTree>
  </p:cSld>
  <p:clrMap bg1="lt1" tx1="dk1" bg2="lt2" tx2="dk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 id="2147483996" r:id="rId12"/>
  </p:sldLayoutIdLst>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hyperlink" Target="mailto:fin460@mikhprim.ru"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6606" y="116632"/>
            <a:ext cx="7772400" cy="1440433"/>
          </a:xfrm>
        </p:spPr>
        <p:style>
          <a:lnRef idx="2">
            <a:schemeClr val="accent1"/>
          </a:lnRef>
          <a:fillRef idx="1">
            <a:schemeClr val="lt1"/>
          </a:fillRef>
          <a:effectRef idx="0">
            <a:schemeClr val="accent1"/>
          </a:effectRef>
          <a:fontRef idx="minor">
            <a:schemeClr val="dk1"/>
          </a:fontRef>
        </p:style>
        <p:txBody>
          <a:bodyPr rtlCol="0">
            <a:noAutofit/>
          </a:bodyPr>
          <a:lstStyle/>
          <a:p>
            <a:pPr eaLnBrk="1" fontAlgn="auto" hangingPunct="1">
              <a:spcAft>
                <a:spcPts val="0"/>
              </a:spcAft>
              <a:defRPr/>
            </a:pPr>
            <a:r>
              <a:rPr lang="ru-RU" sz="3200" b="1" i="1" dirty="0" smtClean="0">
                <a:solidFill>
                  <a:srgbClr val="000000"/>
                </a:solidFill>
                <a:effectLst>
                  <a:outerShdw blurRad="38100" dist="38100" dir="2700000" algn="tl">
                    <a:srgbClr val="FFFFFF"/>
                  </a:outerShdw>
                </a:effectLst>
                <a:latin typeface="Times New Roman" pitchFamily="18" charset="0"/>
                <a:cs typeface="Times New Roman" pitchFamily="18" charset="0"/>
              </a:rPr>
              <a:t>Исполнение бюджета Михайловского </a:t>
            </a:r>
            <a:br>
              <a:rPr lang="ru-RU" sz="3200" b="1" i="1" dirty="0" smtClean="0">
                <a:solidFill>
                  <a:srgbClr val="000000"/>
                </a:solidFill>
                <a:effectLst>
                  <a:outerShdw blurRad="38100" dist="38100" dir="2700000" algn="tl">
                    <a:srgbClr val="FFFFFF"/>
                  </a:outerShdw>
                </a:effectLst>
                <a:latin typeface="Times New Roman" pitchFamily="18" charset="0"/>
                <a:cs typeface="Times New Roman" pitchFamily="18" charset="0"/>
              </a:rPr>
            </a:br>
            <a:r>
              <a:rPr lang="ru-RU" sz="3200" b="1" i="1" dirty="0" smtClean="0">
                <a:solidFill>
                  <a:srgbClr val="000000"/>
                </a:solidFill>
                <a:effectLst>
                  <a:outerShdw blurRad="38100" dist="38100" dir="2700000" algn="tl">
                    <a:srgbClr val="FFFFFF"/>
                  </a:outerShdw>
                </a:effectLst>
                <a:latin typeface="Times New Roman" pitchFamily="18" charset="0"/>
                <a:cs typeface="Times New Roman" pitchFamily="18" charset="0"/>
              </a:rPr>
              <a:t>муниципального района </a:t>
            </a:r>
            <a:r>
              <a:rPr lang="en-US" sz="3200" b="1" i="1" dirty="0" smtClean="0">
                <a:solidFill>
                  <a:srgbClr val="000000"/>
                </a:solidFill>
                <a:effectLst>
                  <a:outerShdw blurRad="38100" dist="38100" dir="2700000" algn="tl">
                    <a:srgbClr val="FFFFFF"/>
                  </a:outerShdw>
                </a:effectLst>
                <a:latin typeface="Times New Roman" pitchFamily="18" charset="0"/>
                <a:cs typeface="Times New Roman" pitchFamily="18" charset="0"/>
              </a:rPr>
              <a:t/>
            </a:r>
            <a:br>
              <a:rPr lang="en-US" sz="3200" b="1" i="1" dirty="0" smtClean="0">
                <a:solidFill>
                  <a:srgbClr val="000000"/>
                </a:solidFill>
                <a:effectLst>
                  <a:outerShdw blurRad="38100" dist="38100" dir="2700000" algn="tl">
                    <a:srgbClr val="FFFFFF"/>
                  </a:outerShdw>
                </a:effectLst>
                <a:latin typeface="Times New Roman" pitchFamily="18" charset="0"/>
                <a:cs typeface="Times New Roman" pitchFamily="18" charset="0"/>
              </a:rPr>
            </a:br>
            <a:r>
              <a:rPr lang="ru-RU" sz="3200" b="1" i="1" dirty="0" smtClean="0">
                <a:solidFill>
                  <a:srgbClr val="000000"/>
                </a:solidFill>
                <a:effectLst>
                  <a:outerShdw blurRad="38100" dist="38100" dir="2700000" algn="tl">
                    <a:srgbClr val="FFFFFF"/>
                  </a:outerShdw>
                </a:effectLst>
                <a:latin typeface="Times New Roman" pitchFamily="18" charset="0"/>
                <a:cs typeface="Times New Roman" pitchFamily="18" charset="0"/>
              </a:rPr>
              <a:t>за 2023 год</a:t>
            </a:r>
          </a:p>
        </p:txBody>
      </p:sp>
      <p:pic>
        <p:nvPicPr>
          <p:cNvPr id="4102" name="Picture 6" descr="https://avatars.mds.yandex.net/get-altay/4618902/2a00000178ab13e3b686dd08415fe7f37ac4/XX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6484" y="1772816"/>
            <a:ext cx="7312645" cy="4752528"/>
          </a:xfrm>
          <a:prstGeom prst="rect">
            <a:avLst/>
          </a:prstGeom>
          <a:ln>
            <a:noFill/>
          </a:ln>
          <a:effectLst>
            <a:outerShdw blurRad="190500" algn="tl" rotWithShape="0">
              <a:srgbClr val="000000">
                <a:alpha val="70000"/>
              </a:srgbClr>
            </a:outerShdw>
          </a:effectLst>
          <a:extLst/>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Заголовок 1"/>
          <p:cNvSpPr>
            <a:spLocks noGrp="1"/>
          </p:cNvSpPr>
          <p:nvPr>
            <p:ph type="title"/>
          </p:nvPr>
        </p:nvSpPr>
        <p:spPr>
          <a:xfrm>
            <a:off x="107504" y="260648"/>
            <a:ext cx="7062788" cy="777875"/>
          </a:xfrm>
        </p:spPr>
        <p:txBody>
          <a:bodyPr/>
          <a:lstStyle/>
          <a:p>
            <a:r>
              <a:rPr lang="ru-RU" altLang="ru-RU" sz="2300" b="1" i="1" dirty="0" smtClean="0">
                <a:latin typeface="Times New Roman" pitchFamily="18" charset="0"/>
                <a:cs typeface="Times New Roman" pitchFamily="18" charset="0"/>
              </a:rPr>
              <a:t>Основные характеристики бюджета Михайловского муниципального района за 2023 год</a:t>
            </a:r>
          </a:p>
        </p:txBody>
      </p:sp>
      <p:pic>
        <p:nvPicPr>
          <p:cNvPr id="13315" name="Объект 3"/>
          <p:cNvPicPr>
            <a:picLocks noGrp="1" noChangeAspect="1"/>
          </p:cNvPicPr>
          <p:nvPr>
            <p:ph idx="1"/>
          </p:nvPr>
        </p:nvPicPr>
        <p:blipFill>
          <a:blip r:embed="rId2">
            <a:extLst>
              <a:ext uri="{BEBA8EAE-BF5A-486C-A8C5-ECC9F3942E4B}">
                <a14:imgProps xmlns:a14="http://schemas.microsoft.com/office/drawing/2010/main">
                  <a14:imgLayer r:embed="rId3">
                    <a14:imgEffect>
                      <a14:backgroundRemoval t="1093" b="100000" l="0" r="98909"/>
                    </a14:imgEffect>
                  </a14:imgLayer>
                </a14:imgProps>
              </a:ext>
              <a:ext uri="{28A0092B-C50C-407E-A947-70E740481C1C}">
                <a14:useLocalDpi xmlns:a14="http://schemas.microsoft.com/office/drawing/2010/main" val="0"/>
              </a:ext>
            </a:extLst>
          </a:blip>
          <a:srcRect/>
          <a:stretch>
            <a:fillRect/>
          </a:stretch>
        </p:blipFill>
        <p:spPr>
          <a:xfrm>
            <a:off x="6804248" y="116632"/>
            <a:ext cx="2209091" cy="1386536"/>
          </a:xfrm>
        </p:spPr>
      </p:pic>
      <p:graphicFrame>
        <p:nvGraphicFramePr>
          <p:cNvPr id="5" name="Таблица 4"/>
          <p:cNvGraphicFramePr>
            <a:graphicFrameLocks noGrp="1"/>
          </p:cNvGraphicFramePr>
          <p:nvPr>
            <p:extLst>
              <p:ext uri="{D42A27DB-BD31-4B8C-83A1-F6EECF244321}">
                <p14:modId xmlns:p14="http://schemas.microsoft.com/office/powerpoint/2010/main" val="768387515"/>
              </p:ext>
            </p:extLst>
          </p:nvPr>
        </p:nvGraphicFramePr>
        <p:xfrm>
          <a:off x="179512" y="1556794"/>
          <a:ext cx="8785101" cy="5112563"/>
        </p:xfrm>
        <a:graphic>
          <a:graphicData uri="http://schemas.openxmlformats.org/drawingml/2006/table">
            <a:tbl>
              <a:tblPr>
                <a:tableStyleId>{5940675A-B579-460E-94D1-54222C63F5DA}</a:tableStyleId>
              </a:tblPr>
              <a:tblGrid>
                <a:gridCol w="1839765"/>
                <a:gridCol w="976136"/>
                <a:gridCol w="1001823"/>
                <a:gridCol w="1001823"/>
                <a:gridCol w="944027"/>
                <a:gridCol w="1014668"/>
                <a:gridCol w="976136"/>
                <a:gridCol w="1030723"/>
              </a:tblGrid>
              <a:tr h="387761">
                <a:tc rowSpan="2">
                  <a:txBody>
                    <a:bodyPr/>
                    <a:lstStyle/>
                    <a:p>
                      <a:pPr algn="l" fontAlgn="ctr"/>
                      <a:r>
                        <a:rPr lang="ru-RU" sz="1300" u="none" strike="noStrike" dirty="0">
                          <a:effectLst/>
                          <a:latin typeface="Times New Roman" panose="02020603050405020304" pitchFamily="18" charset="0"/>
                          <a:cs typeface="Times New Roman" panose="02020603050405020304" pitchFamily="18" charset="0"/>
                        </a:rPr>
                        <a:t> </a:t>
                      </a:r>
                      <a:endParaRPr lang="ru-RU" sz="1300" b="0" i="0" u="none" strike="noStrike" dirty="0">
                        <a:effectLst/>
                        <a:latin typeface="Times New Roman" panose="02020603050405020304" pitchFamily="18" charset="0"/>
                        <a:cs typeface="Times New Roman" panose="02020603050405020304" pitchFamily="18" charset="0"/>
                      </a:endParaRPr>
                    </a:p>
                  </a:txBody>
                  <a:tcPr marL="7518" marR="7518" marT="7519" marB="0" anchor="ctr"/>
                </a:tc>
                <a:tc rowSpan="2">
                  <a:txBody>
                    <a:bodyPr/>
                    <a:lstStyle/>
                    <a:p>
                      <a:pPr algn="ctr" fontAlgn="ctr"/>
                      <a:r>
                        <a:rPr lang="ru-RU" sz="1300" u="none" strike="noStrike" dirty="0">
                          <a:effectLst/>
                          <a:latin typeface="Times New Roman" panose="02020603050405020304" pitchFamily="18" charset="0"/>
                          <a:cs typeface="Times New Roman" panose="02020603050405020304" pitchFamily="18" charset="0"/>
                        </a:rPr>
                        <a:t>Исполнение </a:t>
                      </a:r>
                      <a:r>
                        <a:rPr lang="ru-RU" sz="1300" u="none" strike="noStrike" dirty="0" smtClean="0">
                          <a:effectLst/>
                          <a:latin typeface="Times New Roman" panose="02020603050405020304" pitchFamily="18" charset="0"/>
                          <a:cs typeface="Times New Roman" panose="02020603050405020304" pitchFamily="18" charset="0"/>
                        </a:rPr>
                        <a:t>2022 год (тыс. руб.)</a:t>
                      </a:r>
                      <a:endParaRPr lang="ru-RU" sz="1300" b="0" i="0" u="none" strike="noStrike" dirty="0">
                        <a:effectLst/>
                        <a:latin typeface="Times New Roman" panose="02020603050405020304" pitchFamily="18" charset="0"/>
                        <a:cs typeface="Times New Roman" panose="02020603050405020304" pitchFamily="18" charset="0"/>
                      </a:endParaRPr>
                    </a:p>
                  </a:txBody>
                  <a:tcPr marL="7518" marR="7518" marT="7519" marB="0" anchor="ctr"/>
                </a:tc>
                <a:tc gridSpan="3">
                  <a:txBody>
                    <a:bodyPr/>
                    <a:lstStyle/>
                    <a:p>
                      <a:pPr algn="ctr" fontAlgn="ctr"/>
                      <a:r>
                        <a:rPr lang="ru-RU" sz="1300" u="none" strike="noStrike" dirty="0" smtClean="0">
                          <a:effectLst/>
                          <a:latin typeface="Times New Roman" panose="02020603050405020304" pitchFamily="18" charset="0"/>
                          <a:cs typeface="Times New Roman" panose="02020603050405020304" pitchFamily="18" charset="0"/>
                        </a:rPr>
                        <a:t>2023 </a:t>
                      </a:r>
                      <a:r>
                        <a:rPr lang="ru-RU" sz="1300" u="none" strike="noStrike" dirty="0">
                          <a:effectLst/>
                          <a:latin typeface="Times New Roman" panose="02020603050405020304" pitchFamily="18" charset="0"/>
                          <a:cs typeface="Times New Roman" panose="02020603050405020304" pitchFamily="18" charset="0"/>
                        </a:rPr>
                        <a:t>год</a:t>
                      </a:r>
                      <a:endParaRPr lang="ru-RU" sz="1300" b="0" i="0" u="none" strike="noStrike" dirty="0">
                        <a:effectLst/>
                        <a:latin typeface="Times New Roman" panose="02020603050405020304" pitchFamily="18" charset="0"/>
                        <a:cs typeface="Times New Roman" panose="02020603050405020304" pitchFamily="18" charset="0"/>
                      </a:endParaRPr>
                    </a:p>
                  </a:txBody>
                  <a:tcPr marL="7518" marR="7518" marT="7519" marB="0" anchor="ctr"/>
                </a:tc>
                <a:tc hMerge="1">
                  <a:txBody>
                    <a:bodyPr/>
                    <a:lstStyle/>
                    <a:p>
                      <a:endParaRPr lang="ru-RU"/>
                    </a:p>
                  </a:txBody>
                  <a:tcPr/>
                </a:tc>
                <a:tc hMerge="1">
                  <a:txBody>
                    <a:bodyPr/>
                    <a:lstStyle/>
                    <a:p>
                      <a:endParaRPr lang="ru-RU"/>
                    </a:p>
                  </a:txBody>
                  <a:tcPr/>
                </a:tc>
                <a:tc rowSpan="2">
                  <a:txBody>
                    <a:bodyPr/>
                    <a:lstStyle/>
                    <a:p>
                      <a:pPr algn="ctr" fontAlgn="ctr"/>
                      <a:r>
                        <a:rPr lang="ru-RU" sz="1300" u="none" strike="noStrike" dirty="0">
                          <a:effectLst/>
                          <a:latin typeface="Times New Roman" panose="02020603050405020304" pitchFamily="18" charset="0"/>
                          <a:cs typeface="Times New Roman" panose="02020603050405020304" pitchFamily="18" charset="0"/>
                        </a:rPr>
                        <a:t>Рост (снижение) </a:t>
                      </a:r>
                      <a:r>
                        <a:rPr lang="ru-RU" sz="1300" u="none" strike="noStrike" dirty="0" smtClean="0">
                          <a:effectLst/>
                          <a:latin typeface="Times New Roman" panose="02020603050405020304" pitchFamily="18" charset="0"/>
                          <a:cs typeface="Times New Roman" panose="02020603050405020304" pitchFamily="18" charset="0"/>
                        </a:rPr>
                        <a:t>2023г</a:t>
                      </a:r>
                      <a:r>
                        <a:rPr lang="ru-RU" sz="1300" u="none" strike="noStrike" dirty="0">
                          <a:effectLst/>
                          <a:latin typeface="Times New Roman" panose="02020603050405020304" pitchFamily="18" charset="0"/>
                          <a:cs typeface="Times New Roman" panose="02020603050405020304" pitchFamily="18" charset="0"/>
                        </a:rPr>
                        <a:t>. к </a:t>
                      </a:r>
                      <a:r>
                        <a:rPr lang="ru-RU" sz="1300" u="none" strike="noStrike" dirty="0" smtClean="0">
                          <a:effectLst/>
                          <a:latin typeface="Times New Roman" panose="02020603050405020304" pitchFamily="18" charset="0"/>
                          <a:cs typeface="Times New Roman" panose="02020603050405020304" pitchFamily="18" charset="0"/>
                        </a:rPr>
                        <a:t>2022г.</a:t>
                      </a:r>
                    </a:p>
                    <a:p>
                      <a:pPr algn="ctr" fontAlgn="ctr"/>
                      <a:r>
                        <a:rPr lang="ru-RU" sz="1300" u="none" strike="noStrike" dirty="0" smtClean="0">
                          <a:effectLst/>
                          <a:latin typeface="Times New Roman" panose="02020603050405020304" pitchFamily="18" charset="0"/>
                          <a:cs typeface="Times New Roman" panose="02020603050405020304" pitchFamily="18" charset="0"/>
                        </a:rPr>
                        <a:t>(тыс. руб.)</a:t>
                      </a:r>
                      <a:endParaRPr lang="ru-RU" sz="1300" b="0" i="0" u="none" strike="noStrike" dirty="0">
                        <a:effectLst/>
                        <a:latin typeface="Times New Roman" panose="02020603050405020304" pitchFamily="18" charset="0"/>
                        <a:cs typeface="Times New Roman" panose="02020603050405020304" pitchFamily="18" charset="0"/>
                      </a:endParaRPr>
                    </a:p>
                  </a:txBody>
                  <a:tcPr marL="7518" marR="7518" marT="7519" marB="0" anchor="ctr"/>
                </a:tc>
                <a:tc rowSpan="2">
                  <a:txBody>
                    <a:bodyPr/>
                    <a:lstStyle/>
                    <a:p>
                      <a:pPr algn="ctr" fontAlgn="ctr"/>
                      <a:r>
                        <a:rPr lang="ru-RU" sz="1300" u="none" strike="noStrike" dirty="0">
                          <a:effectLst/>
                          <a:latin typeface="Times New Roman" panose="02020603050405020304" pitchFamily="18" charset="0"/>
                          <a:cs typeface="Times New Roman" panose="02020603050405020304" pitchFamily="18" charset="0"/>
                        </a:rPr>
                        <a:t>изменение первоначального плана </a:t>
                      </a:r>
                      <a:endParaRPr lang="ru-RU" sz="1300" u="none" strike="noStrike" dirty="0" smtClean="0">
                        <a:effectLst/>
                        <a:latin typeface="Times New Roman" panose="02020603050405020304" pitchFamily="18" charset="0"/>
                        <a:cs typeface="Times New Roman" panose="02020603050405020304" pitchFamily="18" charset="0"/>
                      </a:endParaRPr>
                    </a:p>
                    <a:p>
                      <a:pPr algn="ctr" fontAlgn="ctr"/>
                      <a:r>
                        <a:rPr lang="ru-RU" sz="1300" u="none" strike="noStrike" dirty="0" smtClean="0">
                          <a:effectLst/>
                          <a:latin typeface="Times New Roman" panose="02020603050405020304" pitchFamily="18" charset="0"/>
                          <a:cs typeface="Times New Roman" panose="02020603050405020304" pitchFamily="18" charset="0"/>
                        </a:rPr>
                        <a:t>(%)</a:t>
                      </a:r>
                      <a:endParaRPr lang="ru-RU" sz="1300" b="0" i="0" u="none" strike="noStrike" dirty="0">
                        <a:effectLst/>
                        <a:latin typeface="Times New Roman" panose="02020603050405020304" pitchFamily="18" charset="0"/>
                        <a:cs typeface="Times New Roman" panose="02020603050405020304" pitchFamily="18" charset="0"/>
                      </a:endParaRPr>
                    </a:p>
                  </a:txBody>
                  <a:tcPr marL="7518" marR="7518" marT="7519" marB="0" anchor="ctr"/>
                </a:tc>
                <a:tc rowSpan="2">
                  <a:txBody>
                    <a:bodyPr/>
                    <a:lstStyle/>
                    <a:p>
                      <a:pPr algn="ctr" fontAlgn="ctr"/>
                      <a:r>
                        <a:rPr lang="ru-RU" sz="1300" u="none" strike="noStrike" dirty="0">
                          <a:effectLst/>
                          <a:latin typeface="Times New Roman" panose="02020603050405020304" pitchFamily="18" charset="0"/>
                          <a:cs typeface="Times New Roman" panose="02020603050405020304" pitchFamily="18" charset="0"/>
                        </a:rPr>
                        <a:t>% исполнения за </a:t>
                      </a:r>
                      <a:r>
                        <a:rPr lang="ru-RU" sz="1300" u="none" strike="noStrike" dirty="0" smtClean="0">
                          <a:effectLst/>
                          <a:latin typeface="Times New Roman" panose="02020603050405020304" pitchFamily="18" charset="0"/>
                          <a:cs typeface="Times New Roman" panose="02020603050405020304" pitchFamily="18" charset="0"/>
                        </a:rPr>
                        <a:t>2023г</a:t>
                      </a:r>
                      <a:r>
                        <a:rPr lang="ru-RU" sz="1300" u="none" strike="noStrike" dirty="0">
                          <a:effectLst/>
                          <a:latin typeface="Times New Roman" panose="02020603050405020304" pitchFamily="18" charset="0"/>
                          <a:cs typeface="Times New Roman" panose="02020603050405020304" pitchFamily="18" charset="0"/>
                        </a:rPr>
                        <a:t>. к уточненному плану</a:t>
                      </a:r>
                      <a:endParaRPr lang="ru-RU" sz="1300" b="0" i="0" u="none" strike="noStrike" dirty="0">
                        <a:effectLst/>
                        <a:latin typeface="Times New Roman" panose="02020603050405020304" pitchFamily="18" charset="0"/>
                        <a:cs typeface="Times New Roman" panose="02020603050405020304" pitchFamily="18" charset="0"/>
                      </a:endParaRPr>
                    </a:p>
                  </a:txBody>
                  <a:tcPr marL="7518" marR="7518" marT="7519" marB="0" anchor="ctr"/>
                </a:tc>
              </a:tr>
              <a:tr h="912113">
                <a:tc vMerge="1">
                  <a:txBody>
                    <a:bodyPr/>
                    <a:lstStyle/>
                    <a:p>
                      <a:endParaRPr lang="ru-RU"/>
                    </a:p>
                  </a:txBody>
                  <a:tcPr/>
                </a:tc>
                <a:tc vMerge="1">
                  <a:txBody>
                    <a:bodyPr/>
                    <a:lstStyle/>
                    <a:p>
                      <a:endParaRPr lang="ru-RU"/>
                    </a:p>
                  </a:txBody>
                  <a:tcPr/>
                </a:tc>
                <a:tc>
                  <a:txBody>
                    <a:bodyPr/>
                    <a:lstStyle/>
                    <a:p>
                      <a:pPr algn="ctr" fontAlgn="ctr"/>
                      <a:r>
                        <a:rPr lang="ru-RU" sz="1300" u="none" strike="noStrike" dirty="0">
                          <a:effectLst/>
                          <a:latin typeface="Times New Roman" panose="02020603050405020304" pitchFamily="18" charset="0"/>
                          <a:cs typeface="Times New Roman" panose="02020603050405020304" pitchFamily="18" charset="0"/>
                        </a:rPr>
                        <a:t>Первоначальный </a:t>
                      </a:r>
                      <a:r>
                        <a:rPr lang="ru-RU" sz="1300" u="none" strike="noStrike" dirty="0" smtClean="0">
                          <a:effectLst/>
                          <a:latin typeface="Times New Roman" panose="02020603050405020304" pitchFamily="18" charset="0"/>
                          <a:cs typeface="Times New Roman" panose="02020603050405020304" pitchFamily="18" charset="0"/>
                        </a:rPr>
                        <a:t>план (тыс. руб.)</a:t>
                      </a:r>
                      <a:endParaRPr lang="ru-RU" sz="1300" b="0" i="0" u="none" strike="noStrike" dirty="0">
                        <a:effectLst/>
                        <a:latin typeface="Times New Roman" panose="02020603050405020304" pitchFamily="18" charset="0"/>
                        <a:cs typeface="Times New Roman" panose="02020603050405020304" pitchFamily="18" charset="0"/>
                      </a:endParaRPr>
                    </a:p>
                  </a:txBody>
                  <a:tcPr marL="7518" marR="7518" marT="7519" marB="0" anchor="ctr"/>
                </a:tc>
                <a:tc>
                  <a:txBody>
                    <a:bodyPr/>
                    <a:lstStyle/>
                    <a:p>
                      <a:pPr algn="ctr" fontAlgn="ctr"/>
                      <a:r>
                        <a:rPr lang="ru-RU" sz="1300" u="none" strike="noStrike" dirty="0">
                          <a:effectLst/>
                          <a:latin typeface="Times New Roman" panose="02020603050405020304" pitchFamily="18" charset="0"/>
                          <a:cs typeface="Times New Roman" panose="02020603050405020304" pitchFamily="18" charset="0"/>
                        </a:rPr>
                        <a:t>Уточненный </a:t>
                      </a:r>
                      <a:r>
                        <a:rPr lang="ru-RU" sz="1300" u="none" strike="noStrike" dirty="0" smtClean="0">
                          <a:effectLst/>
                          <a:latin typeface="Times New Roman" panose="02020603050405020304" pitchFamily="18" charset="0"/>
                          <a:cs typeface="Times New Roman" panose="02020603050405020304" pitchFamily="18" charset="0"/>
                        </a:rPr>
                        <a:t>план </a:t>
                      </a:r>
                    </a:p>
                    <a:p>
                      <a:pPr algn="ctr" fontAlgn="ctr"/>
                      <a:r>
                        <a:rPr lang="ru-RU" sz="1300" u="none" strike="noStrike" dirty="0" smtClean="0">
                          <a:effectLst/>
                          <a:latin typeface="Times New Roman" panose="02020603050405020304" pitchFamily="18" charset="0"/>
                          <a:cs typeface="Times New Roman" panose="02020603050405020304" pitchFamily="18" charset="0"/>
                        </a:rPr>
                        <a:t>(тыс. руб.)</a:t>
                      </a:r>
                      <a:endParaRPr lang="ru-RU" sz="1300" b="0" i="0" u="none" strike="noStrike" dirty="0">
                        <a:effectLst/>
                        <a:latin typeface="Times New Roman" panose="02020603050405020304" pitchFamily="18" charset="0"/>
                        <a:cs typeface="Times New Roman" panose="02020603050405020304" pitchFamily="18" charset="0"/>
                      </a:endParaRPr>
                    </a:p>
                  </a:txBody>
                  <a:tcPr marL="7518" marR="7518" marT="7519" marB="0" anchor="ctr"/>
                </a:tc>
                <a:tc>
                  <a:txBody>
                    <a:bodyPr/>
                    <a:lstStyle/>
                    <a:p>
                      <a:pPr algn="ctr" fontAlgn="ctr"/>
                      <a:r>
                        <a:rPr lang="ru-RU" sz="1300" u="none" strike="noStrike" dirty="0">
                          <a:effectLst/>
                          <a:latin typeface="Times New Roman" panose="02020603050405020304" pitchFamily="18" charset="0"/>
                          <a:cs typeface="Times New Roman" panose="02020603050405020304" pitchFamily="18" charset="0"/>
                        </a:rPr>
                        <a:t>Фактическое </a:t>
                      </a:r>
                      <a:r>
                        <a:rPr lang="ru-RU" sz="1300" u="none" strike="noStrike" dirty="0" smtClean="0">
                          <a:effectLst/>
                          <a:latin typeface="Times New Roman" panose="02020603050405020304" pitchFamily="18" charset="0"/>
                          <a:cs typeface="Times New Roman" panose="02020603050405020304" pitchFamily="18" charset="0"/>
                        </a:rPr>
                        <a:t>исполнение (тыс. руб.)</a:t>
                      </a:r>
                      <a:endParaRPr lang="ru-RU" sz="1300" b="0" i="0" u="none" strike="noStrike" dirty="0">
                        <a:effectLst/>
                        <a:latin typeface="Times New Roman" panose="02020603050405020304" pitchFamily="18" charset="0"/>
                        <a:cs typeface="Times New Roman" panose="02020603050405020304" pitchFamily="18" charset="0"/>
                      </a:endParaRPr>
                    </a:p>
                  </a:txBody>
                  <a:tcPr marL="7518" marR="7518" marT="7519" marB="0" anchor="ctr"/>
                </a:tc>
                <a:tc vMerge="1">
                  <a:txBody>
                    <a:bodyPr/>
                    <a:lstStyle/>
                    <a:p>
                      <a:endParaRPr lang="ru-RU"/>
                    </a:p>
                  </a:txBody>
                  <a:tcPr/>
                </a:tc>
                <a:tc vMerge="1">
                  <a:txBody>
                    <a:bodyPr/>
                    <a:lstStyle/>
                    <a:p>
                      <a:endParaRPr lang="ru-RU"/>
                    </a:p>
                  </a:txBody>
                  <a:tcPr/>
                </a:tc>
                <a:tc vMerge="1">
                  <a:txBody>
                    <a:bodyPr/>
                    <a:lstStyle/>
                    <a:p>
                      <a:endParaRPr lang="ru-RU"/>
                    </a:p>
                  </a:txBody>
                  <a:tcPr/>
                </a:tc>
              </a:tr>
              <a:tr h="234735">
                <a:tc>
                  <a:txBody>
                    <a:bodyPr/>
                    <a:lstStyle/>
                    <a:p>
                      <a:pPr algn="l" fontAlgn="ctr"/>
                      <a:r>
                        <a:rPr lang="ru-RU" sz="1300" b="1" u="none" strike="noStrike" dirty="0">
                          <a:effectLst/>
                          <a:latin typeface="Times New Roman" panose="02020603050405020304" pitchFamily="18" charset="0"/>
                          <a:cs typeface="Times New Roman" panose="02020603050405020304" pitchFamily="18" charset="0"/>
                        </a:rPr>
                        <a:t>ДОХОДЫ </a:t>
                      </a:r>
                      <a:r>
                        <a:rPr lang="ru-RU" sz="1300" b="1" u="none" strike="noStrike" dirty="0" smtClean="0">
                          <a:effectLst/>
                          <a:latin typeface="Times New Roman" panose="02020603050405020304" pitchFamily="18" charset="0"/>
                          <a:cs typeface="Times New Roman" panose="02020603050405020304" pitchFamily="18" charset="0"/>
                        </a:rPr>
                        <a:t>– </a:t>
                      </a:r>
                      <a:r>
                        <a:rPr lang="ru-RU" sz="1300" b="1" u="none" strike="noStrike" dirty="0">
                          <a:effectLst/>
                          <a:latin typeface="Times New Roman" panose="02020603050405020304" pitchFamily="18" charset="0"/>
                          <a:cs typeface="Times New Roman" panose="02020603050405020304" pitchFamily="18" charset="0"/>
                        </a:rPr>
                        <a:t>ВСЕГО</a:t>
                      </a:r>
                      <a:endParaRPr lang="ru-RU" sz="1300" b="1" i="0" u="none" strike="noStrike" dirty="0">
                        <a:effectLst/>
                        <a:latin typeface="Times New Roman" panose="02020603050405020304" pitchFamily="18" charset="0"/>
                        <a:cs typeface="Times New Roman" panose="02020603050405020304" pitchFamily="18" charset="0"/>
                      </a:endParaRPr>
                    </a:p>
                  </a:txBody>
                  <a:tcPr marL="7518" marR="7518" marT="7519" marB="0" anchor="ctr"/>
                </a:tc>
                <a:tc>
                  <a:txBody>
                    <a:bodyPr/>
                    <a:lstStyle/>
                    <a:p>
                      <a:pPr algn="ctr" fontAlgn="b"/>
                      <a:r>
                        <a:rPr lang="ru-RU" sz="1300" b="1" i="0" u="none" strike="noStrike" dirty="0" smtClean="0">
                          <a:solidFill>
                            <a:schemeClr val="tx1"/>
                          </a:solidFill>
                          <a:effectLst/>
                          <a:latin typeface="Times New Roman" panose="02020603050405020304" pitchFamily="18" charset="0"/>
                          <a:cs typeface="Times New Roman" panose="02020603050405020304" pitchFamily="18" charset="0"/>
                        </a:rPr>
                        <a:t>1</a:t>
                      </a:r>
                      <a:r>
                        <a:rPr lang="ru-RU" sz="1300" b="1" i="0" u="none" strike="noStrike" baseline="0" dirty="0" smtClean="0">
                          <a:solidFill>
                            <a:schemeClr val="tx1"/>
                          </a:solidFill>
                          <a:effectLst/>
                          <a:latin typeface="Times New Roman" panose="02020603050405020304" pitchFamily="18" charset="0"/>
                          <a:cs typeface="Times New Roman" panose="02020603050405020304" pitchFamily="18" charset="0"/>
                        </a:rPr>
                        <a:t> 325 834,1</a:t>
                      </a:r>
                      <a:endParaRPr lang="ru-RU" sz="13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7518" marR="7518" marT="7519" marB="0" anchor="b"/>
                </a:tc>
                <a:tc>
                  <a:txBody>
                    <a:bodyPr/>
                    <a:lstStyle/>
                    <a:p>
                      <a:pPr algn="ctr" fontAlgn="b"/>
                      <a:r>
                        <a:rPr lang="ru-RU" sz="1300" b="1" i="0" u="none" strike="noStrike" dirty="0" smtClean="0">
                          <a:solidFill>
                            <a:schemeClr val="tx1"/>
                          </a:solidFill>
                          <a:effectLst/>
                          <a:latin typeface="Times New Roman" panose="02020603050405020304" pitchFamily="18" charset="0"/>
                          <a:cs typeface="Times New Roman" panose="02020603050405020304" pitchFamily="18" charset="0"/>
                        </a:rPr>
                        <a:t>1 232 213,0</a:t>
                      </a:r>
                      <a:endParaRPr lang="ru-RU" sz="13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7518" marR="7518" marT="7519" marB="0" anchor="b"/>
                </a:tc>
                <a:tc>
                  <a:txBody>
                    <a:bodyPr/>
                    <a:lstStyle/>
                    <a:p>
                      <a:pPr algn="ctr" fontAlgn="b"/>
                      <a:r>
                        <a:rPr lang="ru-RU" sz="1300" b="1" i="0" u="none" strike="noStrike" dirty="0" smtClean="0">
                          <a:solidFill>
                            <a:schemeClr val="tx1"/>
                          </a:solidFill>
                          <a:effectLst/>
                          <a:latin typeface="Times New Roman" panose="02020603050405020304" pitchFamily="18" charset="0"/>
                          <a:cs typeface="Times New Roman" panose="02020603050405020304" pitchFamily="18" charset="0"/>
                        </a:rPr>
                        <a:t>1 423 875,5</a:t>
                      </a:r>
                      <a:endParaRPr lang="ru-RU" sz="13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7518" marR="7518" marT="7519" marB="0" anchor="b"/>
                </a:tc>
                <a:tc>
                  <a:txBody>
                    <a:bodyPr/>
                    <a:lstStyle/>
                    <a:p>
                      <a:pPr algn="ctr" fontAlgn="b"/>
                      <a:r>
                        <a:rPr lang="ru-RU" sz="1300" b="1" i="0" u="none" strike="noStrike" dirty="0" smtClean="0">
                          <a:solidFill>
                            <a:schemeClr val="tx1"/>
                          </a:solidFill>
                          <a:effectLst/>
                          <a:latin typeface="Times New Roman" panose="02020603050405020304" pitchFamily="18" charset="0"/>
                          <a:cs typeface="Times New Roman" panose="02020603050405020304" pitchFamily="18" charset="0"/>
                        </a:rPr>
                        <a:t>1 452 350,3</a:t>
                      </a:r>
                      <a:endParaRPr lang="ru-RU" sz="13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7518" marR="7518" marT="7519" marB="0" anchor="b"/>
                </a:tc>
                <a:tc>
                  <a:txBody>
                    <a:bodyPr/>
                    <a:lstStyle/>
                    <a:p>
                      <a:pPr algn="ctr" fontAlgn="b"/>
                      <a:r>
                        <a:rPr lang="ru-RU" sz="1300" b="1" i="0" u="none" strike="noStrike" dirty="0" smtClean="0">
                          <a:solidFill>
                            <a:schemeClr val="tx1"/>
                          </a:solidFill>
                          <a:effectLst/>
                          <a:latin typeface="Times New Roman" panose="02020603050405020304" pitchFamily="18" charset="0"/>
                          <a:cs typeface="Times New Roman" panose="02020603050405020304" pitchFamily="18" charset="0"/>
                        </a:rPr>
                        <a:t>+126 516,2</a:t>
                      </a:r>
                      <a:endParaRPr lang="ru-RU" sz="13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7518" marR="7518" marT="7519" marB="0" anchor="b"/>
                </a:tc>
                <a:tc>
                  <a:txBody>
                    <a:bodyPr/>
                    <a:lstStyle/>
                    <a:p>
                      <a:pPr algn="ctr" fontAlgn="b"/>
                      <a:r>
                        <a:rPr lang="ru-RU" sz="1300" b="1" i="0" u="none" strike="noStrike" dirty="0" smtClean="0">
                          <a:solidFill>
                            <a:schemeClr val="tx1"/>
                          </a:solidFill>
                          <a:effectLst/>
                          <a:latin typeface="Times New Roman" panose="02020603050405020304" pitchFamily="18" charset="0"/>
                          <a:cs typeface="Times New Roman" panose="02020603050405020304" pitchFamily="18" charset="0"/>
                        </a:rPr>
                        <a:t>+15,55</a:t>
                      </a:r>
                      <a:endParaRPr lang="ru-RU" sz="13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7518" marR="7518" marT="7519" marB="0" anchor="b"/>
                </a:tc>
                <a:tc>
                  <a:txBody>
                    <a:bodyPr/>
                    <a:lstStyle/>
                    <a:p>
                      <a:pPr algn="ctr" fontAlgn="b"/>
                      <a:r>
                        <a:rPr lang="ru-RU" sz="1300" b="1" i="0" u="none" strike="noStrike" dirty="0" smtClean="0">
                          <a:solidFill>
                            <a:schemeClr val="tx1"/>
                          </a:solidFill>
                          <a:effectLst/>
                          <a:latin typeface="Times New Roman" panose="02020603050405020304" pitchFamily="18" charset="0"/>
                          <a:cs typeface="Times New Roman" panose="02020603050405020304" pitchFamily="18" charset="0"/>
                        </a:rPr>
                        <a:t>206,0</a:t>
                      </a:r>
                      <a:endParaRPr lang="ru-RU" sz="13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7518" marR="7518" marT="7519" marB="0" anchor="b"/>
                </a:tc>
              </a:tr>
              <a:tr h="234735">
                <a:tc>
                  <a:txBody>
                    <a:bodyPr/>
                    <a:lstStyle/>
                    <a:p>
                      <a:pPr algn="l" fontAlgn="ctr"/>
                      <a:r>
                        <a:rPr lang="ru-RU" sz="1300" u="none" strike="noStrike" dirty="0">
                          <a:effectLst/>
                          <a:latin typeface="Times New Roman" panose="02020603050405020304" pitchFamily="18" charset="0"/>
                          <a:cs typeface="Times New Roman" panose="02020603050405020304" pitchFamily="18" charset="0"/>
                        </a:rPr>
                        <a:t>в том числе:</a:t>
                      </a:r>
                      <a:endParaRPr lang="ru-RU" sz="1300" b="0" i="0" u="none" strike="noStrike" dirty="0">
                        <a:effectLst/>
                        <a:latin typeface="Times New Roman" panose="02020603050405020304" pitchFamily="18" charset="0"/>
                        <a:cs typeface="Times New Roman" panose="02020603050405020304" pitchFamily="18" charset="0"/>
                      </a:endParaRPr>
                    </a:p>
                  </a:txBody>
                  <a:tcPr marL="7518" marR="7518" marT="7519" marB="0" anchor="ctr"/>
                </a:tc>
                <a:tc>
                  <a:txBody>
                    <a:bodyPr/>
                    <a:lstStyle/>
                    <a:p>
                      <a:pPr algn="ctr" fontAlgn="b"/>
                      <a:endParaRPr lang="ru-RU" sz="13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7518" marR="7518" marT="7519" marB="0" anchor="b"/>
                </a:tc>
                <a:tc>
                  <a:txBody>
                    <a:bodyPr/>
                    <a:lstStyle/>
                    <a:p>
                      <a:pPr algn="ctr" fontAlgn="b"/>
                      <a:endParaRPr lang="ru-RU" sz="13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7518" marR="7518" marT="7519" marB="0" anchor="b"/>
                </a:tc>
                <a:tc>
                  <a:txBody>
                    <a:bodyPr/>
                    <a:lstStyle/>
                    <a:p>
                      <a:pPr algn="ctr" fontAlgn="b"/>
                      <a:endParaRPr lang="ru-RU" sz="13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7518" marR="7518" marT="7519" marB="0" anchor="b"/>
                </a:tc>
                <a:tc>
                  <a:txBody>
                    <a:bodyPr/>
                    <a:lstStyle/>
                    <a:p>
                      <a:pPr algn="ctr" fontAlgn="b"/>
                      <a:endParaRPr lang="ru-RU" sz="13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7518" marR="7518" marT="7519" marB="0" anchor="b"/>
                </a:tc>
                <a:tc>
                  <a:txBody>
                    <a:bodyPr/>
                    <a:lstStyle/>
                    <a:p>
                      <a:pPr algn="ctr" fontAlgn="b"/>
                      <a:endParaRPr lang="ru-RU" sz="13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7518" marR="7518" marT="7519" marB="0" anchor="b"/>
                </a:tc>
                <a:tc>
                  <a:txBody>
                    <a:bodyPr/>
                    <a:lstStyle/>
                    <a:p>
                      <a:pPr algn="ctr" fontAlgn="b"/>
                      <a:endParaRPr lang="ru-RU" sz="13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7518" marR="7518" marT="7519" marB="0" anchor="b"/>
                </a:tc>
                <a:tc>
                  <a:txBody>
                    <a:bodyPr/>
                    <a:lstStyle/>
                    <a:p>
                      <a:pPr algn="ctr" fontAlgn="b"/>
                      <a:endParaRPr lang="ru-RU" sz="13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7518" marR="7518" marT="7519" marB="0" anchor="b"/>
                </a:tc>
              </a:tr>
              <a:tr h="460891">
                <a:tc>
                  <a:txBody>
                    <a:bodyPr/>
                    <a:lstStyle/>
                    <a:p>
                      <a:pPr algn="l" fontAlgn="ctr"/>
                      <a:r>
                        <a:rPr lang="ru-RU" sz="1300" u="none" strike="noStrike" dirty="0">
                          <a:effectLst/>
                          <a:latin typeface="Times New Roman" panose="02020603050405020304" pitchFamily="18" charset="0"/>
                          <a:cs typeface="Times New Roman" panose="02020603050405020304" pitchFamily="18" charset="0"/>
                        </a:rPr>
                        <a:t>Налоговые и неналоговые доходы</a:t>
                      </a:r>
                      <a:endParaRPr lang="ru-RU" sz="1300" b="0" i="0" u="none" strike="noStrike" dirty="0">
                        <a:effectLst/>
                        <a:latin typeface="Times New Roman" panose="02020603050405020304" pitchFamily="18" charset="0"/>
                        <a:cs typeface="Times New Roman" panose="02020603050405020304" pitchFamily="18" charset="0"/>
                      </a:endParaRPr>
                    </a:p>
                  </a:txBody>
                  <a:tcPr marL="7518" marR="7518" marT="7519" marB="0" anchor="ctr"/>
                </a:tc>
                <a:tc>
                  <a:txBody>
                    <a:bodyPr/>
                    <a:lstStyle/>
                    <a:p>
                      <a:pPr algn="ctr" fontAlgn="b"/>
                      <a:r>
                        <a:rPr lang="ru-RU" sz="1300" b="0" i="0" u="none" strike="noStrike" dirty="0" smtClean="0">
                          <a:solidFill>
                            <a:schemeClr val="tx1"/>
                          </a:solidFill>
                          <a:effectLst/>
                          <a:latin typeface="Times New Roman" panose="02020603050405020304" pitchFamily="18" charset="0"/>
                          <a:cs typeface="Times New Roman" panose="02020603050405020304" pitchFamily="18" charset="0"/>
                        </a:rPr>
                        <a:t>630 661,1</a:t>
                      </a:r>
                      <a:endParaRPr lang="ru-RU" sz="13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7518" marR="7518" marT="7519" marB="0" anchor="b"/>
                </a:tc>
                <a:tc>
                  <a:txBody>
                    <a:bodyPr/>
                    <a:lstStyle/>
                    <a:p>
                      <a:pPr algn="ctr" fontAlgn="b"/>
                      <a:r>
                        <a:rPr lang="ru-RU" sz="1300" b="0" i="0" u="none" strike="noStrike" dirty="0" smtClean="0">
                          <a:solidFill>
                            <a:schemeClr val="tx1"/>
                          </a:solidFill>
                          <a:effectLst/>
                          <a:latin typeface="Times New Roman" panose="02020603050405020304" pitchFamily="18" charset="0"/>
                          <a:cs typeface="Times New Roman" panose="02020603050405020304" pitchFamily="18" charset="0"/>
                        </a:rPr>
                        <a:t>509 076,0</a:t>
                      </a:r>
                      <a:endParaRPr lang="ru-RU" sz="13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7518" marR="7518" marT="7519" marB="0" anchor="b"/>
                </a:tc>
                <a:tc>
                  <a:txBody>
                    <a:bodyPr/>
                    <a:lstStyle/>
                    <a:p>
                      <a:pPr algn="ctr" fontAlgn="b"/>
                      <a:r>
                        <a:rPr lang="ru-RU" sz="1300" b="0" i="0" u="none" strike="noStrike" dirty="0" smtClean="0">
                          <a:solidFill>
                            <a:schemeClr val="tx1"/>
                          </a:solidFill>
                          <a:effectLst/>
                          <a:latin typeface="Times New Roman" panose="02020603050405020304" pitchFamily="18" charset="0"/>
                          <a:cs typeface="Times New Roman" panose="02020603050405020304" pitchFamily="18" charset="0"/>
                        </a:rPr>
                        <a:t>538 420,0</a:t>
                      </a:r>
                      <a:endParaRPr lang="ru-RU" sz="13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7518" marR="7518" marT="7519" marB="0" anchor="b"/>
                </a:tc>
                <a:tc>
                  <a:txBody>
                    <a:bodyPr/>
                    <a:lstStyle/>
                    <a:p>
                      <a:pPr algn="ctr" fontAlgn="b"/>
                      <a:r>
                        <a:rPr lang="ru-RU" sz="1300" b="0" i="0" u="none" strike="noStrike" dirty="0" smtClean="0">
                          <a:solidFill>
                            <a:schemeClr val="tx1"/>
                          </a:solidFill>
                          <a:effectLst/>
                          <a:latin typeface="Times New Roman" panose="02020603050405020304" pitchFamily="18" charset="0"/>
                          <a:cs typeface="Times New Roman" panose="02020603050405020304" pitchFamily="18" charset="0"/>
                        </a:rPr>
                        <a:t>576 132,0</a:t>
                      </a:r>
                      <a:endParaRPr lang="ru-RU" sz="13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7518" marR="7518" marT="7519" marB="0" anchor="b"/>
                </a:tc>
                <a:tc>
                  <a:txBody>
                    <a:bodyPr/>
                    <a:lstStyle/>
                    <a:p>
                      <a:pPr algn="ctr" fontAlgn="b"/>
                      <a:r>
                        <a:rPr lang="ru-RU" sz="1300" b="0" i="0" u="none" strike="noStrike" dirty="0" smtClean="0">
                          <a:solidFill>
                            <a:schemeClr val="tx1"/>
                          </a:solidFill>
                          <a:effectLst/>
                          <a:latin typeface="Times New Roman" panose="02020603050405020304" pitchFamily="18" charset="0"/>
                          <a:cs typeface="Times New Roman" panose="02020603050405020304" pitchFamily="18" charset="0"/>
                        </a:rPr>
                        <a:t>-54 529,1</a:t>
                      </a:r>
                      <a:endParaRPr lang="ru-RU" sz="13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7518" marR="7518" marT="7519" marB="0" anchor="b"/>
                </a:tc>
                <a:tc>
                  <a:txBody>
                    <a:bodyPr/>
                    <a:lstStyle/>
                    <a:p>
                      <a:pPr algn="ctr" fontAlgn="b"/>
                      <a:r>
                        <a:rPr lang="ru-RU" sz="1300" b="0" i="0" u="none" strike="noStrike" dirty="0" smtClean="0">
                          <a:solidFill>
                            <a:schemeClr val="tx1"/>
                          </a:solidFill>
                          <a:effectLst/>
                          <a:latin typeface="Times New Roman" panose="02020603050405020304" pitchFamily="18" charset="0"/>
                          <a:cs typeface="Times New Roman" panose="02020603050405020304" pitchFamily="18" charset="0"/>
                        </a:rPr>
                        <a:t>+5,76</a:t>
                      </a:r>
                      <a:endParaRPr lang="ru-RU" sz="13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7518" marR="7518" marT="7519" marB="0" anchor="b"/>
                </a:tc>
                <a:tc>
                  <a:txBody>
                    <a:bodyPr/>
                    <a:lstStyle/>
                    <a:p>
                      <a:pPr algn="ctr" fontAlgn="b"/>
                      <a:r>
                        <a:rPr lang="ru-RU" sz="1300" b="0" i="0" u="none" strike="noStrike" dirty="0" smtClean="0">
                          <a:solidFill>
                            <a:schemeClr val="tx1"/>
                          </a:solidFill>
                          <a:effectLst/>
                          <a:latin typeface="Times New Roman" panose="02020603050405020304" pitchFamily="18" charset="0"/>
                          <a:cs typeface="Times New Roman" panose="02020603050405020304" pitchFamily="18" charset="0"/>
                        </a:rPr>
                        <a:t>107,00</a:t>
                      </a:r>
                      <a:endParaRPr lang="ru-RU" sz="13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7518" marR="7518" marT="7519" marB="0" anchor="b"/>
                </a:tc>
              </a:tr>
              <a:tr h="460891">
                <a:tc>
                  <a:txBody>
                    <a:bodyPr/>
                    <a:lstStyle/>
                    <a:p>
                      <a:pPr algn="l" fontAlgn="ctr"/>
                      <a:r>
                        <a:rPr lang="ru-RU" sz="1300" u="none" strike="noStrike" dirty="0">
                          <a:effectLst/>
                          <a:latin typeface="Times New Roman" panose="02020603050405020304" pitchFamily="18" charset="0"/>
                          <a:cs typeface="Times New Roman" panose="02020603050405020304" pitchFamily="18" charset="0"/>
                        </a:rPr>
                        <a:t>Безвозмездные поступления</a:t>
                      </a:r>
                      <a:endParaRPr lang="ru-RU" sz="1300" b="0" i="0" u="none" strike="noStrike" dirty="0">
                        <a:effectLst/>
                        <a:latin typeface="Times New Roman" panose="02020603050405020304" pitchFamily="18" charset="0"/>
                        <a:cs typeface="Times New Roman" panose="02020603050405020304" pitchFamily="18" charset="0"/>
                      </a:endParaRPr>
                    </a:p>
                  </a:txBody>
                  <a:tcPr marL="7518" marR="7518" marT="7519" marB="0" anchor="ctr"/>
                </a:tc>
                <a:tc>
                  <a:txBody>
                    <a:bodyPr/>
                    <a:lstStyle/>
                    <a:p>
                      <a:pPr algn="ctr" fontAlgn="b"/>
                      <a:r>
                        <a:rPr lang="ru-RU" sz="1300" b="0" i="0" u="none" strike="noStrike" dirty="0" smtClean="0">
                          <a:solidFill>
                            <a:schemeClr val="tx1"/>
                          </a:solidFill>
                          <a:effectLst/>
                          <a:latin typeface="Times New Roman" panose="02020603050405020304" pitchFamily="18" charset="0"/>
                          <a:cs typeface="Times New Roman" panose="02020603050405020304" pitchFamily="18" charset="0"/>
                        </a:rPr>
                        <a:t>695 173,1</a:t>
                      </a:r>
                      <a:endParaRPr lang="ru-RU" sz="13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7518" marR="7518" marT="7519" marB="0" anchor="b"/>
                </a:tc>
                <a:tc>
                  <a:txBody>
                    <a:bodyPr/>
                    <a:lstStyle/>
                    <a:p>
                      <a:pPr algn="ctr" fontAlgn="b"/>
                      <a:r>
                        <a:rPr lang="ru-RU" sz="1300" b="0" i="0" u="none" strike="noStrike" dirty="0" smtClean="0">
                          <a:solidFill>
                            <a:schemeClr val="tx1"/>
                          </a:solidFill>
                          <a:effectLst/>
                          <a:latin typeface="Times New Roman" panose="02020603050405020304" pitchFamily="18" charset="0"/>
                          <a:cs typeface="Times New Roman" panose="02020603050405020304" pitchFamily="18" charset="0"/>
                        </a:rPr>
                        <a:t>723 137,0</a:t>
                      </a:r>
                      <a:endParaRPr lang="ru-RU" sz="13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7518" marR="7518" marT="7519" marB="0" anchor="b"/>
                </a:tc>
                <a:tc>
                  <a:txBody>
                    <a:bodyPr/>
                    <a:lstStyle/>
                    <a:p>
                      <a:pPr algn="ctr" fontAlgn="b"/>
                      <a:r>
                        <a:rPr lang="ru-RU" sz="1300" b="0" i="0" u="none" strike="noStrike" dirty="0" smtClean="0">
                          <a:solidFill>
                            <a:schemeClr val="tx1"/>
                          </a:solidFill>
                          <a:effectLst/>
                          <a:latin typeface="Times New Roman" panose="02020603050405020304" pitchFamily="18" charset="0"/>
                          <a:cs typeface="Times New Roman" panose="02020603050405020304" pitchFamily="18" charset="0"/>
                        </a:rPr>
                        <a:t>885 455,5</a:t>
                      </a:r>
                      <a:endParaRPr lang="ru-RU" sz="13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7518" marR="7518" marT="7519" marB="0" anchor="b"/>
                </a:tc>
                <a:tc>
                  <a:txBody>
                    <a:bodyPr/>
                    <a:lstStyle/>
                    <a:p>
                      <a:pPr algn="ctr" fontAlgn="b"/>
                      <a:r>
                        <a:rPr lang="ru-RU" sz="1300" b="0" i="0" u="none" strike="noStrike" dirty="0" smtClean="0">
                          <a:solidFill>
                            <a:schemeClr val="tx1"/>
                          </a:solidFill>
                          <a:effectLst/>
                          <a:latin typeface="Times New Roman" panose="02020603050405020304" pitchFamily="18" charset="0"/>
                          <a:cs typeface="Times New Roman" panose="02020603050405020304" pitchFamily="18" charset="0"/>
                        </a:rPr>
                        <a:t>876 218,3</a:t>
                      </a:r>
                      <a:endParaRPr lang="ru-RU" sz="13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7518" marR="7518" marT="7519" marB="0" anchor="b"/>
                </a:tc>
                <a:tc>
                  <a:txBody>
                    <a:bodyPr/>
                    <a:lstStyle/>
                    <a:p>
                      <a:pPr algn="ctr" fontAlgn="b"/>
                      <a:r>
                        <a:rPr lang="ru-RU" sz="1300" b="0" i="0" u="none" strike="noStrike" dirty="0" smtClean="0">
                          <a:solidFill>
                            <a:schemeClr val="tx1"/>
                          </a:solidFill>
                          <a:effectLst/>
                          <a:latin typeface="Times New Roman" panose="02020603050405020304" pitchFamily="18" charset="0"/>
                          <a:cs typeface="Times New Roman" panose="02020603050405020304" pitchFamily="18" charset="0"/>
                        </a:rPr>
                        <a:t>+181 045,2</a:t>
                      </a:r>
                      <a:endParaRPr lang="ru-RU" sz="13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7518" marR="7518" marT="7519" marB="0" anchor="b"/>
                </a:tc>
                <a:tc>
                  <a:txBody>
                    <a:bodyPr/>
                    <a:lstStyle/>
                    <a:p>
                      <a:pPr algn="ctr" fontAlgn="b"/>
                      <a:r>
                        <a:rPr lang="ru-RU" sz="1300" b="0" i="0" u="none" strike="noStrike" dirty="0" smtClean="0">
                          <a:solidFill>
                            <a:schemeClr val="tx1"/>
                          </a:solidFill>
                          <a:effectLst/>
                          <a:latin typeface="Times New Roman" panose="02020603050405020304" pitchFamily="18" charset="0"/>
                          <a:cs typeface="Times New Roman" panose="02020603050405020304" pitchFamily="18" charset="0"/>
                        </a:rPr>
                        <a:t>+22,44</a:t>
                      </a:r>
                      <a:endParaRPr lang="ru-RU" sz="13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7518" marR="7518" marT="7519" marB="0" anchor="b"/>
                </a:tc>
                <a:tc>
                  <a:txBody>
                    <a:bodyPr/>
                    <a:lstStyle/>
                    <a:p>
                      <a:pPr algn="ctr" fontAlgn="b"/>
                      <a:r>
                        <a:rPr lang="ru-RU" sz="1300" b="0" i="0" u="none" strike="noStrike" dirty="0" smtClean="0">
                          <a:solidFill>
                            <a:schemeClr val="tx1"/>
                          </a:solidFill>
                          <a:effectLst/>
                          <a:latin typeface="Times New Roman" panose="02020603050405020304" pitchFamily="18" charset="0"/>
                          <a:cs typeface="Times New Roman" panose="02020603050405020304" pitchFamily="18" charset="0"/>
                        </a:rPr>
                        <a:t>99,0</a:t>
                      </a:r>
                      <a:endParaRPr lang="ru-RU" sz="13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7518" marR="7518" marT="7519" marB="0" anchor="b"/>
                </a:tc>
              </a:tr>
              <a:tr h="234735">
                <a:tc>
                  <a:txBody>
                    <a:bodyPr/>
                    <a:lstStyle/>
                    <a:p>
                      <a:pPr algn="l" fontAlgn="ctr"/>
                      <a:r>
                        <a:rPr lang="ru-RU" sz="1300" u="none" strike="noStrike" dirty="0">
                          <a:effectLst/>
                          <a:latin typeface="Times New Roman" panose="02020603050405020304" pitchFamily="18" charset="0"/>
                          <a:cs typeface="Times New Roman" panose="02020603050405020304" pitchFamily="18" charset="0"/>
                        </a:rPr>
                        <a:t>в том числе:</a:t>
                      </a:r>
                      <a:endParaRPr lang="ru-RU" sz="1300" b="0" i="0" u="none" strike="noStrike" dirty="0">
                        <a:effectLst/>
                        <a:latin typeface="Times New Roman" panose="02020603050405020304" pitchFamily="18" charset="0"/>
                        <a:cs typeface="Times New Roman" panose="02020603050405020304" pitchFamily="18" charset="0"/>
                      </a:endParaRPr>
                    </a:p>
                  </a:txBody>
                  <a:tcPr marL="7518" marR="7518" marT="7519" marB="0" anchor="ctr"/>
                </a:tc>
                <a:tc>
                  <a:txBody>
                    <a:bodyPr/>
                    <a:lstStyle/>
                    <a:p>
                      <a:pPr algn="ctr" fontAlgn="b"/>
                      <a:endParaRPr lang="ru-RU" sz="13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7518" marR="7518" marT="7519" marB="0" anchor="b"/>
                </a:tc>
                <a:tc>
                  <a:txBody>
                    <a:bodyPr/>
                    <a:lstStyle/>
                    <a:p>
                      <a:pPr algn="ctr" fontAlgn="b"/>
                      <a:endParaRPr lang="ru-RU" sz="13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7518" marR="7518" marT="7519" marB="0" anchor="b"/>
                </a:tc>
                <a:tc>
                  <a:txBody>
                    <a:bodyPr/>
                    <a:lstStyle/>
                    <a:p>
                      <a:pPr algn="ctr" fontAlgn="b"/>
                      <a:endParaRPr lang="ru-RU" sz="13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7518" marR="7518" marT="7519" marB="0" anchor="b"/>
                </a:tc>
                <a:tc>
                  <a:txBody>
                    <a:bodyPr/>
                    <a:lstStyle/>
                    <a:p>
                      <a:pPr algn="ctr" fontAlgn="b"/>
                      <a:endParaRPr lang="ru-RU" sz="1300" b="0" i="0" u="none" strike="noStrike">
                        <a:solidFill>
                          <a:schemeClr val="tx1"/>
                        </a:solidFill>
                        <a:effectLst/>
                        <a:latin typeface="Times New Roman" panose="02020603050405020304" pitchFamily="18" charset="0"/>
                        <a:cs typeface="Times New Roman" panose="02020603050405020304" pitchFamily="18" charset="0"/>
                      </a:endParaRPr>
                    </a:p>
                  </a:txBody>
                  <a:tcPr marL="7518" marR="7518" marT="7519" marB="0" anchor="b"/>
                </a:tc>
                <a:tc>
                  <a:txBody>
                    <a:bodyPr/>
                    <a:lstStyle/>
                    <a:p>
                      <a:pPr algn="ctr" fontAlgn="b"/>
                      <a:endParaRPr lang="ru-RU" sz="13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7518" marR="7518" marT="7519" marB="0" anchor="b"/>
                </a:tc>
                <a:tc>
                  <a:txBody>
                    <a:bodyPr/>
                    <a:lstStyle/>
                    <a:p>
                      <a:pPr algn="ctr" fontAlgn="b"/>
                      <a:endParaRPr lang="ru-RU" sz="13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7518" marR="7518" marT="7519" marB="0" anchor="b"/>
                </a:tc>
                <a:tc>
                  <a:txBody>
                    <a:bodyPr/>
                    <a:lstStyle/>
                    <a:p>
                      <a:pPr algn="ctr" fontAlgn="b"/>
                      <a:endParaRPr lang="ru-RU" sz="13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7518" marR="7518" marT="7519" marB="0" anchor="b"/>
                </a:tc>
              </a:tr>
              <a:tr h="541170">
                <a:tc>
                  <a:txBody>
                    <a:bodyPr/>
                    <a:lstStyle/>
                    <a:p>
                      <a:pPr algn="l" fontAlgn="ctr"/>
                      <a:r>
                        <a:rPr lang="ru-RU" sz="1300" u="none" strike="noStrike" dirty="0" smtClean="0">
                          <a:effectLst/>
                          <a:latin typeface="Times New Roman" panose="02020603050405020304" pitchFamily="18" charset="0"/>
                          <a:cs typeface="Times New Roman" panose="02020603050405020304" pitchFamily="18" charset="0"/>
                        </a:rPr>
                        <a:t>Дотации бюджетам муниципальных районов</a:t>
                      </a:r>
                      <a:endParaRPr lang="ru-RU" sz="1300" b="0" i="0" u="none" strike="noStrike" dirty="0">
                        <a:effectLst/>
                        <a:latin typeface="Times New Roman" panose="02020603050405020304" pitchFamily="18" charset="0"/>
                        <a:cs typeface="Times New Roman" panose="02020603050405020304" pitchFamily="18" charset="0"/>
                      </a:endParaRPr>
                    </a:p>
                  </a:txBody>
                  <a:tcPr marL="7518" marR="7518" marT="7519" marB="0" anchor="ctr"/>
                </a:tc>
                <a:tc>
                  <a:txBody>
                    <a:bodyPr/>
                    <a:lstStyle/>
                    <a:p>
                      <a:pPr algn="ctr" fontAlgn="b"/>
                      <a:r>
                        <a:rPr lang="ru-RU" sz="1300" b="0" i="0" u="none" strike="noStrike" dirty="0" smtClean="0">
                          <a:solidFill>
                            <a:schemeClr val="tx1"/>
                          </a:solidFill>
                          <a:effectLst/>
                          <a:latin typeface="Times New Roman" panose="02020603050405020304" pitchFamily="18" charset="0"/>
                          <a:cs typeface="Times New Roman" panose="02020603050405020304" pitchFamily="18" charset="0"/>
                        </a:rPr>
                        <a:t>10 202,3</a:t>
                      </a:r>
                      <a:endParaRPr lang="ru-RU" sz="13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7518" marR="7518" marT="7519" marB="0" anchor="b"/>
                </a:tc>
                <a:tc>
                  <a:txBody>
                    <a:bodyPr/>
                    <a:lstStyle/>
                    <a:p>
                      <a:pPr algn="ctr" fontAlgn="b"/>
                      <a:r>
                        <a:rPr lang="ru-RU" sz="1300" b="0" i="0" u="none" strike="noStrike" dirty="0" smtClean="0">
                          <a:solidFill>
                            <a:schemeClr val="tx1"/>
                          </a:solidFill>
                          <a:effectLst/>
                          <a:latin typeface="Times New Roman" panose="02020603050405020304" pitchFamily="18" charset="0"/>
                          <a:cs typeface="Times New Roman" panose="02020603050405020304" pitchFamily="18" charset="0"/>
                        </a:rPr>
                        <a:t>42</a:t>
                      </a:r>
                      <a:r>
                        <a:rPr lang="ru-RU" sz="1300" b="0" i="0" u="none" strike="noStrike" baseline="0" dirty="0" smtClean="0">
                          <a:solidFill>
                            <a:schemeClr val="tx1"/>
                          </a:solidFill>
                          <a:effectLst/>
                          <a:latin typeface="Times New Roman" panose="02020603050405020304" pitchFamily="18" charset="0"/>
                          <a:cs typeface="Times New Roman" panose="02020603050405020304" pitchFamily="18" charset="0"/>
                        </a:rPr>
                        <a:t> 584</a:t>
                      </a:r>
                      <a:r>
                        <a:rPr lang="ru-RU" sz="1300" b="0" i="0" u="none" strike="noStrike" dirty="0" smtClean="0">
                          <a:solidFill>
                            <a:schemeClr val="tx1"/>
                          </a:solidFill>
                          <a:effectLst/>
                          <a:latin typeface="Times New Roman" panose="02020603050405020304" pitchFamily="18" charset="0"/>
                          <a:cs typeface="Times New Roman" panose="02020603050405020304" pitchFamily="18" charset="0"/>
                        </a:rPr>
                        <a:t>,5</a:t>
                      </a:r>
                      <a:endParaRPr lang="ru-RU" sz="13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7518" marR="7518" marT="7519" marB="0" anchor="b"/>
                </a:tc>
                <a:tc>
                  <a:txBody>
                    <a:bodyPr/>
                    <a:lstStyle/>
                    <a:p>
                      <a:pPr algn="ctr" fontAlgn="b"/>
                      <a:r>
                        <a:rPr lang="ru-RU" sz="1300" b="0" i="0" u="none" strike="noStrike" dirty="0" smtClean="0">
                          <a:solidFill>
                            <a:schemeClr val="tx1"/>
                          </a:solidFill>
                          <a:effectLst/>
                          <a:latin typeface="Times New Roman" panose="02020603050405020304" pitchFamily="18" charset="0"/>
                          <a:cs typeface="Times New Roman" panose="02020603050405020304" pitchFamily="18" charset="0"/>
                        </a:rPr>
                        <a:t>95 032,6</a:t>
                      </a:r>
                      <a:endParaRPr lang="ru-RU" sz="13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7518" marR="7518" marT="7519" marB="0" anchor="b"/>
                </a:tc>
                <a:tc>
                  <a:txBody>
                    <a:bodyPr/>
                    <a:lstStyle/>
                    <a:p>
                      <a:pPr algn="ctr" fontAlgn="b"/>
                      <a:r>
                        <a:rPr lang="ru-RU" sz="1300" b="0" i="0" u="none" strike="noStrike" dirty="0" smtClean="0">
                          <a:solidFill>
                            <a:schemeClr val="tx1"/>
                          </a:solidFill>
                          <a:effectLst/>
                          <a:latin typeface="Times New Roman" panose="02020603050405020304" pitchFamily="18" charset="0"/>
                          <a:cs typeface="Times New Roman" panose="02020603050405020304" pitchFamily="18" charset="0"/>
                        </a:rPr>
                        <a:t>95 032,6</a:t>
                      </a:r>
                      <a:endParaRPr lang="ru-RU" sz="13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7518" marR="7518" marT="7519" marB="0" anchor="b"/>
                </a:tc>
                <a:tc>
                  <a:txBody>
                    <a:bodyPr/>
                    <a:lstStyle/>
                    <a:p>
                      <a:pPr algn="ctr" fontAlgn="b"/>
                      <a:r>
                        <a:rPr lang="ru-RU" sz="1300" b="0" i="0" u="none" strike="noStrike" dirty="0" smtClean="0">
                          <a:solidFill>
                            <a:schemeClr val="tx1"/>
                          </a:solidFill>
                          <a:effectLst/>
                          <a:latin typeface="Times New Roman" panose="02020603050405020304" pitchFamily="18" charset="0"/>
                          <a:cs typeface="Times New Roman" panose="02020603050405020304" pitchFamily="18" charset="0"/>
                        </a:rPr>
                        <a:t>+84 830,3</a:t>
                      </a:r>
                      <a:endParaRPr lang="ru-RU" sz="13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7518" marR="7518" marT="7519" marB="0" anchor="b"/>
                </a:tc>
                <a:tc>
                  <a:txBody>
                    <a:bodyPr/>
                    <a:lstStyle/>
                    <a:p>
                      <a:pPr algn="ctr" fontAlgn="b"/>
                      <a:r>
                        <a:rPr lang="ru-RU" sz="1300" b="0" i="0" u="none" strike="noStrike" dirty="0" smtClean="0">
                          <a:solidFill>
                            <a:schemeClr val="tx1"/>
                          </a:solidFill>
                          <a:effectLst/>
                          <a:latin typeface="Times New Roman" panose="02020603050405020304" pitchFamily="18" charset="0"/>
                          <a:cs typeface="Times New Roman" panose="02020603050405020304" pitchFamily="18" charset="0"/>
                        </a:rPr>
                        <a:t>+123,16</a:t>
                      </a:r>
                      <a:endParaRPr lang="ru-RU" sz="13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7518" marR="7518" marT="7519" marB="0" anchor="b"/>
                </a:tc>
                <a:tc>
                  <a:txBody>
                    <a:bodyPr/>
                    <a:lstStyle/>
                    <a:p>
                      <a:pPr algn="ctr" fontAlgn="b"/>
                      <a:r>
                        <a:rPr lang="ru-RU" sz="1300" b="0" i="0" u="none" strike="noStrike" dirty="0" smtClean="0">
                          <a:solidFill>
                            <a:schemeClr val="tx1"/>
                          </a:solidFill>
                          <a:effectLst/>
                          <a:latin typeface="Times New Roman" panose="02020603050405020304" pitchFamily="18" charset="0"/>
                          <a:cs typeface="Times New Roman" panose="02020603050405020304" pitchFamily="18" charset="0"/>
                        </a:rPr>
                        <a:t>100,00</a:t>
                      </a:r>
                      <a:endParaRPr lang="ru-RU" sz="13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7518" marR="7518" marT="7519" marB="0" anchor="b"/>
                </a:tc>
              </a:tr>
              <a:tr h="474953">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ru-RU" sz="1300" u="none" strike="noStrike" dirty="0" smtClean="0">
                          <a:effectLst/>
                          <a:latin typeface="Times New Roman" panose="02020603050405020304" pitchFamily="18" charset="0"/>
                          <a:cs typeface="Times New Roman" panose="02020603050405020304" pitchFamily="18" charset="0"/>
                        </a:rPr>
                        <a:t>Субсидии бюджетам муниципальных районов</a:t>
                      </a:r>
                      <a:endParaRPr lang="ru-RU" sz="1300" b="0" i="0" u="none" strike="noStrike" dirty="0">
                        <a:effectLst/>
                        <a:latin typeface="Times New Roman" panose="02020603050405020304" pitchFamily="18" charset="0"/>
                        <a:cs typeface="Times New Roman" panose="02020603050405020304" pitchFamily="18" charset="0"/>
                      </a:endParaRPr>
                    </a:p>
                  </a:txBody>
                  <a:tcPr marL="7518" marR="7518" marT="7519" marB="0" anchor="ctr"/>
                </a:tc>
                <a:tc>
                  <a:txBody>
                    <a:bodyPr/>
                    <a:lstStyle/>
                    <a:p>
                      <a:pPr algn="ctr" fontAlgn="b"/>
                      <a:r>
                        <a:rPr lang="ru-RU" sz="1300" b="0" i="0" u="none" strike="noStrike" dirty="0" smtClean="0">
                          <a:solidFill>
                            <a:schemeClr val="tx1"/>
                          </a:solidFill>
                          <a:effectLst/>
                          <a:latin typeface="Times New Roman" panose="02020603050405020304" pitchFamily="18" charset="0"/>
                          <a:cs typeface="Times New Roman" panose="02020603050405020304" pitchFamily="18" charset="0"/>
                        </a:rPr>
                        <a:t>108 654,0</a:t>
                      </a:r>
                      <a:endParaRPr lang="ru-RU" sz="13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7518" marR="7518" marT="7519" marB="0" anchor="b"/>
                </a:tc>
                <a:tc>
                  <a:txBody>
                    <a:bodyPr/>
                    <a:lstStyle/>
                    <a:p>
                      <a:pPr algn="ctr" fontAlgn="b"/>
                      <a:r>
                        <a:rPr lang="ru-RU" sz="1300" b="0" i="0" u="none" strike="noStrike" dirty="0" smtClean="0">
                          <a:solidFill>
                            <a:schemeClr val="tx1"/>
                          </a:solidFill>
                          <a:effectLst/>
                          <a:latin typeface="Times New Roman" panose="02020603050405020304" pitchFamily="18" charset="0"/>
                          <a:cs typeface="Times New Roman" panose="02020603050405020304" pitchFamily="18" charset="0"/>
                        </a:rPr>
                        <a:t>35 618,1</a:t>
                      </a:r>
                      <a:endParaRPr lang="ru-RU" sz="13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7518" marR="7518" marT="7519" marB="0" anchor="b"/>
                </a:tc>
                <a:tc>
                  <a:txBody>
                    <a:bodyPr/>
                    <a:lstStyle/>
                    <a:p>
                      <a:pPr algn="ctr" fontAlgn="b"/>
                      <a:r>
                        <a:rPr lang="ru-RU" sz="1300" b="0" i="0" u="none" strike="noStrike" dirty="0" smtClean="0">
                          <a:solidFill>
                            <a:schemeClr val="tx1"/>
                          </a:solidFill>
                          <a:effectLst/>
                          <a:latin typeface="Times New Roman" panose="02020603050405020304" pitchFamily="18" charset="0"/>
                          <a:cs typeface="Times New Roman" panose="02020603050405020304" pitchFamily="18" charset="0"/>
                        </a:rPr>
                        <a:t>95 512,2</a:t>
                      </a:r>
                      <a:endParaRPr lang="ru-RU" sz="13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7518" marR="7518" marT="7519" marB="0" anchor="b"/>
                </a:tc>
                <a:tc>
                  <a:txBody>
                    <a:bodyPr/>
                    <a:lstStyle/>
                    <a:p>
                      <a:pPr algn="ctr" fontAlgn="b"/>
                      <a:r>
                        <a:rPr lang="ru-RU" sz="1300" b="0" i="0" u="none" strike="noStrike" dirty="0" smtClean="0">
                          <a:solidFill>
                            <a:schemeClr val="tx1"/>
                          </a:solidFill>
                          <a:effectLst/>
                          <a:latin typeface="Times New Roman" panose="02020603050405020304" pitchFamily="18" charset="0"/>
                          <a:cs typeface="Times New Roman" panose="02020603050405020304" pitchFamily="18" charset="0"/>
                        </a:rPr>
                        <a:t>94 943,4</a:t>
                      </a:r>
                      <a:endParaRPr lang="ru-RU" sz="13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7518" marR="7518" marT="7519" marB="0" anchor="b"/>
                </a:tc>
                <a:tc>
                  <a:txBody>
                    <a:bodyPr/>
                    <a:lstStyle/>
                    <a:p>
                      <a:pPr algn="ctr" fontAlgn="b"/>
                      <a:r>
                        <a:rPr lang="ru-RU" sz="1300" b="0" i="0" u="none" strike="noStrike" dirty="0" smtClean="0">
                          <a:solidFill>
                            <a:schemeClr val="tx1"/>
                          </a:solidFill>
                          <a:effectLst/>
                          <a:latin typeface="Times New Roman" panose="02020603050405020304" pitchFamily="18" charset="0"/>
                          <a:cs typeface="Times New Roman" panose="02020603050405020304" pitchFamily="18" charset="0"/>
                        </a:rPr>
                        <a:t>-13 710,6</a:t>
                      </a:r>
                      <a:endParaRPr lang="ru-RU" sz="13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7518" marR="7518" marT="7519" marB="0" anchor="b"/>
                </a:tc>
                <a:tc>
                  <a:txBody>
                    <a:bodyPr/>
                    <a:lstStyle/>
                    <a:p>
                      <a:pPr algn="ctr" fontAlgn="b"/>
                      <a:r>
                        <a:rPr lang="ru-RU" sz="1300" b="0" i="0" u="none" strike="noStrike" dirty="0" smtClean="0">
                          <a:solidFill>
                            <a:schemeClr val="tx1"/>
                          </a:solidFill>
                          <a:effectLst/>
                          <a:latin typeface="Times New Roman" panose="02020603050405020304" pitchFamily="18" charset="0"/>
                          <a:cs typeface="Times New Roman" panose="02020603050405020304" pitchFamily="18" charset="0"/>
                        </a:rPr>
                        <a:t>+168,16</a:t>
                      </a:r>
                      <a:endParaRPr lang="ru-RU" sz="13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7518" marR="7518" marT="7519" marB="0" anchor="b"/>
                </a:tc>
                <a:tc>
                  <a:txBody>
                    <a:bodyPr/>
                    <a:lstStyle/>
                    <a:p>
                      <a:pPr algn="ctr" fontAlgn="b"/>
                      <a:r>
                        <a:rPr lang="ru-RU" sz="1300" b="0" i="0" u="none" strike="noStrike" dirty="0" smtClean="0">
                          <a:solidFill>
                            <a:schemeClr val="tx1"/>
                          </a:solidFill>
                          <a:effectLst/>
                          <a:latin typeface="Times New Roman" panose="02020603050405020304" pitchFamily="18" charset="0"/>
                          <a:cs typeface="Times New Roman" panose="02020603050405020304" pitchFamily="18" charset="0"/>
                        </a:rPr>
                        <a:t>99,4</a:t>
                      </a:r>
                    </a:p>
                  </a:txBody>
                  <a:tcPr marL="7518" marR="7518" marT="7519" marB="0" anchor="b"/>
                </a:tc>
              </a:tr>
              <a:tr h="474953">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ru-RU" sz="1300" u="none" strike="noStrike" dirty="0" smtClean="0">
                          <a:effectLst/>
                          <a:latin typeface="Times New Roman" panose="02020603050405020304" pitchFamily="18" charset="0"/>
                          <a:cs typeface="Times New Roman" panose="02020603050405020304" pitchFamily="18" charset="0"/>
                        </a:rPr>
                        <a:t>Субвенции бюджетам муниципальных районов</a:t>
                      </a:r>
                      <a:endParaRPr lang="ru-RU" sz="1300" b="0" i="0" u="none" strike="noStrike" dirty="0">
                        <a:effectLst/>
                        <a:latin typeface="Times New Roman" panose="02020603050405020304" pitchFamily="18" charset="0"/>
                        <a:cs typeface="Times New Roman" panose="02020603050405020304" pitchFamily="18" charset="0"/>
                      </a:endParaRPr>
                    </a:p>
                  </a:txBody>
                  <a:tcPr marL="7518" marR="7518" marT="7519" marB="0" anchor="ctr"/>
                </a:tc>
                <a:tc>
                  <a:txBody>
                    <a:bodyPr/>
                    <a:lstStyle/>
                    <a:p>
                      <a:pPr algn="ctr" fontAlgn="b"/>
                      <a:r>
                        <a:rPr lang="ru-RU" sz="1300" b="0" i="0" u="none" strike="noStrike" dirty="0" smtClean="0">
                          <a:solidFill>
                            <a:schemeClr val="tx1"/>
                          </a:solidFill>
                          <a:effectLst/>
                          <a:latin typeface="Times New Roman" panose="02020603050405020304" pitchFamily="18" charset="0"/>
                          <a:cs typeface="Times New Roman" panose="02020603050405020304" pitchFamily="18" charset="0"/>
                        </a:rPr>
                        <a:t>549 693,5</a:t>
                      </a:r>
                      <a:endParaRPr lang="ru-RU" sz="13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7518" marR="7518" marT="7519" marB="0" anchor="b"/>
                </a:tc>
                <a:tc>
                  <a:txBody>
                    <a:bodyPr/>
                    <a:lstStyle/>
                    <a:p>
                      <a:pPr algn="ctr" fontAlgn="b"/>
                      <a:r>
                        <a:rPr lang="ru-RU" sz="1300" b="0" i="0" u="none" strike="noStrike" dirty="0" smtClean="0">
                          <a:solidFill>
                            <a:schemeClr val="tx1"/>
                          </a:solidFill>
                          <a:effectLst/>
                          <a:latin typeface="Times New Roman" panose="02020603050405020304" pitchFamily="18" charset="0"/>
                          <a:cs typeface="Times New Roman" panose="02020603050405020304" pitchFamily="18" charset="0"/>
                        </a:rPr>
                        <a:t>615 215,9</a:t>
                      </a:r>
                      <a:endParaRPr lang="ru-RU" sz="13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7518" marR="7518" marT="7519" marB="0" anchor="b"/>
                </a:tc>
                <a:tc>
                  <a:txBody>
                    <a:bodyPr/>
                    <a:lstStyle/>
                    <a:p>
                      <a:pPr algn="ctr" fontAlgn="b"/>
                      <a:r>
                        <a:rPr lang="ru-RU" sz="1300" b="0" i="0" u="none" strike="noStrike" dirty="0" smtClean="0">
                          <a:solidFill>
                            <a:schemeClr val="tx1"/>
                          </a:solidFill>
                          <a:effectLst/>
                          <a:latin typeface="Times New Roman" panose="02020603050405020304" pitchFamily="18" charset="0"/>
                          <a:cs typeface="Times New Roman" panose="02020603050405020304" pitchFamily="18" charset="0"/>
                        </a:rPr>
                        <a:t>666 946,1</a:t>
                      </a:r>
                      <a:endParaRPr lang="ru-RU" sz="13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7518" marR="7518" marT="7519" marB="0" anchor="b"/>
                </a:tc>
                <a:tc>
                  <a:txBody>
                    <a:bodyPr/>
                    <a:lstStyle/>
                    <a:p>
                      <a:pPr algn="ctr" fontAlgn="b"/>
                      <a:r>
                        <a:rPr lang="ru-RU" sz="1300" b="0" i="0" u="none" strike="noStrike" dirty="0" smtClean="0">
                          <a:solidFill>
                            <a:schemeClr val="tx1"/>
                          </a:solidFill>
                          <a:effectLst/>
                          <a:latin typeface="Times New Roman" panose="02020603050405020304" pitchFamily="18" charset="0"/>
                          <a:cs typeface="Times New Roman" panose="02020603050405020304" pitchFamily="18" charset="0"/>
                        </a:rPr>
                        <a:t>660 462,9</a:t>
                      </a:r>
                      <a:endParaRPr lang="ru-RU" sz="13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7518" marR="7518" marT="7519" marB="0" anchor="b"/>
                </a:tc>
                <a:tc>
                  <a:txBody>
                    <a:bodyPr/>
                    <a:lstStyle/>
                    <a:p>
                      <a:pPr algn="ctr" fontAlgn="b"/>
                      <a:r>
                        <a:rPr lang="ru-RU" sz="1300" b="0" i="0" u="none" strike="noStrike" dirty="0" smtClean="0">
                          <a:solidFill>
                            <a:schemeClr val="tx1"/>
                          </a:solidFill>
                          <a:effectLst/>
                          <a:latin typeface="Times New Roman" panose="02020603050405020304" pitchFamily="18" charset="0"/>
                          <a:cs typeface="Times New Roman" panose="02020603050405020304" pitchFamily="18" charset="0"/>
                        </a:rPr>
                        <a:t>+110 769,4</a:t>
                      </a:r>
                      <a:endParaRPr lang="ru-RU" sz="13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7518" marR="7518" marT="7519" marB="0" anchor="b"/>
                </a:tc>
                <a:tc>
                  <a:txBody>
                    <a:bodyPr/>
                    <a:lstStyle/>
                    <a:p>
                      <a:pPr algn="ctr" fontAlgn="b"/>
                      <a:r>
                        <a:rPr lang="ru-RU" sz="1300" b="0" i="0" u="none" strike="noStrike" dirty="0" smtClean="0">
                          <a:solidFill>
                            <a:schemeClr val="tx1"/>
                          </a:solidFill>
                          <a:effectLst/>
                          <a:latin typeface="Times New Roman" panose="02020603050405020304" pitchFamily="18" charset="0"/>
                          <a:cs typeface="Times New Roman" panose="02020603050405020304" pitchFamily="18" charset="0"/>
                        </a:rPr>
                        <a:t>+8,41</a:t>
                      </a:r>
                      <a:endParaRPr lang="ru-RU" sz="13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7518" marR="7518" marT="7519" marB="0" anchor="b"/>
                </a:tc>
                <a:tc>
                  <a:txBody>
                    <a:bodyPr/>
                    <a:lstStyle/>
                    <a:p>
                      <a:pPr algn="ctr" fontAlgn="b"/>
                      <a:r>
                        <a:rPr lang="ru-RU" sz="1300" b="0" i="0" u="none" strike="noStrike" dirty="0" smtClean="0">
                          <a:solidFill>
                            <a:schemeClr val="tx1"/>
                          </a:solidFill>
                          <a:effectLst/>
                          <a:latin typeface="Times New Roman" panose="02020603050405020304" pitchFamily="18" charset="0"/>
                          <a:cs typeface="Times New Roman" panose="02020603050405020304" pitchFamily="18" charset="0"/>
                        </a:rPr>
                        <a:t>99,0</a:t>
                      </a:r>
                      <a:endParaRPr lang="ru-RU" sz="13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7518" marR="7518" marT="7519" marB="0" anchor="b"/>
                </a:tc>
              </a:tr>
              <a:tr h="234735">
                <a:tc>
                  <a:txBody>
                    <a:bodyPr/>
                    <a:lstStyle/>
                    <a:p>
                      <a:pPr algn="l" fontAlgn="ctr"/>
                      <a:r>
                        <a:rPr lang="ru-RU" sz="1300" b="1" u="none" strike="noStrike" dirty="0">
                          <a:effectLst/>
                          <a:latin typeface="Times New Roman" panose="02020603050405020304" pitchFamily="18" charset="0"/>
                          <a:cs typeface="Times New Roman" panose="02020603050405020304" pitchFamily="18" charset="0"/>
                        </a:rPr>
                        <a:t>РАСХОДЫ - ВСЕГО</a:t>
                      </a:r>
                      <a:endParaRPr lang="ru-RU" sz="1300" b="1" i="0" u="none" strike="noStrike" dirty="0">
                        <a:effectLst/>
                        <a:latin typeface="Times New Roman" panose="02020603050405020304" pitchFamily="18" charset="0"/>
                        <a:cs typeface="Times New Roman" panose="02020603050405020304" pitchFamily="18" charset="0"/>
                      </a:endParaRPr>
                    </a:p>
                  </a:txBody>
                  <a:tcPr marL="7518" marR="7518" marT="7519" marB="0" anchor="ctr"/>
                </a:tc>
                <a:tc>
                  <a:txBody>
                    <a:bodyPr/>
                    <a:lstStyle/>
                    <a:p>
                      <a:pPr algn="ctr" fontAlgn="b"/>
                      <a:r>
                        <a:rPr lang="ru-RU" sz="1300" b="1" i="0" u="none" strike="noStrike" dirty="0" smtClean="0">
                          <a:solidFill>
                            <a:schemeClr val="tx1"/>
                          </a:solidFill>
                          <a:effectLst/>
                          <a:latin typeface="Times New Roman" panose="02020603050405020304" pitchFamily="18" charset="0"/>
                          <a:cs typeface="Times New Roman" panose="02020603050405020304" pitchFamily="18" charset="0"/>
                        </a:rPr>
                        <a:t>1 259 279,7</a:t>
                      </a:r>
                      <a:endParaRPr lang="ru-RU" sz="13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7518" marR="7518" marT="7519" marB="0" anchor="b"/>
                </a:tc>
                <a:tc>
                  <a:txBody>
                    <a:bodyPr/>
                    <a:lstStyle/>
                    <a:p>
                      <a:pPr algn="ctr" fontAlgn="b"/>
                      <a:r>
                        <a:rPr lang="ru-RU" sz="1300" b="1" i="0" u="none" strike="noStrike" dirty="0" smtClean="0">
                          <a:solidFill>
                            <a:schemeClr val="tx1"/>
                          </a:solidFill>
                          <a:effectLst/>
                          <a:latin typeface="Times New Roman" panose="02020603050405020304" pitchFamily="18" charset="0"/>
                          <a:cs typeface="Times New Roman" panose="02020603050405020304" pitchFamily="18" charset="0"/>
                        </a:rPr>
                        <a:t>1 253 213,0</a:t>
                      </a:r>
                      <a:endParaRPr lang="ru-RU" sz="13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7518" marR="7518" marT="7519" marB="0" anchor="b"/>
                </a:tc>
                <a:tc>
                  <a:txBody>
                    <a:bodyPr/>
                    <a:lstStyle/>
                    <a:p>
                      <a:pPr algn="ctr" fontAlgn="b"/>
                      <a:r>
                        <a:rPr lang="ru-RU" sz="1300" b="1" i="0" u="none" strike="noStrike" dirty="0" smtClean="0">
                          <a:solidFill>
                            <a:schemeClr val="tx1"/>
                          </a:solidFill>
                          <a:effectLst/>
                          <a:latin typeface="Times New Roman" panose="02020603050405020304" pitchFamily="18" charset="0"/>
                          <a:cs typeface="Times New Roman" panose="02020603050405020304" pitchFamily="18" charset="0"/>
                        </a:rPr>
                        <a:t>1 475 534,2</a:t>
                      </a:r>
                      <a:endParaRPr lang="ru-RU" sz="13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7518" marR="7518" marT="7519" marB="0" anchor="b"/>
                </a:tc>
                <a:tc>
                  <a:txBody>
                    <a:bodyPr/>
                    <a:lstStyle/>
                    <a:p>
                      <a:pPr algn="ctr" fontAlgn="b"/>
                      <a:r>
                        <a:rPr lang="ru-RU" sz="1300" b="1" i="0" u="none" strike="noStrike" dirty="0" smtClean="0">
                          <a:solidFill>
                            <a:schemeClr val="tx1"/>
                          </a:solidFill>
                          <a:effectLst/>
                          <a:latin typeface="Times New Roman" panose="02020603050405020304" pitchFamily="18" charset="0"/>
                          <a:cs typeface="Times New Roman" panose="02020603050405020304" pitchFamily="18" charset="0"/>
                        </a:rPr>
                        <a:t>1 443 226,4</a:t>
                      </a:r>
                      <a:endParaRPr lang="ru-RU" sz="13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7518" marR="7518" marT="7519" marB="0" anchor="b"/>
                </a:tc>
                <a:tc>
                  <a:txBody>
                    <a:bodyPr/>
                    <a:lstStyle/>
                    <a:p>
                      <a:pPr algn="ctr" fontAlgn="b"/>
                      <a:r>
                        <a:rPr lang="ru-RU" sz="1300" b="1" i="0" u="none" strike="noStrike" dirty="0" smtClean="0">
                          <a:solidFill>
                            <a:schemeClr val="tx1"/>
                          </a:solidFill>
                          <a:effectLst/>
                          <a:latin typeface="Times New Roman" panose="02020603050405020304" pitchFamily="18" charset="0"/>
                          <a:cs typeface="Times New Roman" panose="02020603050405020304" pitchFamily="18" charset="0"/>
                        </a:rPr>
                        <a:t>+183 946,7</a:t>
                      </a:r>
                      <a:endParaRPr lang="ru-RU" sz="13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7518" marR="7518" marT="7519" marB="0" anchor="b"/>
                </a:tc>
                <a:tc>
                  <a:txBody>
                    <a:bodyPr/>
                    <a:lstStyle/>
                    <a:p>
                      <a:pPr algn="ctr" fontAlgn="b"/>
                      <a:r>
                        <a:rPr lang="ru-RU" sz="1300" b="1" i="0" u="none" strike="noStrike" dirty="0" smtClean="0">
                          <a:solidFill>
                            <a:schemeClr val="tx1"/>
                          </a:solidFill>
                          <a:effectLst/>
                          <a:latin typeface="Times New Roman" panose="02020603050405020304" pitchFamily="18" charset="0"/>
                          <a:cs typeface="Times New Roman" panose="02020603050405020304" pitchFamily="18" charset="0"/>
                        </a:rPr>
                        <a:t>+17,74</a:t>
                      </a:r>
                      <a:endParaRPr lang="ru-RU" sz="13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7518" marR="7518" marT="7519" marB="0" anchor="b"/>
                </a:tc>
                <a:tc>
                  <a:txBody>
                    <a:bodyPr/>
                    <a:lstStyle/>
                    <a:p>
                      <a:pPr algn="ctr" fontAlgn="b"/>
                      <a:r>
                        <a:rPr lang="ru-RU" sz="1300" b="1" i="0" u="none" strike="noStrike" dirty="0" smtClean="0">
                          <a:solidFill>
                            <a:schemeClr val="tx1"/>
                          </a:solidFill>
                          <a:effectLst/>
                          <a:latin typeface="Times New Roman" panose="02020603050405020304" pitchFamily="18" charset="0"/>
                          <a:cs typeface="Times New Roman" panose="02020603050405020304" pitchFamily="18" charset="0"/>
                        </a:rPr>
                        <a:t>97,8</a:t>
                      </a:r>
                      <a:endParaRPr lang="ru-RU" sz="13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7518" marR="7518" marT="7519" marB="0" anchor="b"/>
                </a:tc>
              </a:tr>
              <a:tr h="460891">
                <a:tc>
                  <a:txBody>
                    <a:bodyPr/>
                    <a:lstStyle/>
                    <a:p>
                      <a:pPr algn="l" fontAlgn="ctr"/>
                      <a:r>
                        <a:rPr lang="ru-RU" sz="1300" b="1" u="none" strike="noStrike" dirty="0">
                          <a:effectLst/>
                          <a:latin typeface="Times New Roman" panose="02020603050405020304" pitchFamily="18" charset="0"/>
                          <a:cs typeface="Times New Roman" panose="02020603050405020304" pitchFamily="18" charset="0"/>
                        </a:rPr>
                        <a:t>Д Е Ф И Ц И Т (-) (ПРОФИЦИТ (+))</a:t>
                      </a:r>
                      <a:endParaRPr lang="ru-RU" sz="1300" b="1" i="0" u="none" strike="noStrike" dirty="0">
                        <a:effectLst/>
                        <a:latin typeface="Times New Roman" panose="02020603050405020304" pitchFamily="18" charset="0"/>
                        <a:cs typeface="Times New Roman" panose="02020603050405020304" pitchFamily="18" charset="0"/>
                      </a:endParaRPr>
                    </a:p>
                  </a:txBody>
                  <a:tcPr marL="7518" marR="7518" marT="7519" marB="0" anchor="ctr"/>
                </a:tc>
                <a:tc>
                  <a:txBody>
                    <a:bodyPr/>
                    <a:lstStyle/>
                    <a:p>
                      <a:pPr algn="ctr" fontAlgn="b"/>
                      <a:r>
                        <a:rPr lang="ru-RU" sz="1300" b="0" i="0" u="none" strike="noStrike" dirty="0" smtClean="0">
                          <a:solidFill>
                            <a:schemeClr val="tx1"/>
                          </a:solidFill>
                          <a:effectLst/>
                          <a:latin typeface="Times New Roman" panose="02020603050405020304" pitchFamily="18" charset="0"/>
                          <a:cs typeface="Times New Roman" panose="02020603050405020304" pitchFamily="18" charset="0"/>
                        </a:rPr>
                        <a:t>- 66</a:t>
                      </a:r>
                      <a:r>
                        <a:rPr lang="ru-RU" sz="1300" b="0" i="0" u="none" strike="noStrike" baseline="0" dirty="0" smtClean="0">
                          <a:solidFill>
                            <a:schemeClr val="tx1"/>
                          </a:solidFill>
                          <a:effectLst/>
                          <a:latin typeface="Times New Roman" panose="02020603050405020304" pitchFamily="18" charset="0"/>
                          <a:cs typeface="Times New Roman" panose="02020603050405020304" pitchFamily="18" charset="0"/>
                        </a:rPr>
                        <a:t> 554,4</a:t>
                      </a:r>
                      <a:endParaRPr lang="ru-RU" sz="13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7518" marR="7518" marT="7519" marB="0" anchor="b"/>
                </a:tc>
                <a:tc>
                  <a:txBody>
                    <a:bodyPr/>
                    <a:lstStyle/>
                    <a:p>
                      <a:pPr algn="ctr" fontAlgn="b"/>
                      <a:r>
                        <a:rPr lang="ru-RU" sz="1300" b="0" i="0" u="none" strike="noStrike" dirty="0" smtClean="0">
                          <a:solidFill>
                            <a:schemeClr val="tx1"/>
                          </a:solidFill>
                          <a:effectLst/>
                          <a:latin typeface="Times New Roman" panose="02020603050405020304" pitchFamily="18" charset="0"/>
                          <a:cs typeface="Times New Roman" panose="02020603050405020304" pitchFamily="18" charset="0"/>
                        </a:rPr>
                        <a:t>0,0</a:t>
                      </a:r>
                      <a:endParaRPr lang="ru-RU" sz="13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7518" marR="7518" marT="7519" marB="0" anchor="b"/>
                </a:tc>
                <a:tc>
                  <a:txBody>
                    <a:bodyPr/>
                    <a:lstStyle/>
                    <a:p>
                      <a:pPr algn="ctr" fontAlgn="b"/>
                      <a:r>
                        <a:rPr lang="ru-RU" sz="1300" b="0" i="0" u="none" strike="noStrike" dirty="0" smtClean="0">
                          <a:solidFill>
                            <a:schemeClr val="tx1"/>
                          </a:solidFill>
                          <a:effectLst/>
                          <a:latin typeface="Times New Roman" panose="02020603050405020304" pitchFamily="18" charset="0"/>
                          <a:cs typeface="Times New Roman" panose="02020603050405020304" pitchFamily="18" charset="0"/>
                        </a:rPr>
                        <a:t>-51 658,7 </a:t>
                      </a:r>
                      <a:endParaRPr lang="ru-RU" sz="13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7518" marR="7518" marT="7519" marB="0" anchor="b"/>
                </a:tc>
                <a:tc>
                  <a:txBody>
                    <a:bodyPr/>
                    <a:lstStyle/>
                    <a:p>
                      <a:pPr algn="ctr" fontAlgn="b"/>
                      <a:r>
                        <a:rPr lang="ru-RU" sz="1300" b="0" i="0" u="none" strike="noStrike" dirty="0" smtClean="0">
                          <a:solidFill>
                            <a:schemeClr val="tx1"/>
                          </a:solidFill>
                          <a:effectLst/>
                          <a:latin typeface="Times New Roman" panose="02020603050405020304" pitchFamily="18" charset="0"/>
                          <a:cs typeface="Times New Roman" panose="02020603050405020304" pitchFamily="18" charset="0"/>
                        </a:rPr>
                        <a:t>+ 9 123,9</a:t>
                      </a:r>
                      <a:endParaRPr lang="ru-RU" sz="13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7518" marR="7518" marT="7519" marB="0" anchor="b"/>
                </a:tc>
                <a:tc>
                  <a:txBody>
                    <a:bodyPr/>
                    <a:lstStyle/>
                    <a:p>
                      <a:pPr algn="ctr" fontAlgn="b"/>
                      <a:r>
                        <a:rPr lang="ru-RU" sz="1300" b="0" i="0" u="none" strike="noStrike" dirty="0" smtClean="0">
                          <a:solidFill>
                            <a:schemeClr val="tx1"/>
                          </a:solidFill>
                          <a:effectLst/>
                          <a:latin typeface="Times New Roman" panose="02020603050405020304" pitchFamily="18" charset="0"/>
                          <a:cs typeface="Times New Roman" panose="02020603050405020304" pitchFamily="18" charset="0"/>
                        </a:rPr>
                        <a:t>-57 430,5</a:t>
                      </a:r>
                      <a:endParaRPr lang="ru-RU" sz="13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7518" marR="7518" marT="7519" marB="0" anchor="b"/>
                </a:tc>
                <a:tc>
                  <a:txBody>
                    <a:bodyPr/>
                    <a:lstStyle/>
                    <a:p>
                      <a:pPr algn="ctr" fontAlgn="b"/>
                      <a:r>
                        <a:rPr lang="ru-RU" sz="1300" b="0" i="0" u="none" strike="noStrike" dirty="0" smtClean="0">
                          <a:solidFill>
                            <a:schemeClr val="tx1"/>
                          </a:solidFill>
                          <a:effectLst/>
                          <a:latin typeface="Times New Roman" panose="02020603050405020304" pitchFamily="18" charset="0"/>
                          <a:cs typeface="Times New Roman" panose="02020603050405020304" pitchFamily="18" charset="0"/>
                        </a:rPr>
                        <a:t>0,0</a:t>
                      </a:r>
                      <a:endParaRPr lang="ru-RU" sz="13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7518" marR="7518" marT="7519" marB="0" anchor="b"/>
                </a:tc>
                <a:tc>
                  <a:txBody>
                    <a:bodyPr/>
                    <a:lstStyle/>
                    <a:p>
                      <a:pPr algn="ctr" fontAlgn="b"/>
                      <a:r>
                        <a:rPr lang="ru-RU" sz="1300" b="0" i="0" u="none" strike="noStrike" dirty="0" smtClean="0">
                          <a:solidFill>
                            <a:schemeClr val="tx1"/>
                          </a:solidFill>
                          <a:effectLst/>
                          <a:latin typeface="Times New Roman" panose="02020603050405020304" pitchFamily="18" charset="0"/>
                          <a:cs typeface="Times New Roman" panose="02020603050405020304" pitchFamily="18" charset="0"/>
                        </a:rPr>
                        <a:t>108,2</a:t>
                      </a:r>
                      <a:endParaRPr lang="ru-RU" sz="13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7518" marR="7518" marT="7519" marB="0" anchor="b"/>
                </a:tc>
              </a:tr>
            </a:tbl>
          </a:graphicData>
        </a:graphic>
      </p:graphicFrame>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Объект 3"/>
          <p:cNvSpPr>
            <a:spLocks noGrp="1"/>
          </p:cNvSpPr>
          <p:nvPr>
            <p:ph idx="1"/>
          </p:nvPr>
        </p:nvSpPr>
        <p:spPr>
          <a:xfrm>
            <a:off x="107504" y="188640"/>
            <a:ext cx="8962330" cy="6552728"/>
          </a:xfrm>
        </p:spPr>
        <p:txBody>
          <a:bodyPr/>
          <a:lstStyle/>
          <a:p>
            <a:pPr marL="0" indent="0" algn="ctr">
              <a:buNone/>
            </a:pPr>
            <a:r>
              <a:rPr lang="ru-RU" sz="18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Муниципальный долг</a:t>
            </a:r>
            <a:endParaRPr lang="ru-RU" altLang="ru-RU" sz="1800" dirty="0" smtClean="0">
              <a:latin typeface="Times New Roman" pitchFamily="18" charset="0"/>
              <a:cs typeface="Times New Roman" pitchFamily="18" charset="0"/>
            </a:endParaRPr>
          </a:p>
          <a:p>
            <a:pPr marL="0" indent="0" algn="ctr">
              <a:buNone/>
            </a:pPr>
            <a:r>
              <a:rPr lang="ru-RU" altLang="ru-RU" sz="1800" dirty="0" smtClean="0">
                <a:latin typeface="Times New Roman" pitchFamily="18" charset="0"/>
                <a:cs typeface="Times New Roman" pitchFamily="18" charset="0"/>
              </a:rPr>
              <a:t>На 01.01.2023 года – 0,0 тыс. руб.</a:t>
            </a:r>
          </a:p>
          <a:p>
            <a:pPr marL="0" indent="0" algn="ctr">
              <a:buNone/>
            </a:pPr>
            <a:r>
              <a:rPr lang="ru-RU" altLang="ru-RU" sz="1800" dirty="0" smtClean="0">
                <a:latin typeface="Times New Roman" pitchFamily="18" charset="0"/>
                <a:cs typeface="Times New Roman" pitchFamily="18" charset="0"/>
              </a:rPr>
              <a:t>План на 202</a:t>
            </a:r>
            <a:r>
              <a:rPr lang="en-US" altLang="ru-RU" sz="1800" dirty="0" smtClean="0">
                <a:latin typeface="Times New Roman" pitchFamily="18" charset="0"/>
                <a:cs typeface="Times New Roman" pitchFamily="18" charset="0"/>
              </a:rPr>
              <a:t>3</a:t>
            </a:r>
            <a:r>
              <a:rPr lang="ru-RU" altLang="ru-RU" sz="1800" dirty="0" smtClean="0">
                <a:latin typeface="Times New Roman" pitchFamily="18" charset="0"/>
                <a:cs typeface="Times New Roman" pitchFamily="18" charset="0"/>
              </a:rPr>
              <a:t> год – 0,0 тыс. руб.</a:t>
            </a:r>
          </a:p>
          <a:p>
            <a:pPr marL="0" indent="0" algn="ctr">
              <a:buNone/>
            </a:pPr>
            <a:r>
              <a:rPr lang="ru-RU" altLang="ru-RU" sz="1800" dirty="0" smtClean="0">
                <a:latin typeface="Times New Roman" pitchFamily="18" charset="0"/>
                <a:cs typeface="Times New Roman" pitchFamily="18" charset="0"/>
              </a:rPr>
              <a:t>Исполнено на 31.12. 202</a:t>
            </a:r>
            <a:r>
              <a:rPr lang="en-US" altLang="ru-RU" sz="1800" dirty="0" smtClean="0">
                <a:latin typeface="Times New Roman" pitchFamily="18" charset="0"/>
                <a:cs typeface="Times New Roman" pitchFamily="18" charset="0"/>
              </a:rPr>
              <a:t>3</a:t>
            </a:r>
            <a:r>
              <a:rPr lang="ru-RU" altLang="ru-RU" sz="1800" dirty="0" smtClean="0">
                <a:latin typeface="Times New Roman" pitchFamily="18" charset="0"/>
                <a:cs typeface="Times New Roman" pitchFamily="18" charset="0"/>
              </a:rPr>
              <a:t> года – 0,0 тыс. руб.</a:t>
            </a:r>
          </a:p>
          <a:p>
            <a:pPr marL="0" indent="0" algn="ctr">
              <a:buNone/>
            </a:pPr>
            <a:endParaRPr lang="ru-RU" sz="1800" dirty="0" smtClean="0">
              <a:latin typeface="Times New Roman" panose="02020603050405020304" pitchFamily="18" charset="0"/>
              <a:cs typeface="Times New Roman" panose="02020603050405020304" pitchFamily="18" charset="0"/>
            </a:endParaRPr>
          </a:p>
          <a:p>
            <a:pPr marL="0" indent="0" algn="ctr">
              <a:buNone/>
            </a:pPr>
            <a:endParaRPr lang="ru-RU" sz="1800" dirty="0">
              <a:latin typeface="Times New Roman" panose="02020603050405020304" pitchFamily="18" charset="0"/>
              <a:cs typeface="Times New Roman" panose="02020603050405020304" pitchFamily="18" charset="0"/>
            </a:endParaRPr>
          </a:p>
          <a:p>
            <a:pPr marL="0" indent="0" algn="ctr">
              <a:buNone/>
            </a:pPr>
            <a:endParaRPr lang="ru-RU" sz="1800" dirty="0" smtClean="0">
              <a:latin typeface="Times New Roman" panose="02020603050405020304" pitchFamily="18" charset="0"/>
              <a:cs typeface="Times New Roman" panose="02020603050405020304" pitchFamily="18" charset="0"/>
            </a:endParaRPr>
          </a:p>
          <a:p>
            <a:pPr algn="ctr"/>
            <a:r>
              <a:rPr lang="ru-RU" sz="1800" dirty="0" smtClean="0">
                <a:latin typeface="Times New Roman" panose="02020603050405020304" pitchFamily="18" charset="0"/>
                <a:cs typeface="Times New Roman" panose="02020603050405020304" pitchFamily="18" charset="0"/>
              </a:rPr>
              <a:t>Предельный </a:t>
            </a:r>
            <a:r>
              <a:rPr lang="ru-RU" sz="1800" dirty="0">
                <a:latin typeface="Times New Roman" panose="02020603050405020304" pitchFamily="18" charset="0"/>
                <a:cs typeface="Times New Roman" panose="02020603050405020304" pitchFamily="18" charset="0"/>
              </a:rPr>
              <a:t>объем муниципального долга Михайловского муниципального района на 2023 год утвержден в сумме 50 000,00 тыс. </a:t>
            </a:r>
            <a:r>
              <a:rPr lang="ru-RU" sz="1800" dirty="0" smtClean="0">
                <a:latin typeface="Times New Roman" panose="02020603050405020304" pitchFamily="18" charset="0"/>
                <a:cs typeface="Times New Roman" panose="02020603050405020304" pitchFamily="18" charset="0"/>
              </a:rPr>
              <a:t>рублей (в течении 2023 года не изменялся);</a:t>
            </a:r>
            <a:endParaRPr lang="ru-RU" sz="1800" dirty="0">
              <a:latin typeface="Times New Roman" panose="02020603050405020304" pitchFamily="18" charset="0"/>
              <a:cs typeface="Times New Roman" panose="02020603050405020304" pitchFamily="18" charset="0"/>
            </a:endParaRPr>
          </a:p>
          <a:p>
            <a:pPr algn="ctr"/>
            <a:r>
              <a:rPr lang="ru-RU" sz="1800" dirty="0">
                <a:latin typeface="Times New Roman" panose="02020603050405020304" pitchFamily="18" charset="0"/>
                <a:cs typeface="Times New Roman" panose="02020603050405020304" pitchFamily="18" charset="0"/>
              </a:rPr>
              <a:t>Расходы на обслуживание муниципального долга в 2023 году составили 0,00 тыс. руб.;</a:t>
            </a:r>
          </a:p>
          <a:p>
            <a:pPr algn="ctr"/>
            <a:r>
              <a:rPr lang="ru-RU" sz="1800" dirty="0">
                <a:latin typeface="Times New Roman" panose="02020603050405020304" pitchFamily="18" charset="0"/>
                <a:cs typeface="Times New Roman" panose="02020603050405020304" pitchFamily="18" charset="0"/>
              </a:rPr>
              <a:t>Верхний предел муниципального внутреннего долга Михайловского муниципального района на 1 января 2024 года </a:t>
            </a:r>
            <a:r>
              <a:rPr lang="ru-RU" sz="1800" dirty="0" smtClean="0">
                <a:latin typeface="Times New Roman" panose="02020603050405020304" pitchFamily="18" charset="0"/>
                <a:cs typeface="Times New Roman" panose="02020603050405020304" pitchFamily="18" charset="0"/>
              </a:rPr>
              <a:t>утвержден  </a:t>
            </a:r>
            <a:r>
              <a:rPr lang="ru-RU" sz="1800" dirty="0">
                <a:latin typeface="Times New Roman" panose="02020603050405020304" pitchFamily="18" charset="0"/>
                <a:cs typeface="Times New Roman" panose="02020603050405020304" pitchFamily="18" charset="0"/>
              </a:rPr>
              <a:t>в сумме 100</a:t>
            </a:r>
            <a:r>
              <a:rPr lang="en-US" sz="1800" dirty="0">
                <a:latin typeface="Times New Roman" panose="02020603050405020304" pitchFamily="18" charset="0"/>
                <a:cs typeface="Times New Roman" panose="02020603050405020304" pitchFamily="18" charset="0"/>
              </a:rPr>
              <a:t> </a:t>
            </a:r>
            <a:r>
              <a:rPr lang="ru-RU" sz="1800" dirty="0">
                <a:latin typeface="Times New Roman" panose="02020603050405020304" pitchFamily="18" charset="0"/>
                <a:cs typeface="Times New Roman" panose="02020603050405020304" pitchFamily="18" charset="0"/>
              </a:rPr>
              <a:t>000 тыс. </a:t>
            </a:r>
            <a:r>
              <a:rPr lang="ru-RU" sz="1800" dirty="0" smtClean="0">
                <a:latin typeface="Times New Roman" panose="02020603050405020304" pitchFamily="18" charset="0"/>
                <a:cs typeface="Times New Roman" panose="02020603050405020304" pitchFamily="18" charset="0"/>
              </a:rPr>
              <a:t>рублей </a:t>
            </a:r>
            <a:r>
              <a:rPr lang="ru-RU" sz="1800" dirty="0">
                <a:latin typeface="Times New Roman" panose="02020603050405020304" pitchFamily="18" charset="0"/>
                <a:cs typeface="Times New Roman" panose="02020603050405020304" pitchFamily="18" charset="0"/>
              </a:rPr>
              <a:t>(в течении 2023 года не изменялся)</a:t>
            </a:r>
            <a:r>
              <a:rPr lang="ru-RU" sz="1800" dirty="0" smtClean="0">
                <a:latin typeface="Times New Roman" panose="02020603050405020304" pitchFamily="18" charset="0"/>
                <a:cs typeface="Times New Roman" panose="02020603050405020304" pitchFamily="18" charset="0"/>
              </a:rPr>
              <a:t>, </a:t>
            </a:r>
            <a:r>
              <a:rPr lang="ru-RU" sz="1800" dirty="0">
                <a:latin typeface="Times New Roman" panose="02020603050405020304" pitchFamily="18" charset="0"/>
                <a:cs typeface="Times New Roman" panose="02020603050405020304" pitchFamily="18" charset="0"/>
              </a:rPr>
              <a:t>в том числе: верхний предел долга по муниципальным гарантиям- 0,00 тыс. рублей. </a:t>
            </a:r>
          </a:p>
          <a:p>
            <a:endParaRPr lang="ru-RU" altLang="ru-RU" sz="1800" dirty="0" smtClean="0">
              <a:latin typeface="Times New Roman" pitchFamily="18" charset="0"/>
              <a:cs typeface="Times New Roman" pitchFamily="18" charset="0"/>
            </a:endParaRPr>
          </a:p>
          <a:p>
            <a:endParaRPr lang="ru-RU" altLang="ru-RU" sz="1800" dirty="0" smtClean="0">
              <a:latin typeface="Times New Roman" pitchFamily="18" charset="0"/>
              <a:cs typeface="Times New Roman" pitchFamily="18" charset="0"/>
            </a:endParaRPr>
          </a:p>
        </p:txBody>
      </p:sp>
      <p:pic>
        <p:nvPicPr>
          <p:cNvPr id="14340" name="Рисунок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948264" y="0"/>
            <a:ext cx="2195736" cy="2492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0"/>
            <a:ext cx="8507288" cy="1143000"/>
          </a:xfrm>
        </p:spPr>
        <p:txBody>
          <a:bodyPr/>
          <a:lstStyle/>
          <a:p>
            <a:r>
              <a:rPr lang="ru-RU" altLang="ru-RU" sz="2300" b="1" i="1" dirty="0">
                <a:effectLst>
                  <a:outerShdw blurRad="38100" dist="38100" dir="2700000" algn="tl">
                    <a:srgbClr val="000000">
                      <a:alpha val="43137"/>
                    </a:srgbClr>
                  </a:outerShdw>
                </a:effectLst>
                <a:latin typeface="Times New Roman" pitchFamily="18" charset="0"/>
                <a:cs typeface="Times New Roman" pitchFamily="18" charset="0"/>
              </a:rPr>
              <a:t>Структура доходов бюджета Михайловского муниципального района за 2023 год, тыс. руб.</a:t>
            </a:r>
            <a:endParaRPr lang="ru-RU" sz="2300" dirty="0">
              <a:effectLst>
                <a:outerShdw blurRad="38100" dist="38100" dir="2700000" algn="tl">
                  <a:srgbClr val="000000">
                    <a:alpha val="43137"/>
                  </a:srgbClr>
                </a:outerShdw>
              </a:effectLst>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1099943292"/>
              </p:ext>
            </p:extLst>
          </p:nvPr>
        </p:nvGraphicFramePr>
        <p:xfrm>
          <a:off x="0" y="1196752"/>
          <a:ext cx="9396536" cy="514543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Диаграмма 4"/>
          <p:cNvGraphicFramePr/>
          <p:nvPr>
            <p:extLst>
              <p:ext uri="{D42A27DB-BD31-4B8C-83A1-F6EECF244321}">
                <p14:modId xmlns:p14="http://schemas.microsoft.com/office/powerpoint/2010/main" val="88697341"/>
              </p:ext>
            </p:extLst>
          </p:nvPr>
        </p:nvGraphicFramePr>
        <p:xfrm>
          <a:off x="-684584" y="908720"/>
          <a:ext cx="7560840" cy="518457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Таблица 5"/>
          <p:cNvGraphicFramePr>
            <a:graphicFrameLocks noGrp="1"/>
          </p:cNvGraphicFramePr>
          <p:nvPr>
            <p:extLst>
              <p:ext uri="{D42A27DB-BD31-4B8C-83A1-F6EECF244321}">
                <p14:modId xmlns:p14="http://schemas.microsoft.com/office/powerpoint/2010/main" val="4241438568"/>
              </p:ext>
            </p:extLst>
          </p:nvPr>
        </p:nvGraphicFramePr>
        <p:xfrm>
          <a:off x="6732240" y="908720"/>
          <a:ext cx="2006600" cy="923925"/>
        </p:xfrm>
        <a:graphic>
          <a:graphicData uri="http://schemas.openxmlformats.org/drawingml/2006/table">
            <a:tbl>
              <a:tblPr>
                <a:tableStyleId>{5C22544A-7EE6-4342-B048-85BDC9FD1C3A}</a:tableStyleId>
              </a:tblPr>
              <a:tblGrid>
                <a:gridCol w="2006600"/>
              </a:tblGrid>
              <a:tr h="648072">
                <a:tc>
                  <a:txBody>
                    <a:bodyPr/>
                    <a:lstStyle/>
                    <a:p>
                      <a:pPr algn="l" fontAlgn="t"/>
                      <a:r>
                        <a:rPr lang="ru-RU" sz="1200" b="1" u="none" strike="noStrike" dirty="0">
                          <a:effectLst/>
                          <a:latin typeface="Times New Roman" panose="02020603050405020304" pitchFamily="18" charset="0"/>
                          <a:cs typeface="Times New Roman" panose="02020603050405020304" pitchFamily="18" charset="0"/>
                        </a:rPr>
                        <a:t>Налоговые доходы </a:t>
                      </a:r>
                      <a:r>
                        <a:rPr lang="ru-RU" sz="1200" u="none" strike="noStrike" dirty="0">
                          <a:effectLst/>
                          <a:latin typeface="Times New Roman" panose="02020603050405020304" pitchFamily="18" charset="0"/>
                          <a:cs typeface="Times New Roman" panose="02020603050405020304" pitchFamily="18" charset="0"/>
                        </a:rPr>
                        <a:t>- налоги, сборы и платежи, поступающие в бюджет на основе налогового и бюджетного законодательства</a:t>
                      </a:r>
                      <a:endParaRPr lang="ru-RU" sz="1200" b="0" i="0" u="none" strike="noStrike" dirty="0">
                        <a:effectLst/>
                        <a:latin typeface="Times New Roman" panose="02020603050405020304" pitchFamily="18" charset="0"/>
                        <a:cs typeface="Times New Roman" panose="02020603050405020304" pitchFamily="18" charset="0"/>
                      </a:endParaRPr>
                    </a:p>
                  </a:txBody>
                  <a:tcPr marL="9525" marR="9525" marT="9525" marB="0">
                    <a:noFill/>
                  </a:tcPr>
                </a:tc>
              </a:tr>
            </a:tbl>
          </a:graphicData>
        </a:graphic>
      </p:graphicFrame>
      <p:graphicFrame>
        <p:nvGraphicFramePr>
          <p:cNvPr id="7" name="Таблица 6"/>
          <p:cNvGraphicFramePr>
            <a:graphicFrameLocks noGrp="1"/>
          </p:cNvGraphicFramePr>
          <p:nvPr>
            <p:extLst>
              <p:ext uri="{D42A27DB-BD31-4B8C-83A1-F6EECF244321}">
                <p14:modId xmlns:p14="http://schemas.microsoft.com/office/powerpoint/2010/main" val="3170076628"/>
              </p:ext>
            </p:extLst>
          </p:nvPr>
        </p:nvGraphicFramePr>
        <p:xfrm>
          <a:off x="6948264" y="2276872"/>
          <a:ext cx="2006600" cy="2204082"/>
        </p:xfrm>
        <a:graphic>
          <a:graphicData uri="http://schemas.openxmlformats.org/drawingml/2006/table">
            <a:tbl>
              <a:tblPr>
                <a:tableStyleId>{5C22544A-7EE6-4342-B048-85BDC9FD1C3A}</a:tableStyleId>
              </a:tblPr>
              <a:tblGrid>
                <a:gridCol w="2006600"/>
              </a:tblGrid>
              <a:tr h="1604963">
                <a:tc>
                  <a:txBody>
                    <a:bodyPr/>
                    <a:lstStyle/>
                    <a:p>
                      <a:pPr algn="l" fontAlgn="t"/>
                      <a:r>
                        <a:rPr lang="ru-RU" sz="1200" b="1" u="none" strike="noStrike" dirty="0">
                          <a:effectLst/>
                          <a:latin typeface="Times New Roman" panose="02020603050405020304" pitchFamily="18" charset="0"/>
                          <a:cs typeface="Times New Roman" panose="02020603050405020304" pitchFamily="18" charset="0"/>
                        </a:rPr>
                        <a:t>Неналоговые доходы </a:t>
                      </a:r>
                      <a:r>
                        <a:rPr lang="ru-RU" sz="1200" u="none" strike="noStrike" dirty="0">
                          <a:effectLst/>
                          <a:latin typeface="Times New Roman" panose="02020603050405020304" pitchFamily="18" charset="0"/>
                          <a:cs typeface="Times New Roman" panose="02020603050405020304" pitchFamily="18" charset="0"/>
                        </a:rPr>
                        <a:t>- доходы от использования, продажи имущества, находящегося в государственной или муниципальной собственности, доходы от оказания платных услуг и компенсации затрат государства, платежи при пользовании природными ресурсами, а также штрафы</a:t>
                      </a:r>
                      <a:endParaRPr lang="ru-RU" sz="1200" b="0" i="0" u="none" strike="noStrike" dirty="0">
                        <a:effectLst/>
                        <a:latin typeface="Times New Roman" panose="02020603050405020304" pitchFamily="18" charset="0"/>
                        <a:cs typeface="Times New Roman" panose="02020603050405020304" pitchFamily="18" charset="0"/>
                      </a:endParaRPr>
                    </a:p>
                  </a:txBody>
                  <a:tcPr marL="9525" marR="9525" marT="9522" marB="0">
                    <a:noFill/>
                  </a:tcPr>
                </a:tc>
              </a:tr>
            </a:tbl>
          </a:graphicData>
        </a:graphic>
      </p:graphicFrame>
      <p:graphicFrame>
        <p:nvGraphicFramePr>
          <p:cNvPr id="8" name="Таблица 7"/>
          <p:cNvGraphicFramePr>
            <a:graphicFrameLocks noGrp="1"/>
          </p:cNvGraphicFramePr>
          <p:nvPr>
            <p:extLst>
              <p:ext uri="{D42A27DB-BD31-4B8C-83A1-F6EECF244321}">
                <p14:modId xmlns:p14="http://schemas.microsoft.com/office/powerpoint/2010/main" val="3223178032"/>
              </p:ext>
            </p:extLst>
          </p:nvPr>
        </p:nvGraphicFramePr>
        <p:xfrm>
          <a:off x="5652120" y="5157192"/>
          <a:ext cx="3312368" cy="1829768"/>
        </p:xfrm>
        <a:graphic>
          <a:graphicData uri="http://schemas.openxmlformats.org/drawingml/2006/table">
            <a:tbl>
              <a:tblPr>
                <a:tableStyleId>{5C22544A-7EE6-4342-B048-85BDC9FD1C3A}</a:tableStyleId>
              </a:tblPr>
              <a:tblGrid>
                <a:gridCol w="3312368"/>
              </a:tblGrid>
              <a:tr h="1829768">
                <a:tc>
                  <a:txBody>
                    <a:bodyPr/>
                    <a:lstStyle/>
                    <a:p>
                      <a:pPr algn="l" fontAlgn="t"/>
                      <a:r>
                        <a:rPr lang="ru-RU" sz="1200" b="1" u="none" strike="noStrike" dirty="0">
                          <a:effectLst/>
                          <a:latin typeface="Times New Roman" panose="02020603050405020304" pitchFamily="18" charset="0"/>
                          <a:cs typeface="Times New Roman" panose="02020603050405020304" pitchFamily="18" charset="0"/>
                        </a:rPr>
                        <a:t>Дотации, субсидии, субвенции, межбюджетные трансферты - безвозмездные поступления </a:t>
                      </a:r>
                      <a:r>
                        <a:rPr lang="ru-RU" sz="1200" u="none" strike="noStrike" dirty="0">
                          <a:effectLst/>
                          <a:latin typeface="Times New Roman" panose="02020603050405020304" pitchFamily="18" charset="0"/>
                          <a:cs typeface="Times New Roman" panose="02020603050405020304" pitchFamily="18" charset="0"/>
                        </a:rPr>
                        <a:t>(средства, предоставляемые одним бюджетом бюджетной системы Российской Федерации другому), поступающие в местный бюджет в распоряжение органов местного самоуправления на расходы, формирующую значительную часть бюджета.</a:t>
                      </a:r>
                      <a:endParaRPr lang="ru-RU" sz="1200" b="0" i="0" u="none" strike="noStrike" dirty="0">
                        <a:effectLst/>
                        <a:latin typeface="Times New Roman" panose="02020603050405020304" pitchFamily="18" charset="0"/>
                        <a:cs typeface="Times New Roman" panose="02020603050405020304" pitchFamily="18" charset="0"/>
                      </a:endParaRPr>
                    </a:p>
                  </a:txBody>
                  <a:tcPr marL="9525" marR="9525" marT="9525" marB="0">
                    <a:noFill/>
                  </a:tcPr>
                </a:tc>
              </a:tr>
            </a:tbl>
          </a:graphicData>
        </a:graphic>
      </p:graphicFrame>
    </p:spTree>
    <p:extLst>
      <p:ext uri="{BB962C8B-B14F-4D97-AF65-F5344CB8AC3E}">
        <p14:creationId xmlns:p14="http://schemas.microsoft.com/office/powerpoint/2010/main" val="1808676551"/>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Диаграмма 4"/>
          <p:cNvGraphicFramePr/>
          <p:nvPr>
            <p:extLst>
              <p:ext uri="{D42A27DB-BD31-4B8C-83A1-F6EECF244321}">
                <p14:modId xmlns:p14="http://schemas.microsoft.com/office/powerpoint/2010/main" val="1101223705"/>
              </p:ext>
            </p:extLst>
          </p:nvPr>
        </p:nvGraphicFramePr>
        <p:xfrm>
          <a:off x="107504" y="1052736"/>
          <a:ext cx="9014253" cy="5544070"/>
        </p:xfrm>
        <a:graphic>
          <a:graphicData uri="http://schemas.openxmlformats.org/drawingml/2006/chart">
            <c:chart xmlns:c="http://schemas.openxmlformats.org/drawingml/2006/chart" xmlns:r="http://schemas.openxmlformats.org/officeDocument/2006/relationships" r:id="rId2"/>
          </a:graphicData>
        </a:graphic>
      </p:graphicFrame>
      <p:sp>
        <p:nvSpPr>
          <p:cNvPr id="6" name="Прямоугольник 5"/>
          <p:cNvSpPr/>
          <p:nvPr/>
        </p:nvSpPr>
        <p:spPr>
          <a:xfrm>
            <a:off x="323528" y="44624"/>
            <a:ext cx="8496944" cy="800219"/>
          </a:xfrm>
          <a:prstGeom prst="rect">
            <a:avLst/>
          </a:prstGeom>
        </p:spPr>
        <p:txBody>
          <a:bodyPr wrap="square">
            <a:spAutoFit/>
          </a:bodyPr>
          <a:lstStyle/>
          <a:p>
            <a:pPr algn="ctr"/>
            <a:r>
              <a:rPr lang="ru-RU" sz="2300" b="1" i="1" dirty="0">
                <a:effectLst>
                  <a:outerShdw blurRad="38100" dist="38100" dir="2700000" algn="tl">
                    <a:srgbClr val="000000">
                      <a:alpha val="43137"/>
                    </a:srgbClr>
                  </a:outerShdw>
                </a:effectLst>
                <a:latin typeface="Times New Roman" pitchFamily="18" charset="0"/>
                <a:cs typeface="Times New Roman" pitchFamily="18" charset="0"/>
              </a:rPr>
              <a:t>Структура налоговых и неналоговых доходов бюджета Михайловского муниципального района за 2023 год,  тыс. руб.</a:t>
            </a:r>
            <a:endParaRPr lang="ru-RU" sz="2300" dirty="0"/>
          </a:p>
        </p:txBody>
      </p:sp>
    </p:spTree>
    <p:extLst>
      <p:ext uri="{BB962C8B-B14F-4D97-AF65-F5344CB8AC3E}">
        <p14:creationId xmlns:p14="http://schemas.microsoft.com/office/powerpoint/2010/main" val="1866188327"/>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99392"/>
            <a:ext cx="8229600" cy="1143000"/>
          </a:xfrm>
        </p:spPr>
        <p:txBody>
          <a:bodyPr/>
          <a:lstStyle/>
          <a:p>
            <a:r>
              <a:rPr lang="ru-RU" sz="23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Исполнение бюджета по доходам за 2023 год, тыс. руб.</a:t>
            </a:r>
            <a:endParaRPr lang="ru-RU" sz="2300"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3691601496"/>
              </p:ext>
            </p:extLst>
          </p:nvPr>
        </p:nvGraphicFramePr>
        <p:xfrm>
          <a:off x="251520" y="908720"/>
          <a:ext cx="8712968" cy="568863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72734333"/>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724" y="44624"/>
            <a:ext cx="9144000" cy="432049"/>
          </a:xfrm>
        </p:spPr>
        <p:txBody>
          <a:bodyPr/>
          <a:lstStyle/>
          <a:p>
            <a:pPr>
              <a:defRPr/>
            </a:pPr>
            <a:r>
              <a:rPr lang="ru-RU" sz="1600"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Исполнение доходов бюджета Михайловского муниципального района за 2023 год, тыс. руб.</a:t>
            </a:r>
            <a:endParaRPr lang="ru-RU" sz="16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aphicFrame>
        <p:nvGraphicFramePr>
          <p:cNvPr id="3" name="Таблица 2"/>
          <p:cNvGraphicFramePr>
            <a:graphicFrameLocks noGrp="1"/>
          </p:cNvGraphicFramePr>
          <p:nvPr>
            <p:extLst>
              <p:ext uri="{D42A27DB-BD31-4B8C-83A1-F6EECF244321}">
                <p14:modId xmlns:p14="http://schemas.microsoft.com/office/powerpoint/2010/main" val="2613551434"/>
              </p:ext>
            </p:extLst>
          </p:nvPr>
        </p:nvGraphicFramePr>
        <p:xfrm>
          <a:off x="-1" y="476673"/>
          <a:ext cx="9144000" cy="6381328"/>
        </p:xfrm>
        <a:graphic>
          <a:graphicData uri="http://schemas.openxmlformats.org/drawingml/2006/table">
            <a:tbl>
              <a:tblPr>
                <a:tableStyleId>{5C22544A-7EE6-4342-B048-85BDC9FD1C3A}</a:tableStyleId>
              </a:tblPr>
              <a:tblGrid>
                <a:gridCol w="1115121"/>
                <a:gridCol w="1831805"/>
                <a:gridCol w="688971"/>
                <a:gridCol w="648072"/>
                <a:gridCol w="720080"/>
                <a:gridCol w="720080"/>
                <a:gridCol w="720080"/>
                <a:gridCol w="2699791"/>
              </a:tblGrid>
              <a:tr h="635184">
                <a:tc>
                  <a:txBody>
                    <a:bodyPr/>
                    <a:lstStyle/>
                    <a:p>
                      <a:pPr algn="ctr" fontAlgn="ctr"/>
                      <a:r>
                        <a:rPr lang="ru-RU" sz="800" b="1" u="none" strike="noStrike" dirty="0">
                          <a:effectLst/>
                          <a:latin typeface="+mn-lt"/>
                        </a:rPr>
                        <a:t>Код бюджетной классификации Российской Федерации</a:t>
                      </a:r>
                      <a:endParaRPr lang="ru-RU" sz="800" b="1" i="0" u="none" strike="noStrike" dirty="0">
                        <a:solidFill>
                          <a:srgbClr val="1D1B10"/>
                        </a:solidFill>
                        <a:effectLst/>
                        <a:latin typeface="+mn-lt"/>
                      </a:endParaRPr>
                    </a:p>
                  </a:txBody>
                  <a:tcPr marL="4898" marR="4898" marT="4898" marB="0" anchor="ctr">
                    <a:noFill/>
                  </a:tcPr>
                </a:tc>
                <a:tc>
                  <a:txBody>
                    <a:bodyPr/>
                    <a:lstStyle/>
                    <a:p>
                      <a:pPr algn="ctr" fontAlgn="ctr"/>
                      <a:r>
                        <a:rPr lang="ru-RU" sz="800" b="1" u="none" strike="noStrike" dirty="0">
                          <a:effectLst/>
                          <a:latin typeface="+mn-lt"/>
                        </a:rPr>
                        <a:t>Наименование налога (сбора)</a:t>
                      </a:r>
                      <a:endParaRPr lang="ru-RU" sz="800" b="1" i="0" u="none" strike="noStrike" dirty="0">
                        <a:solidFill>
                          <a:srgbClr val="1D1B10"/>
                        </a:solidFill>
                        <a:effectLst/>
                        <a:latin typeface="+mn-lt"/>
                      </a:endParaRPr>
                    </a:p>
                  </a:txBody>
                  <a:tcPr marL="4898" marR="4898" marT="4898" marB="0" anchor="ctr">
                    <a:noFill/>
                  </a:tcPr>
                </a:tc>
                <a:tc>
                  <a:txBody>
                    <a:bodyPr/>
                    <a:lstStyle/>
                    <a:p>
                      <a:pPr algn="ctr" fontAlgn="ctr"/>
                      <a:r>
                        <a:rPr lang="ru-RU" sz="800" b="1" u="none" strike="noStrike" dirty="0">
                          <a:effectLst/>
                          <a:latin typeface="+mn-lt"/>
                        </a:rPr>
                        <a:t>Сумма доходов утвержденная на 01.01.2023 г.</a:t>
                      </a:r>
                      <a:endParaRPr lang="ru-RU" sz="800" b="1" i="0" u="none" strike="noStrike" dirty="0">
                        <a:solidFill>
                          <a:srgbClr val="1D1B10"/>
                        </a:solidFill>
                        <a:effectLst/>
                        <a:latin typeface="+mn-lt"/>
                      </a:endParaRPr>
                    </a:p>
                  </a:txBody>
                  <a:tcPr marL="4898" marR="4898" marT="4898" marB="0" anchor="ctr">
                    <a:noFill/>
                  </a:tcPr>
                </a:tc>
                <a:tc>
                  <a:txBody>
                    <a:bodyPr/>
                    <a:lstStyle/>
                    <a:p>
                      <a:pPr algn="ctr" fontAlgn="ctr"/>
                      <a:r>
                        <a:rPr lang="ru-RU" sz="800" b="1" u="none" strike="noStrike" dirty="0">
                          <a:effectLst/>
                          <a:latin typeface="+mn-lt"/>
                        </a:rPr>
                        <a:t>Сумма доходов с учетом уточнений бюджета</a:t>
                      </a:r>
                      <a:endParaRPr lang="ru-RU" sz="800" b="1" i="0" u="none" strike="noStrike" dirty="0">
                        <a:solidFill>
                          <a:srgbClr val="1D1B10"/>
                        </a:solidFill>
                        <a:effectLst/>
                        <a:latin typeface="+mn-lt"/>
                      </a:endParaRPr>
                    </a:p>
                  </a:txBody>
                  <a:tcPr marL="4898" marR="4898" marT="4898" marB="0" anchor="ctr">
                    <a:noFill/>
                  </a:tcPr>
                </a:tc>
                <a:tc>
                  <a:txBody>
                    <a:bodyPr/>
                    <a:lstStyle/>
                    <a:p>
                      <a:pPr algn="ctr" fontAlgn="ctr"/>
                      <a:r>
                        <a:rPr lang="ru-RU" sz="800" b="1" u="none" strike="noStrike" dirty="0">
                          <a:effectLst/>
                          <a:latin typeface="+mn-lt"/>
                        </a:rPr>
                        <a:t>Исполнено</a:t>
                      </a:r>
                      <a:endParaRPr lang="ru-RU" sz="800" b="1" i="0" u="none" strike="noStrike" dirty="0">
                        <a:solidFill>
                          <a:srgbClr val="1D1B10"/>
                        </a:solidFill>
                        <a:effectLst/>
                        <a:latin typeface="+mn-lt"/>
                      </a:endParaRPr>
                    </a:p>
                  </a:txBody>
                  <a:tcPr marL="4898" marR="4898" marT="4898" marB="0" anchor="ctr">
                    <a:noFill/>
                  </a:tcPr>
                </a:tc>
                <a:tc>
                  <a:txBody>
                    <a:bodyPr/>
                    <a:lstStyle/>
                    <a:p>
                      <a:pPr algn="ctr" fontAlgn="ctr"/>
                      <a:r>
                        <a:rPr lang="ru-RU" sz="800" b="1" u="none" strike="noStrike" dirty="0">
                          <a:effectLst/>
                          <a:latin typeface="+mn-lt"/>
                        </a:rPr>
                        <a:t>% исполнения к первоначально утвержденным доходам</a:t>
                      </a:r>
                      <a:endParaRPr lang="ru-RU" sz="800" b="1" i="0" u="none" strike="noStrike" dirty="0">
                        <a:solidFill>
                          <a:srgbClr val="1D1B10"/>
                        </a:solidFill>
                        <a:effectLst/>
                        <a:latin typeface="+mn-lt"/>
                      </a:endParaRPr>
                    </a:p>
                  </a:txBody>
                  <a:tcPr marL="4898" marR="4898" marT="4898" marB="0" anchor="ctr">
                    <a:noFill/>
                  </a:tcPr>
                </a:tc>
                <a:tc>
                  <a:txBody>
                    <a:bodyPr/>
                    <a:lstStyle/>
                    <a:p>
                      <a:pPr algn="ctr" fontAlgn="ctr"/>
                      <a:r>
                        <a:rPr lang="ru-RU" sz="800" b="1" u="none" strike="noStrike" dirty="0">
                          <a:effectLst/>
                          <a:latin typeface="+mn-lt"/>
                        </a:rPr>
                        <a:t>% исполнения к уточненным доходам</a:t>
                      </a:r>
                      <a:endParaRPr lang="ru-RU" sz="800" b="1" i="0" u="none" strike="noStrike" dirty="0">
                        <a:solidFill>
                          <a:srgbClr val="1D1B10"/>
                        </a:solidFill>
                        <a:effectLst/>
                        <a:latin typeface="+mn-lt"/>
                      </a:endParaRPr>
                    </a:p>
                  </a:txBody>
                  <a:tcPr marL="4898" marR="4898" marT="4898" marB="0" anchor="ctr">
                    <a:noFill/>
                  </a:tcPr>
                </a:tc>
                <a:tc>
                  <a:txBody>
                    <a:bodyPr/>
                    <a:lstStyle/>
                    <a:p>
                      <a:pPr algn="ctr" fontAlgn="b"/>
                      <a:r>
                        <a:rPr lang="ru-RU" sz="800" b="1" u="none" strike="noStrike" dirty="0">
                          <a:effectLst/>
                          <a:latin typeface="+mn-lt"/>
                        </a:rPr>
                        <a:t>Причины отклонения исполнения от первоначально утвержденных назначений (при отклонении более 5%)</a:t>
                      </a:r>
                      <a:endParaRPr lang="ru-RU" sz="800" b="1" i="0" u="none" strike="noStrike" dirty="0">
                        <a:effectLst/>
                        <a:latin typeface="+mn-lt"/>
                      </a:endParaRPr>
                    </a:p>
                  </a:txBody>
                  <a:tcPr marL="4898" marR="4898" marT="4898" marB="0" anchor="b">
                    <a:noFill/>
                  </a:tcPr>
                </a:tc>
              </a:tr>
              <a:tr h="131087">
                <a:tc>
                  <a:txBody>
                    <a:bodyPr/>
                    <a:lstStyle/>
                    <a:p>
                      <a:pPr algn="ctr" fontAlgn="t"/>
                      <a:r>
                        <a:rPr lang="ru-RU" sz="800" u="none" strike="noStrike">
                          <a:effectLst/>
                          <a:latin typeface="+mn-lt"/>
                        </a:rPr>
                        <a:t>1</a:t>
                      </a:r>
                      <a:endParaRPr lang="ru-RU" sz="800" b="0" i="0" u="none" strike="noStrike">
                        <a:solidFill>
                          <a:srgbClr val="1D1B10"/>
                        </a:solidFill>
                        <a:effectLst/>
                        <a:latin typeface="+mn-lt"/>
                      </a:endParaRPr>
                    </a:p>
                  </a:txBody>
                  <a:tcPr marL="4898" marR="4898" marT="4898" marB="0">
                    <a:noFill/>
                  </a:tcPr>
                </a:tc>
                <a:tc>
                  <a:txBody>
                    <a:bodyPr/>
                    <a:lstStyle/>
                    <a:p>
                      <a:pPr algn="ctr" fontAlgn="t"/>
                      <a:r>
                        <a:rPr lang="ru-RU" sz="800" u="none" strike="noStrike" dirty="0">
                          <a:effectLst/>
                          <a:latin typeface="+mn-lt"/>
                        </a:rPr>
                        <a:t>2</a:t>
                      </a:r>
                      <a:endParaRPr lang="ru-RU" sz="800" b="0" i="0" u="none" strike="noStrike" dirty="0">
                        <a:solidFill>
                          <a:srgbClr val="1D1B10"/>
                        </a:solidFill>
                        <a:effectLst/>
                        <a:latin typeface="+mn-lt"/>
                      </a:endParaRPr>
                    </a:p>
                  </a:txBody>
                  <a:tcPr marL="4898" marR="4898" marT="4898" marB="0">
                    <a:noFill/>
                  </a:tcPr>
                </a:tc>
                <a:tc>
                  <a:txBody>
                    <a:bodyPr/>
                    <a:lstStyle/>
                    <a:p>
                      <a:pPr algn="ctr" fontAlgn="t"/>
                      <a:r>
                        <a:rPr lang="ru-RU" sz="800" u="none" strike="noStrike" dirty="0">
                          <a:effectLst/>
                          <a:latin typeface="+mn-lt"/>
                        </a:rPr>
                        <a:t>3</a:t>
                      </a:r>
                      <a:endParaRPr lang="ru-RU" sz="800" b="0" i="0" u="none" strike="noStrike" dirty="0">
                        <a:solidFill>
                          <a:srgbClr val="1D1B10"/>
                        </a:solidFill>
                        <a:effectLst/>
                        <a:latin typeface="+mn-lt"/>
                      </a:endParaRPr>
                    </a:p>
                  </a:txBody>
                  <a:tcPr marL="4898" marR="4898" marT="4898" marB="0">
                    <a:noFill/>
                  </a:tcPr>
                </a:tc>
                <a:tc>
                  <a:txBody>
                    <a:bodyPr/>
                    <a:lstStyle/>
                    <a:p>
                      <a:pPr algn="ctr" fontAlgn="t"/>
                      <a:r>
                        <a:rPr lang="ru-RU" sz="800" u="none" strike="noStrike">
                          <a:effectLst/>
                          <a:latin typeface="+mn-lt"/>
                        </a:rPr>
                        <a:t>4</a:t>
                      </a:r>
                      <a:endParaRPr lang="ru-RU" sz="800" b="0" i="0" u="none" strike="noStrike">
                        <a:solidFill>
                          <a:srgbClr val="1D1B10"/>
                        </a:solidFill>
                        <a:effectLst/>
                        <a:latin typeface="+mn-lt"/>
                      </a:endParaRPr>
                    </a:p>
                  </a:txBody>
                  <a:tcPr marL="4898" marR="4898" marT="4898" marB="0">
                    <a:noFill/>
                  </a:tcPr>
                </a:tc>
                <a:tc>
                  <a:txBody>
                    <a:bodyPr/>
                    <a:lstStyle/>
                    <a:p>
                      <a:pPr algn="ctr" fontAlgn="t"/>
                      <a:r>
                        <a:rPr lang="ru-RU" sz="800" u="none" strike="noStrike">
                          <a:effectLst/>
                          <a:latin typeface="+mn-lt"/>
                        </a:rPr>
                        <a:t>5</a:t>
                      </a:r>
                      <a:endParaRPr lang="ru-RU" sz="800" b="0" i="0" u="none" strike="noStrike">
                        <a:solidFill>
                          <a:srgbClr val="1D1B10"/>
                        </a:solidFill>
                        <a:effectLst/>
                        <a:latin typeface="+mn-lt"/>
                      </a:endParaRPr>
                    </a:p>
                  </a:txBody>
                  <a:tcPr marL="4898" marR="4898" marT="4898" marB="0">
                    <a:noFill/>
                  </a:tcPr>
                </a:tc>
                <a:tc>
                  <a:txBody>
                    <a:bodyPr/>
                    <a:lstStyle/>
                    <a:p>
                      <a:pPr algn="ctr" fontAlgn="t"/>
                      <a:r>
                        <a:rPr lang="ru-RU" sz="800" u="none" strike="noStrike">
                          <a:effectLst/>
                          <a:latin typeface="+mn-lt"/>
                        </a:rPr>
                        <a:t>6</a:t>
                      </a:r>
                      <a:endParaRPr lang="ru-RU" sz="800" b="0" i="0" u="none" strike="noStrike">
                        <a:solidFill>
                          <a:srgbClr val="1D1B10"/>
                        </a:solidFill>
                        <a:effectLst/>
                        <a:latin typeface="+mn-lt"/>
                      </a:endParaRPr>
                    </a:p>
                  </a:txBody>
                  <a:tcPr marL="4898" marR="4898" marT="4898" marB="0">
                    <a:noFill/>
                  </a:tcPr>
                </a:tc>
                <a:tc>
                  <a:txBody>
                    <a:bodyPr/>
                    <a:lstStyle/>
                    <a:p>
                      <a:pPr algn="ctr" fontAlgn="t"/>
                      <a:r>
                        <a:rPr lang="ru-RU" sz="800" u="none" strike="noStrike">
                          <a:effectLst/>
                          <a:latin typeface="+mn-lt"/>
                        </a:rPr>
                        <a:t>7</a:t>
                      </a:r>
                      <a:endParaRPr lang="ru-RU" sz="800" b="0" i="0" u="none" strike="noStrike">
                        <a:solidFill>
                          <a:srgbClr val="1D1B10"/>
                        </a:solidFill>
                        <a:effectLst/>
                        <a:latin typeface="+mn-lt"/>
                      </a:endParaRPr>
                    </a:p>
                  </a:txBody>
                  <a:tcPr marL="4898" marR="4898" marT="4898" marB="0">
                    <a:noFill/>
                  </a:tcPr>
                </a:tc>
                <a:tc>
                  <a:txBody>
                    <a:bodyPr/>
                    <a:lstStyle/>
                    <a:p>
                      <a:pPr algn="l" fontAlgn="b"/>
                      <a:r>
                        <a:rPr lang="ru-RU" sz="800" u="none" strike="noStrike">
                          <a:effectLst/>
                          <a:latin typeface="+mn-lt"/>
                        </a:rPr>
                        <a:t> </a:t>
                      </a:r>
                      <a:endParaRPr lang="ru-RU" sz="800" b="0" i="0" u="none" strike="noStrike">
                        <a:effectLst/>
                        <a:latin typeface="+mn-lt"/>
                      </a:endParaRPr>
                    </a:p>
                  </a:txBody>
                  <a:tcPr marL="4898" marR="4898" marT="4898" marB="0" anchor="b">
                    <a:noFill/>
                  </a:tcPr>
                </a:tc>
              </a:tr>
              <a:tr h="190302">
                <a:tc>
                  <a:txBody>
                    <a:bodyPr/>
                    <a:lstStyle/>
                    <a:p>
                      <a:pPr algn="ctr" fontAlgn="t"/>
                      <a:r>
                        <a:rPr lang="ru-RU" sz="800" u="none" strike="noStrike" dirty="0">
                          <a:effectLst/>
                          <a:latin typeface="+mn-lt"/>
                        </a:rPr>
                        <a:t>1 00 00000 00 0000 000 </a:t>
                      </a:r>
                      <a:endParaRPr lang="ru-RU" sz="800" b="0" i="0" u="none" strike="noStrike" dirty="0">
                        <a:solidFill>
                          <a:srgbClr val="1D1B10"/>
                        </a:solidFill>
                        <a:effectLst/>
                        <a:latin typeface="+mn-lt"/>
                      </a:endParaRPr>
                    </a:p>
                  </a:txBody>
                  <a:tcPr marL="4898" marR="4898" marT="4898" marB="0">
                    <a:noFill/>
                  </a:tcPr>
                </a:tc>
                <a:tc>
                  <a:txBody>
                    <a:bodyPr/>
                    <a:lstStyle/>
                    <a:p>
                      <a:pPr algn="just" fontAlgn="t"/>
                      <a:r>
                        <a:rPr lang="ru-RU" sz="800" u="none" strike="noStrike" dirty="0">
                          <a:effectLst/>
                          <a:latin typeface="+mn-lt"/>
                        </a:rPr>
                        <a:t>НАЛОГОВЫЕ И НЕНАЛОГОВЫЕ ДОХОДЫ</a:t>
                      </a:r>
                      <a:endParaRPr lang="ru-RU" sz="800" b="1" i="0" u="none" strike="noStrike" dirty="0">
                        <a:solidFill>
                          <a:srgbClr val="1D1B10"/>
                        </a:solidFill>
                        <a:effectLst/>
                        <a:latin typeface="+mn-lt"/>
                      </a:endParaRPr>
                    </a:p>
                  </a:txBody>
                  <a:tcPr marL="4898" marR="4898" marT="4898" marB="0">
                    <a:noFill/>
                  </a:tcPr>
                </a:tc>
                <a:tc>
                  <a:txBody>
                    <a:bodyPr/>
                    <a:lstStyle/>
                    <a:p>
                      <a:pPr algn="ctr" fontAlgn="b"/>
                      <a:r>
                        <a:rPr lang="ru-RU" sz="800" u="none" strike="noStrike" dirty="0">
                          <a:effectLst/>
                          <a:latin typeface="+mn-lt"/>
                        </a:rPr>
                        <a:t>509 076,00000</a:t>
                      </a:r>
                      <a:endParaRPr lang="ru-RU" sz="800" b="1" i="0" u="none" strike="noStrike" dirty="0">
                        <a:solidFill>
                          <a:srgbClr val="1D1B10"/>
                        </a:solidFill>
                        <a:effectLst/>
                        <a:latin typeface="+mn-lt"/>
                      </a:endParaRPr>
                    </a:p>
                  </a:txBody>
                  <a:tcPr marL="4898" marR="4898" marT="4898" marB="0" anchor="b">
                    <a:noFill/>
                  </a:tcPr>
                </a:tc>
                <a:tc>
                  <a:txBody>
                    <a:bodyPr/>
                    <a:lstStyle/>
                    <a:p>
                      <a:pPr algn="ctr" fontAlgn="b"/>
                      <a:r>
                        <a:rPr lang="ru-RU" sz="800" u="none" strike="noStrike" dirty="0">
                          <a:effectLst/>
                          <a:latin typeface="+mn-lt"/>
                        </a:rPr>
                        <a:t>538 420,00000</a:t>
                      </a:r>
                      <a:endParaRPr lang="ru-RU" sz="800" b="1" i="0" u="none" strike="noStrike" dirty="0">
                        <a:solidFill>
                          <a:srgbClr val="1D1B10"/>
                        </a:solidFill>
                        <a:effectLst/>
                        <a:latin typeface="+mn-lt"/>
                      </a:endParaRPr>
                    </a:p>
                  </a:txBody>
                  <a:tcPr marL="4898" marR="4898" marT="4898" marB="0" anchor="b">
                    <a:noFill/>
                  </a:tcPr>
                </a:tc>
                <a:tc>
                  <a:txBody>
                    <a:bodyPr/>
                    <a:lstStyle/>
                    <a:p>
                      <a:pPr algn="ctr" fontAlgn="b"/>
                      <a:r>
                        <a:rPr lang="ru-RU" sz="800" u="none" strike="noStrike">
                          <a:effectLst/>
                          <a:latin typeface="+mn-lt"/>
                        </a:rPr>
                        <a:t>576 131,99515</a:t>
                      </a:r>
                      <a:endParaRPr lang="ru-RU" sz="800" b="1" i="0" u="none" strike="noStrike">
                        <a:solidFill>
                          <a:srgbClr val="1D1B10"/>
                        </a:solidFill>
                        <a:effectLst/>
                        <a:latin typeface="+mn-lt"/>
                      </a:endParaRPr>
                    </a:p>
                  </a:txBody>
                  <a:tcPr marL="4898" marR="4898" marT="4898" marB="0" anchor="b">
                    <a:noFill/>
                  </a:tcPr>
                </a:tc>
                <a:tc>
                  <a:txBody>
                    <a:bodyPr/>
                    <a:lstStyle/>
                    <a:p>
                      <a:pPr algn="ctr" fontAlgn="b"/>
                      <a:r>
                        <a:rPr lang="ru-RU" sz="800" u="none" strike="noStrike">
                          <a:effectLst/>
                          <a:latin typeface="+mn-lt"/>
                        </a:rPr>
                        <a:t>113,17</a:t>
                      </a:r>
                      <a:endParaRPr lang="ru-RU" sz="800" b="1" i="0" u="none" strike="noStrike">
                        <a:solidFill>
                          <a:srgbClr val="1D1B10"/>
                        </a:solidFill>
                        <a:effectLst/>
                        <a:latin typeface="+mn-lt"/>
                      </a:endParaRPr>
                    </a:p>
                  </a:txBody>
                  <a:tcPr marL="4898" marR="4898" marT="4898" marB="0" anchor="b">
                    <a:noFill/>
                  </a:tcPr>
                </a:tc>
                <a:tc>
                  <a:txBody>
                    <a:bodyPr/>
                    <a:lstStyle/>
                    <a:p>
                      <a:pPr algn="ctr" fontAlgn="b"/>
                      <a:r>
                        <a:rPr lang="ru-RU" sz="800" u="none" strike="noStrike">
                          <a:effectLst/>
                          <a:latin typeface="+mn-lt"/>
                        </a:rPr>
                        <a:t>107,00</a:t>
                      </a:r>
                      <a:endParaRPr lang="ru-RU" sz="800" b="1" i="0" u="none" strike="noStrike">
                        <a:solidFill>
                          <a:srgbClr val="1D1B10"/>
                        </a:solidFill>
                        <a:effectLst/>
                        <a:latin typeface="+mn-lt"/>
                      </a:endParaRPr>
                    </a:p>
                  </a:txBody>
                  <a:tcPr marL="4898" marR="4898" marT="4898" marB="0" anchor="b">
                    <a:noFill/>
                  </a:tcPr>
                </a:tc>
                <a:tc>
                  <a:txBody>
                    <a:bodyPr/>
                    <a:lstStyle/>
                    <a:p>
                      <a:pPr algn="l" fontAlgn="t"/>
                      <a:r>
                        <a:rPr lang="ru-RU" sz="800" u="none" strike="noStrike">
                          <a:effectLst/>
                          <a:latin typeface="+mn-lt"/>
                        </a:rPr>
                        <a:t> </a:t>
                      </a:r>
                      <a:endParaRPr lang="ru-RU" sz="800" b="0" i="0" u="none" strike="noStrike">
                        <a:effectLst/>
                        <a:latin typeface="+mn-lt"/>
                      </a:endParaRPr>
                    </a:p>
                  </a:txBody>
                  <a:tcPr marL="4898" marR="4898" marT="4898" marB="0">
                    <a:noFill/>
                  </a:tcPr>
                </a:tc>
              </a:tr>
              <a:tr h="190302">
                <a:tc>
                  <a:txBody>
                    <a:bodyPr/>
                    <a:lstStyle/>
                    <a:p>
                      <a:pPr algn="ctr" fontAlgn="t"/>
                      <a:r>
                        <a:rPr lang="ru-RU" sz="800" u="none" strike="noStrike">
                          <a:effectLst/>
                          <a:latin typeface="+mn-lt"/>
                        </a:rPr>
                        <a:t>1 01 00000 00 0000 000</a:t>
                      </a:r>
                      <a:endParaRPr lang="ru-RU" sz="800" b="0" i="0" u="none" strike="noStrike">
                        <a:solidFill>
                          <a:srgbClr val="1D1B10"/>
                        </a:solidFill>
                        <a:effectLst/>
                        <a:latin typeface="+mn-lt"/>
                      </a:endParaRPr>
                    </a:p>
                  </a:txBody>
                  <a:tcPr marL="4898" marR="4898" marT="4898" marB="0">
                    <a:noFill/>
                  </a:tcPr>
                </a:tc>
                <a:tc>
                  <a:txBody>
                    <a:bodyPr/>
                    <a:lstStyle/>
                    <a:p>
                      <a:pPr algn="just" fontAlgn="t"/>
                      <a:r>
                        <a:rPr lang="ru-RU" sz="800" u="none" strike="noStrike" dirty="0">
                          <a:effectLst/>
                          <a:latin typeface="+mn-lt"/>
                        </a:rPr>
                        <a:t>НАЛОГИ НА ПРИБЫЛЬ, ДОХОДЫ</a:t>
                      </a:r>
                      <a:endParaRPr lang="ru-RU" sz="800" b="0" i="0" u="none" strike="noStrike" dirty="0">
                        <a:solidFill>
                          <a:srgbClr val="1D1B10"/>
                        </a:solidFill>
                        <a:effectLst/>
                        <a:latin typeface="+mn-lt"/>
                      </a:endParaRPr>
                    </a:p>
                  </a:txBody>
                  <a:tcPr marL="4898" marR="4898" marT="4898" marB="0">
                    <a:noFill/>
                  </a:tcPr>
                </a:tc>
                <a:tc>
                  <a:txBody>
                    <a:bodyPr/>
                    <a:lstStyle/>
                    <a:p>
                      <a:pPr algn="ctr" fontAlgn="b"/>
                      <a:r>
                        <a:rPr lang="ru-RU" sz="800" u="none" strike="noStrike" dirty="0">
                          <a:effectLst/>
                          <a:latin typeface="+mn-lt"/>
                        </a:rPr>
                        <a:t>416 196,00000</a:t>
                      </a:r>
                      <a:endParaRPr lang="ru-RU" sz="800" b="0" i="0" u="none" strike="noStrike" dirty="0">
                        <a:solidFill>
                          <a:srgbClr val="1D1B10"/>
                        </a:solidFill>
                        <a:effectLst/>
                        <a:latin typeface="+mn-lt"/>
                      </a:endParaRPr>
                    </a:p>
                  </a:txBody>
                  <a:tcPr marL="4898" marR="4898" marT="4898" marB="0" anchor="b">
                    <a:noFill/>
                  </a:tcPr>
                </a:tc>
                <a:tc>
                  <a:txBody>
                    <a:bodyPr/>
                    <a:lstStyle/>
                    <a:p>
                      <a:pPr algn="ctr" fontAlgn="b"/>
                      <a:r>
                        <a:rPr lang="ru-RU" sz="800" u="none" strike="noStrike" dirty="0">
                          <a:effectLst/>
                          <a:latin typeface="+mn-lt"/>
                        </a:rPr>
                        <a:t>443 950,00000</a:t>
                      </a:r>
                      <a:endParaRPr lang="ru-RU" sz="800" b="0" i="0" u="none" strike="noStrike" dirty="0">
                        <a:solidFill>
                          <a:srgbClr val="1D1B10"/>
                        </a:solidFill>
                        <a:effectLst/>
                        <a:latin typeface="+mn-lt"/>
                      </a:endParaRPr>
                    </a:p>
                  </a:txBody>
                  <a:tcPr marL="4898" marR="4898" marT="4898" marB="0" anchor="b">
                    <a:noFill/>
                  </a:tcPr>
                </a:tc>
                <a:tc>
                  <a:txBody>
                    <a:bodyPr/>
                    <a:lstStyle/>
                    <a:p>
                      <a:pPr algn="ctr" fontAlgn="b"/>
                      <a:r>
                        <a:rPr lang="ru-RU" sz="800" u="none" strike="noStrike" dirty="0">
                          <a:effectLst/>
                          <a:latin typeface="+mn-lt"/>
                        </a:rPr>
                        <a:t>486 233,90380</a:t>
                      </a:r>
                      <a:endParaRPr lang="ru-RU" sz="800" b="0" i="0" u="none" strike="noStrike" dirty="0">
                        <a:solidFill>
                          <a:srgbClr val="1D1B10"/>
                        </a:solidFill>
                        <a:effectLst/>
                        <a:latin typeface="+mn-lt"/>
                      </a:endParaRPr>
                    </a:p>
                  </a:txBody>
                  <a:tcPr marL="4898" marR="4898" marT="4898" marB="0" anchor="b">
                    <a:noFill/>
                  </a:tcPr>
                </a:tc>
                <a:tc>
                  <a:txBody>
                    <a:bodyPr/>
                    <a:lstStyle/>
                    <a:p>
                      <a:pPr algn="ctr" fontAlgn="b"/>
                      <a:r>
                        <a:rPr lang="ru-RU" sz="800" u="none" strike="noStrike">
                          <a:effectLst/>
                          <a:latin typeface="+mn-lt"/>
                        </a:rPr>
                        <a:t>116,83</a:t>
                      </a:r>
                      <a:endParaRPr lang="ru-RU" sz="800" b="1" i="0" u="none" strike="noStrike">
                        <a:solidFill>
                          <a:srgbClr val="1D1B10"/>
                        </a:solidFill>
                        <a:effectLst/>
                        <a:latin typeface="+mn-lt"/>
                      </a:endParaRPr>
                    </a:p>
                  </a:txBody>
                  <a:tcPr marL="4898" marR="4898" marT="4898" marB="0" anchor="b">
                    <a:noFill/>
                  </a:tcPr>
                </a:tc>
                <a:tc>
                  <a:txBody>
                    <a:bodyPr/>
                    <a:lstStyle/>
                    <a:p>
                      <a:pPr algn="ctr" fontAlgn="b"/>
                      <a:r>
                        <a:rPr lang="ru-RU" sz="800" u="none" strike="noStrike">
                          <a:effectLst/>
                          <a:latin typeface="+mn-lt"/>
                        </a:rPr>
                        <a:t>109,52</a:t>
                      </a:r>
                      <a:endParaRPr lang="ru-RU" sz="800" b="1" i="0" u="none" strike="noStrike">
                        <a:solidFill>
                          <a:srgbClr val="1D1B10"/>
                        </a:solidFill>
                        <a:effectLst/>
                        <a:latin typeface="+mn-lt"/>
                      </a:endParaRPr>
                    </a:p>
                  </a:txBody>
                  <a:tcPr marL="4898" marR="4898" marT="4898" marB="0" anchor="b">
                    <a:noFill/>
                  </a:tcPr>
                </a:tc>
                <a:tc>
                  <a:txBody>
                    <a:bodyPr/>
                    <a:lstStyle/>
                    <a:p>
                      <a:pPr algn="l" fontAlgn="t"/>
                      <a:r>
                        <a:rPr lang="ru-RU" sz="800" u="none" strike="noStrike">
                          <a:effectLst/>
                          <a:latin typeface="+mn-lt"/>
                        </a:rPr>
                        <a:t> </a:t>
                      </a:r>
                      <a:endParaRPr lang="ru-RU" sz="800" b="0" i="0" u="none" strike="noStrike">
                        <a:effectLst/>
                        <a:latin typeface="+mn-lt"/>
                      </a:endParaRPr>
                    </a:p>
                  </a:txBody>
                  <a:tcPr marL="4898" marR="4898" marT="4898" marB="0">
                    <a:noFill/>
                  </a:tcPr>
                </a:tc>
              </a:tr>
              <a:tr h="635184">
                <a:tc>
                  <a:txBody>
                    <a:bodyPr/>
                    <a:lstStyle/>
                    <a:p>
                      <a:pPr algn="ctr" fontAlgn="t"/>
                      <a:r>
                        <a:rPr lang="ru-RU" sz="800" u="none" strike="noStrike" dirty="0">
                          <a:effectLst/>
                          <a:latin typeface="+mn-lt"/>
                        </a:rPr>
                        <a:t>1 01 02000 01 0000 110</a:t>
                      </a:r>
                      <a:endParaRPr lang="ru-RU" sz="800" b="0" i="0" u="none" strike="noStrike" dirty="0">
                        <a:solidFill>
                          <a:srgbClr val="1D1B10"/>
                        </a:solidFill>
                        <a:effectLst/>
                        <a:latin typeface="+mn-lt"/>
                      </a:endParaRPr>
                    </a:p>
                  </a:txBody>
                  <a:tcPr marL="4898" marR="4898" marT="4898" marB="0">
                    <a:noFill/>
                  </a:tcPr>
                </a:tc>
                <a:tc>
                  <a:txBody>
                    <a:bodyPr/>
                    <a:lstStyle/>
                    <a:p>
                      <a:pPr algn="just" fontAlgn="t"/>
                      <a:r>
                        <a:rPr lang="ru-RU" sz="800" u="none" strike="noStrike">
                          <a:effectLst/>
                          <a:latin typeface="+mn-lt"/>
                        </a:rPr>
                        <a:t>Налог на доходы физических лиц</a:t>
                      </a:r>
                      <a:endParaRPr lang="ru-RU" sz="800" b="0" i="0" u="none" strike="noStrike">
                        <a:solidFill>
                          <a:srgbClr val="1D1B10"/>
                        </a:solidFill>
                        <a:effectLst/>
                        <a:latin typeface="+mn-lt"/>
                      </a:endParaRPr>
                    </a:p>
                  </a:txBody>
                  <a:tcPr marL="4898" marR="4898" marT="4898" marB="0">
                    <a:noFill/>
                  </a:tcPr>
                </a:tc>
                <a:tc>
                  <a:txBody>
                    <a:bodyPr/>
                    <a:lstStyle/>
                    <a:p>
                      <a:pPr algn="ctr" fontAlgn="b"/>
                      <a:r>
                        <a:rPr lang="ru-RU" sz="800" u="none" strike="noStrike" dirty="0">
                          <a:effectLst/>
                          <a:latin typeface="+mn-lt"/>
                        </a:rPr>
                        <a:t>416 196,00000</a:t>
                      </a:r>
                      <a:endParaRPr lang="ru-RU" sz="800" b="0" i="0" u="none" strike="noStrike" dirty="0">
                        <a:solidFill>
                          <a:srgbClr val="1D1B10"/>
                        </a:solidFill>
                        <a:effectLst/>
                        <a:latin typeface="+mn-lt"/>
                      </a:endParaRPr>
                    </a:p>
                  </a:txBody>
                  <a:tcPr marL="4898" marR="4898" marT="4898" marB="0" anchor="b">
                    <a:noFill/>
                  </a:tcPr>
                </a:tc>
                <a:tc>
                  <a:txBody>
                    <a:bodyPr/>
                    <a:lstStyle/>
                    <a:p>
                      <a:pPr algn="ctr" fontAlgn="b"/>
                      <a:r>
                        <a:rPr lang="ru-RU" sz="800" u="none" strike="noStrike" dirty="0">
                          <a:effectLst/>
                          <a:latin typeface="+mn-lt"/>
                        </a:rPr>
                        <a:t>443 950,00000</a:t>
                      </a:r>
                      <a:endParaRPr lang="ru-RU" sz="800" b="0" i="0" u="none" strike="noStrike" dirty="0">
                        <a:solidFill>
                          <a:srgbClr val="1D1B10"/>
                        </a:solidFill>
                        <a:effectLst/>
                        <a:latin typeface="+mn-lt"/>
                      </a:endParaRPr>
                    </a:p>
                  </a:txBody>
                  <a:tcPr marL="4898" marR="4898" marT="4898" marB="0" anchor="b">
                    <a:noFill/>
                  </a:tcPr>
                </a:tc>
                <a:tc>
                  <a:txBody>
                    <a:bodyPr/>
                    <a:lstStyle/>
                    <a:p>
                      <a:pPr algn="ctr" fontAlgn="b"/>
                      <a:r>
                        <a:rPr lang="ru-RU" sz="800" u="none" strike="noStrike" dirty="0">
                          <a:effectLst/>
                          <a:latin typeface="+mn-lt"/>
                        </a:rPr>
                        <a:t>486 233,90380</a:t>
                      </a:r>
                      <a:endParaRPr lang="ru-RU" sz="800" b="0" i="0" u="none" strike="noStrike" dirty="0">
                        <a:solidFill>
                          <a:srgbClr val="1D1B10"/>
                        </a:solidFill>
                        <a:effectLst/>
                        <a:latin typeface="+mn-lt"/>
                      </a:endParaRPr>
                    </a:p>
                  </a:txBody>
                  <a:tcPr marL="4898" marR="4898" marT="4898" marB="0" anchor="b">
                    <a:noFill/>
                  </a:tcPr>
                </a:tc>
                <a:tc>
                  <a:txBody>
                    <a:bodyPr/>
                    <a:lstStyle/>
                    <a:p>
                      <a:pPr algn="ctr" fontAlgn="b"/>
                      <a:r>
                        <a:rPr lang="ru-RU" sz="800" u="none" strike="noStrike" dirty="0">
                          <a:effectLst/>
                          <a:latin typeface="+mn-lt"/>
                        </a:rPr>
                        <a:t>116,83</a:t>
                      </a:r>
                      <a:endParaRPr lang="ru-RU" sz="800" b="1" i="0" u="none" strike="noStrike" dirty="0">
                        <a:solidFill>
                          <a:srgbClr val="1D1B10"/>
                        </a:solidFill>
                        <a:effectLst/>
                        <a:latin typeface="+mn-lt"/>
                      </a:endParaRPr>
                    </a:p>
                  </a:txBody>
                  <a:tcPr marL="4898" marR="4898" marT="4898" marB="0" anchor="b">
                    <a:noFill/>
                  </a:tcPr>
                </a:tc>
                <a:tc>
                  <a:txBody>
                    <a:bodyPr/>
                    <a:lstStyle/>
                    <a:p>
                      <a:pPr algn="ctr" fontAlgn="b"/>
                      <a:r>
                        <a:rPr lang="ru-RU" sz="800" u="none" strike="noStrike" dirty="0">
                          <a:effectLst/>
                          <a:latin typeface="+mn-lt"/>
                        </a:rPr>
                        <a:t>109,52</a:t>
                      </a:r>
                      <a:endParaRPr lang="ru-RU" sz="800" b="1" i="0" u="none" strike="noStrike" dirty="0">
                        <a:solidFill>
                          <a:srgbClr val="1D1B10"/>
                        </a:solidFill>
                        <a:effectLst/>
                        <a:latin typeface="+mn-lt"/>
                      </a:endParaRPr>
                    </a:p>
                  </a:txBody>
                  <a:tcPr marL="4898" marR="4898" marT="4898" marB="0" anchor="b">
                    <a:noFill/>
                  </a:tcPr>
                </a:tc>
                <a:tc>
                  <a:txBody>
                    <a:bodyPr/>
                    <a:lstStyle/>
                    <a:p>
                      <a:pPr algn="l" fontAlgn="t"/>
                      <a:r>
                        <a:rPr lang="ru-RU" sz="800" u="none" strike="noStrike">
                          <a:effectLst/>
                          <a:latin typeface="+mn-lt"/>
                        </a:rPr>
                        <a:t>Обусловлено ростом фонда начисленной заработной платы в отчетном периоде как по предприятиям угольной, сельскохозяйственной отраслях района, так и предприятиям зарегистрированным на территории района в качестве плательщиков, участвующих в ТОР «Михайловский».</a:t>
                      </a:r>
                      <a:endParaRPr lang="ru-RU" sz="800" b="0" i="0" u="none" strike="noStrike">
                        <a:effectLst/>
                        <a:latin typeface="+mn-lt"/>
                      </a:endParaRPr>
                    </a:p>
                  </a:txBody>
                  <a:tcPr marL="4898" marR="4898" marT="4898" marB="0">
                    <a:noFill/>
                  </a:tcPr>
                </a:tc>
              </a:tr>
              <a:tr h="383136">
                <a:tc>
                  <a:txBody>
                    <a:bodyPr/>
                    <a:lstStyle/>
                    <a:p>
                      <a:pPr algn="ctr" fontAlgn="t"/>
                      <a:r>
                        <a:rPr lang="ru-RU" sz="800" u="none" strike="noStrike">
                          <a:effectLst/>
                          <a:latin typeface="+mn-lt"/>
                        </a:rPr>
                        <a:t>1 03 00000 00 0000 000</a:t>
                      </a:r>
                      <a:endParaRPr lang="ru-RU" sz="800" b="0" i="0" u="none" strike="noStrike">
                        <a:solidFill>
                          <a:srgbClr val="1D1B10"/>
                        </a:solidFill>
                        <a:effectLst/>
                        <a:latin typeface="+mn-lt"/>
                      </a:endParaRPr>
                    </a:p>
                  </a:txBody>
                  <a:tcPr marL="4898" marR="4898" marT="4898" marB="0">
                    <a:noFill/>
                  </a:tcPr>
                </a:tc>
                <a:tc>
                  <a:txBody>
                    <a:bodyPr/>
                    <a:lstStyle/>
                    <a:p>
                      <a:pPr algn="just" fontAlgn="t"/>
                      <a:r>
                        <a:rPr lang="ru-RU" sz="800" u="none" strike="noStrike">
                          <a:effectLst/>
                          <a:latin typeface="+mn-lt"/>
                        </a:rPr>
                        <a:t>НАЛОГИ НА ТОВАРЫ (РАБОТЫ, УСЛУГИ), РЕАЛИЗУЕМЫЕ НА ТЕРРИТОРИИ РОССИЙСКОЙ ФЕДЕРАЦИИ</a:t>
                      </a:r>
                      <a:endParaRPr lang="ru-RU" sz="800" b="0" i="0" u="none" strike="noStrike">
                        <a:solidFill>
                          <a:srgbClr val="1D1B10"/>
                        </a:solidFill>
                        <a:effectLst/>
                        <a:latin typeface="+mn-lt"/>
                      </a:endParaRPr>
                    </a:p>
                  </a:txBody>
                  <a:tcPr marL="4898" marR="4898" marT="4898" marB="0">
                    <a:noFill/>
                  </a:tcPr>
                </a:tc>
                <a:tc>
                  <a:txBody>
                    <a:bodyPr/>
                    <a:lstStyle/>
                    <a:p>
                      <a:pPr algn="ctr" fontAlgn="b"/>
                      <a:r>
                        <a:rPr lang="ru-RU" sz="800" u="none" strike="noStrike">
                          <a:effectLst/>
                          <a:latin typeface="+mn-lt"/>
                        </a:rPr>
                        <a:t>22 006,00000</a:t>
                      </a:r>
                      <a:endParaRPr lang="ru-RU" sz="800" b="0" i="0" u="none" strike="noStrike">
                        <a:solidFill>
                          <a:srgbClr val="1D1B10"/>
                        </a:solidFill>
                        <a:effectLst/>
                        <a:latin typeface="+mn-lt"/>
                      </a:endParaRPr>
                    </a:p>
                  </a:txBody>
                  <a:tcPr marL="4898" marR="4898" marT="4898" marB="0" anchor="b">
                    <a:noFill/>
                  </a:tcPr>
                </a:tc>
                <a:tc>
                  <a:txBody>
                    <a:bodyPr/>
                    <a:lstStyle/>
                    <a:p>
                      <a:pPr algn="ctr" fontAlgn="b"/>
                      <a:r>
                        <a:rPr lang="ru-RU" sz="800" u="none" strike="noStrike" dirty="0">
                          <a:effectLst/>
                          <a:latin typeface="+mn-lt"/>
                        </a:rPr>
                        <a:t>25 400,00000</a:t>
                      </a:r>
                      <a:endParaRPr lang="ru-RU" sz="800" b="0" i="0" u="none" strike="noStrike" dirty="0">
                        <a:solidFill>
                          <a:srgbClr val="1D1B10"/>
                        </a:solidFill>
                        <a:effectLst/>
                        <a:latin typeface="+mn-lt"/>
                      </a:endParaRPr>
                    </a:p>
                  </a:txBody>
                  <a:tcPr marL="4898" marR="4898" marT="4898" marB="0" anchor="b">
                    <a:noFill/>
                  </a:tcPr>
                </a:tc>
                <a:tc>
                  <a:txBody>
                    <a:bodyPr/>
                    <a:lstStyle/>
                    <a:p>
                      <a:pPr algn="ctr" fontAlgn="b"/>
                      <a:r>
                        <a:rPr lang="ru-RU" sz="800" u="none" strike="noStrike" dirty="0">
                          <a:effectLst/>
                          <a:latin typeface="+mn-lt"/>
                        </a:rPr>
                        <a:t>25 613,98994</a:t>
                      </a:r>
                      <a:endParaRPr lang="ru-RU" sz="800" b="0" i="0" u="none" strike="noStrike" dirty="0">
                        <a:solidFill>
                          <a:srgbClr val="1D1B10"/>
                        </a:solidFill>
                        <a:effectLst/>
                        <a:latin typeface="+mn-lt"/>
                      </a:endParaRPr>
                    </a:p>
                  </a:txBody>
                  <a:tcPr marL="4898" marR="4898" marT="4898" marB="0" anchor="b">
                    <a:noFill/>
                  </a:tcPr>
                </a:tc>
                <a:tc>
                  <a:txBody>
                    <a:bodyPr/>
                    <a:lstStyle/>
                    <a:p>
                      <a:pPr algn="ctr" fontAlgn="b"/>
                      <a:r>
                        <a:rPr lang="ru-RU" sz="800" u="none" strike="noStrike" dirty="0">
                          <a:effectLst/>
                          <a:latin typeface="+mn-lt"/>
                        </a:rPr>
                        <a:t>116,40</a:t>
                      </a:r>
                      <a:endParaRPr lang="ru-RU" sz="800" b="1" i="0" u="none" strike="noStrike" dirty="0">
                        <a:solidFill>
                          <a:srgbClr val="1D1B10"/>
                        </a:solidFill>
                        <a:effectLst/>
                        <a:latin typeface="+mn-lt"/>
                      </a:endParaRPr>
                    </a:p>
                  </a:txBody>
                  <a:tcPr marL="4898" marR="4898" marT="4898" marB="0" anchor="b">
                    <a:noFill/>
                  </a:tcPr>
                </a:tc>
                <a:tc>
                  <a:txBody>
                    <a:bodyPr/>
                    <a:lstStyle/>
                    <a:p>
                      <a:pPr algn="ctr" fontAlgn="b"/>
                      <a:r>
                        <a:rPr lang="ru-RU" sz="800" u="none" strike="noStrike" dirty="0">
                          <a:effectLst/>
                          <a:latin typeface="+mn-lt"/>
                        </a:rPr>
                        <a:t>100,84</a:t>
                      </a:r>
                      <a:endParaRPr lang="ru-RU" sz="800" b="1" i="0" u="none" strike="noStrike" dirty="0">
                        <a:solidFill>
                          <a:srgbClr val="1D1B10"/>
                        </a:solidFill>
                        <a:effectLst/>
                        <a:latin typeface="+mn-lt"/>
                      </a:endParaRPr>
                    </a:p>
                  </a:txBody>
                  <a:tcPr marL="4898" marR="4898" marT="4898" marB="0" anchor="b">
                    <a:noFill/>
                  </a:tcPr>
                </a:tc>
                <a:tc>
                  <a:txBody>
                    <a:bodyPr/>
                    <a:lstStyle/>
                    <a:p>
                      <a:pPr algn="l" fontAlgn="t"/>
                      <a:r>
                        <a:rPr lang="ru-RU" sz="800" u="none" strike="noStrike">
                          <a:effectLst/>
                          <a:latin typeface="+mn-lt"/>
                        </a:rPr>
                        <a:t> </a:t>
                      </a:r>
                      <a:endParaRPr lang="ru-RU" sz="800" b="0" i="0" u="none" strike="noStrike">
                        <a:effectLst/>
                        <a:latin typeface="+mn-lt"/>
                      </a:endParaRPr>
                    </a:p>
                  </a:txBody>
                  <a:tcPr marL="4898" marR="4898" marT="4898" marB="0">
                    <a:noFill/>
                  </a:tcPr>
                </a:tc>
              </a:tr>
              <a:tr h="761209">
                <a:tc>
                  <a:txBody>
                    <a:bodyPr/>
                    <a:lstStyle/>
                    <a:p>
                      <a:pPr algn="ctr" fontAlgn="t"/>
                      <a:r>
                        <a:rPr lang="ru-RU" sz="800" u="none" strike="noStrike">
                          <a:effectLst/>
                          <a:latin typeface="+mn-lt"/>
                        </a:rPr>
                        <a:t>1 03 02000 01 0000 110</a:t>
                      </a:r>
                      <a:endParaRPr lang="ru-RU" sz="800" b="0" i="0" u="none" strike="noStrike">
                        <a:solidFill>
                          <a:srgbClr val="1D1B10"/>
                        </a:solidFill>
                        <a:effectLst/>
                        <a:latin typeface="+mn-lt"/>
                      </a:endParaRPr>
                    </a:p>
                  </a:txBody>
                  <a:tcPr marL="4898" marR="4898" marT="4898" marB="0">
                    <a:noFill/>
                  </a:tcPr>
                </a:tc>
                <a:tc>
                  <a:txBody>
                    <a:bodyPr/>
                    <a:lstStyle/>
                    <a:p>
                      <a:pPr algn="just" fontAlgn="t"/>
                      <a:r>
                        <a:rPr lang="ru-RU" sz="800" u="none" strike="noStrike">
                          <a:effectLst/>
                          <a:latin typeface="+mn-lt"/>
                        </a:rPr>
                        <a:t>Акцизы по подакцизным товарам (продукции), производимым на территории Российской Федерации</a:t>
                      </a:r>
                      <a:endParaRPr lang="ru-RU" sz="800" b="0" i="0" u="none" strike="noStrike">
                        <a:solidFill>
                          <a:srgbClr val="1D1B10"/>
                        </a:solidFill>
                        <a:effectLst/>
                        <a:latin typeface="+mn-lt"/>
                      </a:endParaRPr>
                    </a:p>
                  </a:txBody>
                  <a:tcPr marL="4898" marR="4898" marT="4898" marB="0">
                    <a:noFill/>
                  </a:tcPr>
                </a:tc>
                <a:tc>
                  <a:txBody>
                    <a:bodyPr/>
                    <a:lstStyle/>
                    <a:p>
                      <a:pPr algn="ctr" fontAlgn="b"/>
                      <a:r>
                        <a:rPr lang="ru-RU" sz="800" u="none" strike="noStrike">
                          <a:effectLst/>
                          <a:latin typeface="+mn-lt"/>
                        </a:rPr>
                        <a:t>22 006,00000</a:t>
                      </a:r>
                      <a:endParaRPr lang="ru-RU" sz="800" b="0" i="0" u="none" strike="noStrike">
                        <a:solidFill>
                          <a:srgbClr val="1D1B10"/>
                        </a:solidFill>
                        <a:effectLst/>
                        <a:latin typeface="+mn-lt"/>
                      </a:endParaRPr>
                    </a:p>
                  </a:txBody>
                  <a:tcPr marL="4898" marR="4898" marT="4898" marB="0" anchor="b">
                    <a:noFill/>
                  </a:tcPr>
                </a:tc>
                <a:tc>
                  <a:txBody>
                    <a:bodyPr/>
                    <a:lstStyle/>
                    <a:p>
                      <a:pPr algn="ctr" fontAlgn="b"/>
                      <a:r>
                        <a:rPr lang="ru-RU" sz="800" u="none" strike="noStrike" dirty="0">
                          <a:effectLst/>
                          <a:latin typeface="+mn-lt"/>
                        </a:rPr>
                        <a:t>25 400,00000</a:t>
                      </a:r>
                      <a:endParaRPr lang="ru-RU" sz="800" b="0" i="0" u="none" strike="noStrike" dirty="0">
                        <a:solidFill>
                          <a:srgbClr val="1D1B10"/>
                        </a:solidFill>
                        <a:effectLst/>
                        <a:latin typeface="+mn-lt"/>
                      </a:endParaRPr>
                    </a:p>
                  </a:txBody>
                  <a:tcPr marL="4898" marR="4898" marT="4898" marB="0" anchor="b">
                    <a:noFill/>
                  </a:tcPr>
                </a:tc>
                <a:tc>
                  <a:txBody>
                    <a:bodyPr/>
                    <a:lstStyle/>
                    <a:p>
                      <a:pPr algn="ctr" fontAlgn="b"/>
                      <a:r>
                        <a:rPr lang="ru-RU" sz="800" u="none" strike="noStrike" dirty="0">
                          <a:effectLst/>
                          <a:latin typeface="+mn-lt"/>
                        </a:rPr>
                        <a:t>25 613,98994</a:t>
                      </a:r>
                      <a:endParaRPr lang="ru-RU" sz="800" b="0" i="0" u="none" strike="noStrike" dirty="0">
                        <a:solidFill>
                          <a:srgbClr val="1D1B10"/>
                        </a:solidFill>
                        <a:effectLst/>
                        <a:latin typeface="+mn-lt"/>
                      </a:endParaRPr>
                    </a:p>
                  </a:txBody>
                  <a:tcPr marL="4898" marR="4898" marT="4898" marB="0" anchor="b">
                    <a:noFill/>
                  </a:tcPr>
                </a:tc>
                <a:tc>
                  <a:txBody>
                    <a:bodyPr/>
                    <a:lstStyle/>
                    <a:p>
                      <a:pPr algn="ctr" fontAlgn="b"/>
                      <a:r>
                        <a:rPr lang="ru-RU" sz="800" u="none" strike="noStrike" dirty="0">
                          <a:effectLst/>
                          <a:latin typeface="+mn-lt"/>
                        </a:rPr>
                        <a:t>116,40</a:t>
                      </a:r>
                      <a:endParaRPr lang="ru-RU" sz="800" b="1" i="0" u="none" strike="noStrike" dirty="0">
                        <a:solidFill>
                          <a:srgbClr val="1D1B10"/>
                        </a:solidFill>
                        <a:effectLst/>
                        <a:latin typeface="+mn-lt"/>
                      </a:endParaRPr>
                    </a:p>
                  </a:txBody>
                  <a:tcPr marL="4898" marR="4898" marT="4898" marB="0" anchor="b">
                    <a:noFill/>
                  </a:tcPr>
                </a:tc>
                <a:tc>
                  <a:txBody>
                    <a:bodyPr/>
                    <a:lstStyle/>
                    <a:p>
                      <a:pPr algn="ctr" fontAlgn="b"/>
                      <a:r>
                        <a:rPr lang="ru-RU" sz="800" u="none" strike="noStrike" dirty="0">
                          <a:effectLst/>
                          <a:latin typeface="+mn-lt"/>
                        </a:rPr>
                        <a:t>100,84</a:t>
                      </a:r>
                      <a:endParaRPr lang="ru-RU" sz="800" b="1" i="0" u="none" strike="noStrike" dirty="0">
                        <a:solidFill>
                          <a:srgbClr val="1D1B10"/>
                        </a:solidFill>
                        <a:effectLst/>
                        <a:latin typeface="+mn-lt"/>
                      </a:endParaRPr>
                    </a:p>
                  </a:txBody>
                  <a:tcPr marL="4898" marR="4898" marT="4898" marB="0" anchor="b">
                    <a:noFill/>
                  </a:tcPr>
                </a:tc>
                <a:tc>
                  <a:txBody>
                    <a:bodyPr/>
                    <a:lstStyle/>
                    <a:p>
                      <a:pPr algn="l" fontAlgn="t"/>
                      <a:r>
                        <a:rPr lang="ru-RU" sz="800" u="none" strike="noStrike" dirty="0">
                          <a:effectLst/>
                          <a:latin typeface="+mn-lt"/>
                        </a:rPr>
                        <a:t>За счет увеличения дифференцированного норматива отчислений в местный бюджет от акцизов на автомобильный и прямогонный бензин, дизельное топливо, моторные масла для дизельных и (или) карбюраторных (</a:t>
                      </a:r>
                      <a:r>
                        <a:rPr lang="ru-RU" sz="800" u="none" strike="noStrike" dirty="0" err="1">
                          <a:effectLst/>
                          <a:latin typeface="+mn-lt"/>
                        </a:rPr>
                        <a:t>инжекторных</a:t>
                      </a:r>
                      <a:r>
                        <a:rPr lang="ru-RU" sz="800" u="none" strike="noStrike" dirty="0">
                          <a:effectLst/>
                          <a:latin typeface="+mn-lt"/>
                        </a:rPr>
                        <a:t>) двигателей, производимые на территории Российской Федерации.</a:t>
                      </a:r>
                      <a:endParaRPr lang="ru-RU" sz="800" b="0" i="0" u="none" strike="noStrike" dirty="0">
                        <a:effectLst/>
                        <a:latin typeface="+mn-lt"/>
                      </a:endParaRPr>
                    </a:p>
                  </a:txBody>
                  <a:tcPr marL="4898" marR="4898" marT="4898" marB="0">
                    <a:noFill/>
                  </a:tcPr>
                </a:tc>
              </a:tr>
              <a:tr h="190302">
                <a:tc>
                  <a:txBody>
                    <a:bodyPr/>
                    <a:lstStyle/>
                    <a:p>
                      <a:pPr algn="ctr" fontAlgn="t"/>
                      <a:r>
                        <a:rPr lang="ru-RU" sz="800" u="none" strike="noStrike">
                          <a:effectLst/>
                          <a:latin typeface="+mn-lt"/>
                        </a:rPr>
                        <a:t>1 05 00000 00 0000 000</a:t>
                      </a:r>
                      <a:endParaRPr lang="ru-RU" sz="800" b="0" i="0" u="none" strike="noStrike">
                        <a:solidFill>
                          <a:srgbClr val="1D1B10"/>
                        </a:solidFill>
                        <a:effectLst/>
                        <a:latin typeface="+mn-lt"/>
                      </a:endParaRPr>
                    </a:p>
                  </a:txBody>
                  <a:tcPr marL="4898" marR="4898" marT="4898" marB="0">
                    <a:noFill/>
                  </a:tcPr>
                </a:tc>
                <a:tc>
                  <a:txBody>
                    <a:bodyPr/>
                    <a:lstStyle/>
                    <a:p>
                      <a:pPr algn="just" fontAlgn="t"/>
                      <a:r>
                        <a:rPr lang="ru-RU" sz="800" u="none" strike="noStrike">
                          <a:effectLst/>
                          <a:latin typeface="+mn-lt"/>
                        </a:rPr>
                        <a:t>НАЛОГИ НА СОВОКУПНЫЙ ДОХОД</a:t>
                      </a:r>
                      <a:endParaRPr lang="ru-RU" sz="800" b="0" i="0" u="none" strike="noStrike">
                        <a:solidFill>
                          <a:srgbClr val="1D1B10"/>
                        </a:solidFill>
                        <a:effectLst/>
                        <a:latin typeface="+mn-lt"/>
                      </a:endParaRPr>
                    </a:p>
                  </a:txBody>
                  <a:tcPr marL="4898" marR="4898" marT="4898" marB="0">
                    <a:noFill/>
                  </a:tcPr>
                </a:tc>
                <a:tc>
                  <a:txBody>
                    <a:bodyPr/>
                    <a:lstStyle/>
                    <a:p>
                      <a:pPr algn="ctr" fontAlgn="b"/>
                      <a:r>
                        <a:rPr lang="ru-RU" sz="800" u="none" strike="noStrike">
                          <a:effectLst/>
                          <a:latin typeface="+mn-lt"/>
                        </a:rPr>
                        <a:t>9 585,00000</a:t>
                      </a:r>
                      <a:endParaRPr lang="ru-RU" sz="800" b="0" i="0" u="none" strike="noStrike">
                        <a:solidFill>
                          <a:srgbClr val="1D1B10"/>
                        </a:solidFill>
                        <a:effectLst/>
                        <a:latin typeface="+mn-lt"/>
                      </a:endParaRPr>
                    </a:p>
                  </a:txBody>
                  <a:tcPr marL="4898" marR="4898" marT="4898" marB="0" anchor="b">
                    <a:noFill/>
                  </a:tcPr>
                </a:tc>
                <a:tc>
                  <a:txBody>
                    <a:bodyPr/>
                    <a:lstStyle/>
                    <a:p>
                      <a:pPr algn="ctr" fontAlgn="b"/>
                      <a:r>
                        <a:rPr lang="ru-RU" sz="800" u="none" strike="noStrike">
                          <a:effectLst/>
                          <a:latin typeface="+mn-lt"/>
                        </a:rPr>
                        <a:t>11 265,00000</a:t>
                      </a:r>
                      <a:endParaRPr lang="ru-RU" sz="800" b="0" i="0" u="none" strike="noStrike">
                        <a:solidFill>
                          <a:srgbClr val="1D1B10"/>
                        </a:solidFill>
                        <a:effectLst/>
                        <a:latin typeface="+mn-lt"/>
                      </a:endParaRPr>
                    </a:p>
                  </a:txBody>
                  <a:tcPr marL="4898" marR="4898" marT="4898" marB="0" anchor="b">
                    <a:noFill/>
                  </a:tcPr>
                </a:tc>
                <a:tc>
                  <a:txBody>
                    <a:bodyPr/>
                    <a:lstStyle/>
                    <a:p>
                      <a:pPr algn="ctr" fontAlgn="b"/>
                      <a:r>
                        <a:rPr lang="ru-RU" sz="800" u="none" strike="noStrike" dirty="0">
                          <a:effectLst/>
                          <a:latin typeface="+mn-lt"/>
                        </a:rPr>
                        <a:t>8 675,28547</a:t>
                      </a:r>
                      <a:endParaRPr lang="ru-RU" sz="800" b="0" i="0" u="none" strike="noStrike" dirty="0">
                        <a:solidFill>
                          <a:srgbClr val="1D1B10"/>
                        </a:solidFill>
                        <a:effectLst/>
                        <a:latin typeface="+mn-lt"/>
                      </a:endParaRPr>
                    </a:p>
                  </a:txBody>
                  <a:tcPr marL="4898" marR="4898" marT="4898" marB="0" anchor="b">
                    <a:noFill/>
                  </a:tcPr>
                </a:tc>
                <a:tc>
                  <a:txBody>
                    <a:bodyPr/>
                    <a:lstStyle/>
                    <a:p>
                      <a:pPr algn="ctr" fontAlgn="b"/>
                      <a:r>
                        <a:rPr lang="ru-RU" sz="800" u="none" strike="noStrike">
                          <a:effectLst/>
                          <a:latin typeface="+mn-lt"/>
                        </a:rPr>
                        <a:t>90,51</a:t>
                      </a:r>
                      <a:endParaRPr lang="ru-RU" sz="800" b="1" i="0" u="none" strike="noStrike">
                        <a:solidFill>
                          <a:srgbClr val="1D1B10"/>
                        </a:solidFill>
                        <a:effectLst/>
                        <a:latin typeface="+mn-lt"/>
                      </a:endParaRPr>
                    </a:p>
                  </a:txBody>
                  <a:tcPr marL="4898" marR="4898" marT="4898" marB="0" anchor="b">
                    <a:noFill/>
                  </a:tcPr>
                </a:tc>
                <a:tc>
                  <a:txBody>
                    <a:bodyPr/>
                    <a:lstStyle/>
                    <a:p>
                      <a:pPr algn="ctr" fontAlgn="b"/>
                      <a:r>
                        <a:rPr lang="ru-RU" sz="800" u="none" strike="noStrike" dirty="0">
                          <a:effectLst/>
                          <a:latin typeface="+mn-lt"/>
                        </a:rPr>
                        <a:t>77,01</a:t>
                      </a:r>
                      <a:endParaRPr lang="ru-RU" sz="800" b="1" i="0" u="none" strike="noStrike" dirty="0">
                        <a:solidFill>
                          <a:srgbClr val="1D1B10"/>
                        </a:solidFill>
                        <a:effectLst/>
                        <a:latin typeface="+mn-lt"/>
                      </a:endParaRPr>
                    </a:p>
                  </a:txBody>
                  <a:tcPr marL="4898" marR="4898" marT="4898" marB="0" anchor="b">
                    <a:noFill/>
                  </a:tcPr>
                </a:tc>
                <a:tc>
                  <a:txBody>
                    <a:bodyPr/>
                    <a:lstStyle/>
                    <a:p>
                      <a:pPr algn="l" fontAlgn="t"/>
                      <a:r>
                        <a:rPr lang="ru-RU" sz="800" u="none" strike="noStrike" dirty="0">
                          <a:effectLst/>
                          <a:latin typeface="+mn-lt"/>
                        </a:rPr>
                        <a:t> </a:t>
                      </a:r>
                      <a:endParaRPr lang="ru-RU" sz="800" b="0" i="0" u="none" strike="noStrike" dirty="0">
                        <a:effectLst/>
                        <a:latin typeface="+mn-lt"/>
                      </a:endParaRPr>
                    </a:p>
                  </a:txBody>
                  <a:tcPr marL="4898" marR="4898" marT="4898" marB="0">
                    <a:noFill/>
                  </a:tcPr>
                </a:tc>
              </a:tr>
              <a:tr h="509160">
                <a:tc>
                  <a:txBody>
                    <a:bodyPr/>
                    <a:lstStyle/>
                    <a:p>
                      <a:pPr algn="ctr" fontAlgn="t"/>
                      <a:r>
                        <a:rPr lang="ru-RU" sz="800" u="none" strike="noStrike">
                          <a:effectLst/>
                          <a:latin typeface="+mn-lt"/>
                        </a:rPr>
                        <a:t>1 05 01000 00 0000 110</a:t>
                      </a:r>
                      <a:br>
                        <a:rPr lang="ru-RU" sz="800" u="none" strike="noStrike">
                          <a:effectLst/>
                          <a:latin typeface="+mn-lt"/>
                        </a:rPr>
                      </a:br>
                      <a:endParaRPr lang="ru-RU" sz="800" b="0" i="0" u="none" strike="noStrike">
                        <a:solidFill>
                          <a:srgbClr val="1D1B10"/>
                        </a:solidFill>
                        <a:effectLst/>
                        <a:latin typeface="+mn-lt"/>
                      </a:endParaRPr>
                    </a:p>
                  </a:txBody>
                  <a:tcPr marL="4898" marR="4898" marT="4898" marB="0">
                    <a:noFill/>
                  </a:tcPr>
                </a:tc>
                <a:tc>
                  <a:txBody>
                    <a:bodyPr/>
                    <a:lstStyle/>
                    <a:p>
                      <a:pPr algn="just" fontAlgn="t"/>
                      <a:r>
                        <a:rPr lang="ru-RU" sz="800" u="none" strike="noStrike">
                          <a:effectLst/>
                          <a:latin typeface="+mn-lt"/>
                        </a:rPr>
                        <a:t>Налог, взимаемый в связи с применением упрощенной системы налогообложения</a:t>
                      </a:r>
                      <a:endParaRPr lang="ru-RU" sz="800" b="0" i="0" u="none" strike="noStrike">
                        <a:solidFill>
                          <a:srgbClr val="1D1B10"/>
                        </a:solidFill>
                        <a:effectLst/>
                        <a:latin typeface="+mn-lt"/>
                      </a:endParaRPr>
                    </a:p>
                  </a:txBody>
                  <a:tcPr marL="4898" marR="4898" marT="4898" marB="0">
                    <a:noFill/>
                  </a:tcPr>
                </a:tc>
                <a:tc>
                  <a:txBody>
                    <a:bodyPr/>
                    <a:lstStyle/>
                    <a:p>
                      <a:pPr algn="ctr" fontAlgn="b"/>
                      <a:r>
                        <a:rPr lang="ru-RU" sz="800" u="none" strike="noStrike">
                          <a:effectLst/>
                          <a:latin typeface="+mn-lt"/>
                        </a:rPr>
                        <a:t>1 496,00000</a:t>
                      </a:r>
                      <a:endParaRPr lang="ru-RU" sz="800" b="0" i="0" u="none" strike="noStrike">
                        <a:solidFill>
                          <a:srgbClr val="1D1B10"/>
                        </a:solidFill>
                        <a:effectLst/>
                        <a:latin typeface="+mn-lt"/>
                      </a:endParaRPr>
                    </a:p>
                  </a:txBody>
                  <a:tcPr marL="4898" marR="4898" marT="4898" marB="0" anchor="b">
                    <a:noFill/>
                  </a:tcPr>
                </a:tc>
                <a:tc>
                  <a:txBody>
                    <a:bodyPr/>
                    <a:lstStyle/>
                    <a:p>
                      <a:pPr algn="ctr" fontAlgn="b"/>
                      <a:r>
                        <a:rPr lang="ru-RU" sz="800" u="none" strike="noStrike">
                          <a:effectLst/>
                          <a:latin typeface="+mn-lt"/>
                        </a:rPr>
                        <a:t>1 750,00000</a:t>
                      </a:r>
                      <a:endParaRPr lang="ru-RU" sz="800" b="0" i="0" u="none" strike="noStrike">
                        <a:solidFill>
                          <a:srgbClr val="1D1B10"/>
                        </a:solidFill>
                        <a:effectLst/>
                        <a:latin typeface="+mn-lt"/>
                      </a:endParaRPr>
                    </a:p>
                  </a:txBody>
                  <a:tcPr marL="4898" marR="4898" marT="4898" marB="0" anchor="b">
                    <a:noFill/>
                  </a:tcPr>
                </a:tc>
                <a:tc>
                  <a:txBody>
                    <a:bodyPr/>
                    <a:lstStyle/>
                    <a:p>
                      <a:pPr algn="ctr" fontAlgn="b"/>
                      <a:r>
                        <a:rPr lang="ru-RU" sz="800" u="none" strike="noStrike" dirty="0">
                          <a:effectLst/>
                          <a:latin typeface="+mn-lt"/>
                        </a:rPr>
                        <a:t>1 755,23880</a:t>
                      </a:r>
                      <a:endParaRPr lang="ru-RU" sz="800" b="0" i="0" u="none" strike="noStrike" dirty="0">
                        <a:solidFill>
                          <a:srgbClr val="1D1B10"/>
                        </a:solidFill>
                        <a:effectLst/>
                        <a:latin typeface="+mn-lt"/>
                      </a:endParaRPr>
                    </a:p>
                  </a:txBody>
                  <a:tcPr marL="4898" marR="4898" marT="4898" marB="0" anchor="b">
                    <a:noFill/>
                  </a:tcPr>
                </a:tc>
                <a:tc>
                  <a:txBody>
                    <a:bodyPr/>
                    <a:lstStyle/>
                    <a:p>
                      <a:pPr algn="ctr" fontAlgn="b"/>
                      <a:r>
                        <a:rPr lang="ru-RU" sz="800" u="none" strike="noStrike" dirty="0">
                          <a:effectLst/>
                          <a:latin typeface="+mn-lt"/>
                        </a:rPr>
                        <a:t>117,33</a:t>
                      </a:r>
                      <a:endParaRPr lang="ru-RU" sz="800" b="1" i="0" u="none" strike="noStrike" dirty="0">
                        <a:solidFill>
                          <a:srgbClr val="1D1B10"/>
                        </a:solidFill>
                        <a:effectLst/>
                        <a:latin typeface="+mn-lt"/>
                      </a:endParaRPr>
                    </a:p>
                  </a:txBody>
                  <a:tcPr marL="4898" marR="4898" marT="4898" marB="0" anchor="b">
                    <a:noFill/>
                  </a:tcPr>
                </a:tc>
                <a:tc>
                  <a:txBody>
                    <a:bodyPr/>
                    <a:lstStyle/>
                    <a:p>
                      <a:pPr algn="ctr" fontAlgn="b"/>
                      <a:r>
                        <a:rPr lang="ru-RU" sz="800" u="none" strike="noStrike" dirty="0">
                          <a:effectLst/>
                          <a:latin typeface="+mn-lt"/>
                        </a:rPr>
                        <a:t>100,30</a:t>
                      </a:r>
                      <a:endParaRPr lang="ru-RU" sz="800" b="1" i="0" u="none" strike="noStrike" dirty="0">
                        <a:solidFill>
                          <a:srgbClr val="1D1B10"/>
                        </a:solidFill>
                        <a:effectLst/>
                        <a:latin typeface="+mn-lt"/>
                      </a:endParaRPr>
                    </a:p>
                  </a:txBody>
                  <a:tcPr marL="4898" marR="4898" marT="4898" marB="0" anchor="b">
                    <a:noFill/>
                  </a:tcPr>
                </a:tc>
                <a:tc>
                  <a:txBody>
                    <a:bodyPr/>
                    <a:lstStyle/>
                    <a:p>
                      <a:pPr algn="l" fontAlgn="t"/>
                      <a:r>
                        <a:rPr lang="ru-RU" sz="800" u="none" strike="noStrike" dirty="0">
                          <a:effectLst/>
                          <a:latin typeface="+mn-lt"/>
                        </a:rPr>
                        <a:t>По причине переплаты на единый налоговый платеж авансовых платежей за первый, второй, третий кварталы 2023 года по обществам с ограниченной ответственностью и индивидуальным предпринимателям.</a:t>
                      </a:r>
                      <a:endParaRPr lang="ru-RU" sz="800" b="0" i="0" u="none" strike="noStrike" dirty="0">
                        <a:effectLst/>
                        <a:latin typeface="+mn-lt"/>
                      </a:endParaRPr>
                    </a:p>
                  </a:txBody>
                  <a:tcPr marL="4898" marR="4898" marT="4898" marB="0">
                    <a:noFill/>
                  </a:tcPr>
                </a:tc>
              </a:tr>
              <a:tr h="1139282">
                <a:tc>
                  <a:txBody>
                    <a:bodyPr/>
                    <a:lstStyle/>
                    <a:p>
                      <a:pPr algn="ctr" fontAlgn="t"/>
                      <a:r>
                        <a:rPr lang="ru-RU" sz="800" u="none" strike="noStrike">
                          <a:effectLst/>
                          <a:latin typeface="+mn-lt"/>
                        </a:rPr>
                        <a:t>1 05 02000 02 0000 110</a:t>
                      </a:r>
                      <a:endParaRPr lang="ru-RU" sz="800" b="0" i="0" u="none" strike="noStrike">
                        <a:solidFill>
                          <a:srgbClr val="1D1B10"/>
                        </a:solidFill>
                        <a:effectLst/>
                        <a:latin typeface="+mn-lt"/>
                      </a:endParaRPr>
                    </a:p>
                  </a:txBody>
                  <a:tcPr marL="4898" marR="4898" marT="4898" marB="0">
                    <a:noFill/>
                  </a:tcPr>
                </a:tc>
                <a:tc>
                  <a:txBody>
                    <a:bodyPr/>
                    <a:lstStyle/>
                    <a:p>
                      <a:pPr algn="just" fontAlgn="t"/>
                      <a:r>
                        <a:rPr lang="ru-RU" sz="800" u="none" strike="noStrike">
                          <a:effectLst/>
                          <a:latin typeface="+mn-lt"/>
                        </a:rPr>
                        <a:t>Единый налог на вмененный доход для отдельных видов деятельности</a:t>
                      </a:r>
                      <a:endParaRPr lang="ru-RU" sz="800" b="0" i="0" u="none" strike="noStrike">
                        <a:solidFill>
                          <a:srgbClr val="1D1B10"/>
                        </a:solidFill>
                        <a:effectLst/>
                        <a:latin typeface="+mn-lt"/>
                      </a:endParaRPr>
                    </a:p>
                  </a:txBody>
                  <a:tcPr marL="4898" marR="4898" marT="4898" marB="0">
                    <a:noFill/>
                  </a:tcPr>
                </a:tc>
                <a:tc>
                  <a:txBody>
                    <a:bodyPr/>
                    <a:lstStyle/>
                    <a:p>
                      <a:pPr algn="ctr" fontAlgn="b"/>
                      <a:r>
                        <a:rPr lang="ru-RU" sz="800" u="none" strike="noStrike">
                          <a:effectLst/>
                          <a:latin typeface="+mn-lt"/>
                        </a:rPr>
                        <a:t>0,00000</a:t>
                      </a:r>
                      <a:endParaRPr lang="ru-RU" sz="800" b="0" i="0" u="none" strike="noStrike">
                        <a:solidFill>
                          <a:srgbClr val="1D1B10"/>
                        </a:solidFill>
                        <a:effectLst/>
                        <a:latin typeface="+mn-lt"/>
                      </a:endParaRPr>
                    </a:p>
                  </a:txBody>
                  <a:tcPr marL="4898" marR="4898" marT="4898" marB="0" anchor="b">
                    <a:noFill/>
                  </a:tcPr>
                </a:tc>
                <a:tc>
                  <a:txBody>
                    <a:bodyPr/>
                    <a:lstStyle/>
                    <a:p>
                      <a:pPr algn="ctr" fontAlgn="b"/>
                      <a:r>
                        <a:rPr lang="ru-RU" sz="800" u="none" strike="noStrike">
                          <a:effectLst/>
                          <a:latin typeface="+mn-lt"/>
                        </a:rPr>
                        <a:t>0,00000</a:t>
                      </a:r>
                      <a:endParaRPr lang="ru-RU" sz="800" b="0" i="0" u="none" strike="noStrike">
                        <a:solidFill>
                          <a:srgbClr val="1D1B10"/>
                        </a:solidFill>
                        <a:effectLst/>
                        <a:latin typeface="+mn-lt"/>
                      </a:endParaRPr>
                    </a:p>
                  </a:txBody>
                  <a:tcPr marL="4898" marR="4898" marT="4898" marB="0" anchor="b">
                    <a:noFill/>
                  </a:tcPr>
                </a:tc>
                <a:tc>
                  <a:txBody>
                    <a:bodyPr/>
                    <a:lstStyle/>
                    <a:p>
                      <a:pPr algn="ctr" fontAlgn="b"/>
                      <a:r>
                        <a:rPr lang="ru-RU" sz="800" u="none" strike="noStrike">
                          <a:effectLst/>
                          <a:latin typeface="+mn-lt"/>
                        </a:rPr>
                        <a:t>-85,97733</a:t>
                      </a:r>
                      <a:endParaRPr lang="ru-RU" sz="800" b="0" i="0" u="none" strike="noStrike">
                        <a:solidFill>
                          <a:srgbClr val="1D1B10"/>
                        </a:solidFill>
                        <a:effectLst/>
                        <a:latin typeface="+mn-lt"/>
                      </a:endParaRPr>
                    </a:p>
                  </a:txBody>
                  <a:tcPr marL="4898" marR="4898" marT="4898" marB="0" anchor="b">
                    <a:noFill/>
                  </a:tcPr>
                </a:tc>
                <a:tc>
                  <a:txBody>
                    <a:bodyPr/>
                    <a:lstStyle/>
                    <a:p>
                      <a:pPr algn="ctr" fontAlgn="b"/>
                      <a:r>
                        <a:rPr lang="ru-RU" sz="800" u="none" strike="noStrike" dirty="0">
                          <a:effectLst/>
                          <a:latin typeface="+mn-lt"/>
                        </a:rPr>
                        <a:t>0,00</a:t>
                      </a:r>
                      <a:endParaRPr lang="ru-RU" sz="800" b="1" i="0" u="none" strike="noStrike" dirty="0">
                        <a:solidFill>
                          <a:srgbClr val="1D1B10"/>
                        </a:solidFill>
                        <a:effectLst/>
                        <a:latin typeface="+mn-lt"/>
                      </a:endParaRPr>
                    </a:p>
                  </a:txBody>
                  <a:tcPr marL="4898" marR="4898" marT="4898" marB="0" anchor="b">
                    <a:noFill/>
                  </a:tcPr>
                </a:tc>
                <a:tc>
                  <a:txBody>
                    <a:bodyPr/>
                    <a:lstStyle/>
                    <a:p>
                      <a:pPr algn="ctr" fontAlgn="b"/>
                      <a:r>
                        <a:rPr lang="ru-RU" sz="800" u="none" strike="noStrike" dirty="0">
                          <a:effectLst/>
                          <a:latin typeface="+mn-lt"/>
                        </a:rPr>
                        <a:t>0,00</a:t>
                      </a:r>
                      <a:endParaRPr lang="ru-RU" sz="800" b="1" i="0" u="none" strike="noStrike" dirty="0">
                        <a:solidFill>
                          <a:srgbClr val="1D1B10"/>
                        </a:solidFill>
                        <a:effectLst/>
                        <a:latin typeface="+mn-lt"/>
                      </a:endParaRPr>
                    </a:p>
                  </a:txBody>
                  <a:tcPr marL="4898" marR="4898" marT="4898" marB="0" anchor="b">
                    <a:noFill/>
                  </a:tcPr>
                </a:tc>
                <a:tc>
                  <a:txBody>
                    <a:bodyPr/>
                    <a:lstStyle/>
                    <a:p>
                      <a:pPr algn="l" fontAlgn="t"/>
                      <a:r>
                        <a:rPr lang="ru-RU" sz="800" u="none" strike="noStrike" dirty="0">
                          <a:effectLst/>
                          <a:latin typeface="+mn-lt"/>
                        </a:rPr>
                        <a:t>В соответствии с пунктом 8 статьи 5 Федерального закона от 29.06.2012 № 97-ФЗ «О внесении изменений в часть первую и часть вторую Налогового кодекса Российской Федерации и статью 26 Федерального закона «О банках и банковской деятельности» положения главы 26.3 «Система налогообложения в виде единого налога на вмененный доход для отдельных видов деятельности» части второй Налогового кодекса Российской Федерации не применяются с 1 января 2021 года.</a:t>
                      </a:r>
                      <a:endParaRPr lang="ru-RU" sz="800" b="0" i="0" u="none" strike="noStrike" dirty="0">
                        <a:effectLst/>
                        <a:latin typeface="+mn-lt"/>
                      </a:endParaRPr>
                    </a:p>
                  </a:txBody>
                  <a:tcPr marL="4898" marR="4898" marT="4898" marB="0">
                    <a:noFill/>
                  </a:tcPr>
                </a:tc>
              </a:tr>
              <a:tr h="383136">
                <a:tc>
                  <a:txBody>
                    <a:bodyPr/>
                    <a:lstStyle/>
                    <a:p>
                      <a:pPr algn="ctr" fontAlgn="t"/>
                      <a:r>
                        <a:rPr lang="ru-RU" sz="800" u="none" strike="noStrike">
                          <a:effectLst/>
                          <a:latin typeface="+mn-lt"/>
                        </a:rPr>
                        <a:t>1 05 03000 01 0000 110</a:t>
                      </a:r>
                      <a:endParaRPr lang="ru-RU" sz="800" b="0" i="0" u="none" strike="noStrike">
                        <a:solidFill>
                          <a:srgbClr val="1D1B10"/>
                        </a:solidFill>
                        <a:effectLst/>
                        <a:latin typeface="+mn-lt"/>
                      </a:endParaRPr>
                    </a:p>
                  </a:txBody>
                  <a:tcPr marL="4898" marR="4898" marT="4898" marB="0">
                    <a:noFill/>
                  </a:tcPr>
                </a:tc>
                <a:tc>
                  <a:txBody>
                    <a:bodyPr/>
                    <a:lstStyle/>
                    <a:p>
                      <a:pPr algn="just" fontAlgn="t"/>
                      <a:r>
                        <a:rPr lang="ru-RU" sz="800" u="none" strike="noStrike">
                          <a:effectLst/>
                          <a:latin typeface="+mn-lt"/>
                        </a:rPr>
                        <a:t>Единый сельскохозяйственный налог</a:t>
                      </a:r>
                      <a:endParaRPr lang="ru-RU" sz="800" b="0" i="0" u="none" strike="noStrike">
                        <a:solidFill>
                          <a:srgbClr val="1D1B10"/>
                        </a:solidFill>
                        <a:effectLst/>
                        <a:latin typeface="+mn-lt"/>
                      </a:endParaRPr>
                    </a:p>
                  </a:txBody>
                  <a:tcPr marL="4898" marR="4898" marT="4898" marB="0">
                    <a:noFill/>
                  </a:tcPr>
                </a:tc>
                <a:tc>
                  <a:txBody>
                    <a:bodyPr/>
                    <a:lstStyle/>
                    <a:p>
                      <a:pPr algn="ctr" fontAlgn="b"/>
                      <a:r>
                        <a:rPr lang="ru-RU" sz="800" u="none" strike="noStrike">
                          <a:effectLst/>
                          <a:latin typeface="+mn-lt"/>
                        </a:rPr>
                        <a:t>1 189,00000</a:t>
                      </a:r>
                      <a:endParaRPr lang="ru-RU" sz="800" b="0" i="0" u="none" strike="noStrike">
                        <a:solidFill>
                          <a:srgbClr val="1D1B10"/>
                        </a:solidFill>
                        <a:effectLst/>
                        <a:latin typeface="+mn-lt"/>
                      </a:endParaRPr>
                    </a:p>
                  </a:txBody>
                  <a:tcPr marL="4898" marR="4898" marT="4898" marB="0" anchor="b">
                    <a:noFill/>
                  </a:tcPr>
                </a:tc>
                <a:tc>
                  <a:txBody>
                    <a:bodyPr/>
                    <a:lstStyle/>
                    <a:p>
                      <a:pPr algn="ctr" fontAlgn="b"/>
                      <a:r>
                        <a:rPr lang="ru-RU" sz="800" u="none" strike="noStrike">
                          <a:effectLst/>
                          <a:latin typeface="+mn-lt"/>
                        </a:rPr>
                        <a:t>2 615,00000</a:t>
                      </a:r>
                      <a:endParaRPr lang="ru-RU" sz="800" b="0" i="0" u="none" strike="noStrike">
                        <a:solidFill>
                          <a:srgbClr val="1D1B10"/>
                        </a:solidFill>
                        <a:effectLst/>
                        <a:latin typeface="+mn-lt"/>
                      </a:endParaRPr>
                    </a:p>
                  </a:txBody>
                  <a:tcPr marL="4898" marR="4898" marT="4898" marB="0" anchor="b">
                    <a:noFill/>
                  </a:tcPr>
                </a:tc>
                <a:tc>
                  <a:txBody>
                    <a:bodyPr/>
                    <a:lstStyle/>
                    <a:p>
                      <a:pPr algn="ctr" fontAlgn="b"/>
                      <a:r>
                        <a:rPr lang="ru-RU" sz="800" u="none" strike="noStrike">
                          <a:effectLst/>
                          <a:latin typeface="+mn-lt"/>
                        </a:rPr>
                        <a:t>2 594,41659</a:t>
                      </a:r>
                      <a:endParaRPr lang="ru-RU" sz="800" b="0" i="0" u="none" strike="noStrike">
                        <a:solidFill>
                          <a:srgbClr val="1D1B10"/>
                        </a:solidFill>
                        <a:effectLst/>
                        <a:latin typeface="+mn-lt"/>
                      </a:endParaRPr>
                    </a:p>
                  </a:txBody>
                  <a:tcPr marL="4898" marR="4898" marT="4898" marB="0" anchor="b">
                    <a:noFill/>
                  </a:tcPr>
                </a:tc>
                <a:tc>
                  <a:txBody>
                    <a:bodyPr/>
                    <a:lstStyle/>
                    <a:p>
                      <a:pPr algn="ctr" fontAlgn="b"/>
                      <a:r>
                        <a:rPr lang="ru-RU" sz="800" u="none" strike="noStrike">
                          <a:effectLst/>
                          <a:latin typeface="+mn-lt"/>
                        </a:rPr>
                        <a:t>218,20</a:t>
                      </a:r>
                      <a:endParaRPr lang="ru-RU" sz="800" b="1" i="0" u="none" strike="noStrike">
                        <a:solidFill>
                          <a:srgbClr val="1D1B10"/>
                        </a:solidFill>
                        <a:effectLst/>
                        <a:latin typeface="+mn-lt"/>
                      </a:endParaRPr>
                    </a:p>
                  </a:txBody>
                  <a:tcPr marL="4898" marR="4898" marT="4898" marB="0" anchor="b">
                    <a:noFill/>
                  </a:tcPr>
                </a:tc>
                <a:tc>
                  <a:txBody>
                    <a:bodyPr/>
                    <a:lstStyle/>
                    <a:p>
                      <a:pPr algn="ctr" fontAlgn="b"/>
                      <a:r>
                        <a:rPr lang="ru-RU" sz="800" u="none" strike="noStrike">
                          <a:effectLst/>
                          <a:latin typeface="+mn-lt"/>
                        </a:rPr>
                        <a:t>99,21</a:t>
                      </a:r>
                      <a:endParaRPr lang="ru-RU" sz="800" b="1" i="0" u="none" strike="noStrike">
                        <a:solidFill>
                          <a:srgbClr val="1D1B10"/>
                        </a:solidFill>
                        <a:effectLst/>
                        <a:latin typeface="+mn-lt"/>
                      </a:endParaRPr>
                    </a:p>
                  </a:txBody>
                  <a:tcPr marL="4898" marR="4898" marT="4898" marB="0" anchor="b">
                    <a:noFill/>
                  </a:tcPr>
                </a:tc>
                <a:tc>
                  <a:txBody>
                    <a:bodyPr/>
                    <a:lstStyle/>
                    <a:p>
                      <a:pPr algn="l" fontAlgn="t"/>
                      <a:r>
                        <a:rPr lang="ru-RU" sz="800" u="none" strike="noStrike" dirty="0">
                          <a:effectLst/>
                          <a:latin typeface="+mn-lt"/>
                        </a:rPr>
                        <a:t>Фактическое исполнение практически соответствует прогнозу плановых показателей по соответствующему источнику доходов</a:t>
                      </a:r>
                      <a:endParaRPr lang="ru-RU" sz="800" b="0" i="0" u="none" strike="noStrike" dirty="0">
                        <a:effectLst/>
                        <a:latin typeface="+mn-lt"/>
                      </a:endParaRPr>
                    </a:p>
                  </a:txBody>
                  <a:tcPr marL="4898" marR="4898" marT="4898" marB="0">
                    <a:noFill/>
                  </a:tcPr>
                </a:tc>
              </a:tr>
              <a:tr h="635184">
                <a:tc>
                  <a:txBody>
                    <a:bodyPr/>
                    <a:lstStyle/>
                    <a:p>
                      <a:pPr algn="ctr" fontAlgn="t"/>
                      <a:r>
                        <a:rPr lang="ru-RU" sz="800" u="none" strike="noStrike">
                          <a:effectLst/>
                          <a:latin typeface="+mn-lt"/>
                        </a:rPr>
                        <a:t>1 05 04000 02 0000 110</a:t>
                      </a:r>
                      <a:endParaRPr lang="ru-RU" sz="800" b="0" i="0" u="none" strike="noStrike">
                        <a:solidFill>
                          <a:srgbClr val="1D1B10"/>
                        </a:solidFill>
                        <a:effectLst/>
                        <a:latin typeface="+mn-lt"/>
                      </a:endParaRPr>
                    </a:p>
                  </a:txBody>
                  <a:tcPr marL="4898" marR="4898" marT="4898" marB="0">
                    <a:noFill/>
                  </a:tcPr>
                </a:tc>
                <a:tc>
                  <a:txBody>
                    <a:bodyPr/>
                    <a:lstStyle/>
                    <a:p>
                      <a:pPr algn="just" fontAlgn="t"/>
                      <a:r>
                        <a:rPr lang="ru-RU" sz="800" u="none" strike="noStrike">
                          <a:effectLst/>
                          <a:latin typeface="+mn-lt"/>
                        </a:rPr>
                        <a:t>Налог, взимаемый в связи с применением патентной системы налогообложения, зачисляемый в бюджеты муниципальных районов</a:t>
                      </a:r>
                      <a:endParaRPr lang="ru-RU" sz="800" b="0" i="0" u="none" strike="noStrike">
                        <a:solidFill>
                          <a:srgbClr val="1D1B10"/>
                        </a:solidFill>
                        <a:effectLst/>
                        <a:latin typeface="+mn-lt"/>
                      </a:endParaRPr>
                    </a:p>
                  </a:txBody>
                  <a:tcPr marL="4898" marR="4898" marT="4898" marB="0">
                    <a:noFill/>
                  </a:tcPr>
                </a:tc>
                <a:tc>
                  <a:txBody>
                    <a:bodyPr/>
                    <a:lstStyle/>
                    <a:p>
                      <a:pPr algn="ctr" fontAlgn="b"/>
                      <a:r>
                        <a:rPr lang="ru-RU" sz="800" u="none" strike="noStrike">
                          <a:effectLst/>
                          <a:latin typeface="+mn-lt"/>
                        </a:rPr>
                        <a:t>6 900,00000</a:t>
                      </a:r>
                      <a:endParaRPr lang="ru-RU" sz="800" b="0" i="0" u="none" strike="noStrike">
                        <a:solidFill>
                          <a:srgbClr val="1D1B10"/>
                        </a:solidFill>
                        <a:effectLst/>
                        <a:latin typeface="+mn-lt"/>
                      </a:endParaRPr>
                    </a:p>
                  </a:txBody>
                  <a:tcPr marL="4898" marR="4898" marT="4898" marB="0" anchor="b">
                    <a:noFill/>
                  </a:tcPr>
                </a:tc>
                <a:tc>
                  <a:txBody>
                    <a:bodyPr/>
                    <a:lstStyle/>
                    <a:p>
                      <a:pPr algn="ctr" fontAlgn="b"/>
                      <a:r>
                        <a:rPr lang="ru-RU" sz="800" u="none" strike="noStrike">
                          <a:effectLst/>
                          <a:latin typeface="+mn-lt"/>
                        </a:rPr>
                        <a:t>6 900,00000</a:t>
                      </a:r>
                      <a:endParaRPr lang="ru-RU" sz="800" b="0" i="0" u="none" strike="noStrike">
                        <a:solidFill>
                          <a:srgbClr val="1D1B10"/>
                        </a:solidFill>
                        <a:effectLst/>
                        <a:latin typeface="+mn-lt"/>
                      </a:endParaRPr>
                    </a:p>
                  </a:txBody>
                  <a:tcPr marL="4898" marR="4898" marT="4898" marB="0" anchor="b">
                    <a:noFill/>
                  </a:tcPr>
                </a:tc>
                <a:tc>
                  <a:txBody>
                    <a:bodyPr/>
                    <a:lstStyle/>
                    <a:p>
                      <a:pPr algn="ctr" fontAlgn="b"/>
                      <a:r>
                        <a:rPr lang="ru-RU" sz="800" u="none" strike="noStrike">
                          <a:effectLst/>
                          <a:latin typeface="+mn-lt"/>
                        </a:rPr>
                        <a:t>4 411,60741</a:t>
                      </a:r>
                      <a:endParaRPr lang="ru-RU" sz="800" b="0" i="0" u="none" strike="noStrike">
                        <a:solidFill>
                          <a:srgbClr val="1D1B10"/>
                        </a:solidFill>
                        <a:effectLst/>
                        <a:latin typeface="+mn-lt"/>
                      </a:endParaRPr>
                    </a:p>
                  </a:txBody>
                  <a:tcPr marL="4898" marR="4898" marT="4898" marB="0" anchor="b">
                    <a:noFill/>
                  </a:tcPr>
                </a:tc>
                <a:tc>
                  <a:txBody>
                    <a:bodyPr/>
                    <a:lstStyle/>
                    <a:p>
                      <a:pPr algn="ctr" fontAlgn="b"/>
                      <a:r>
                        <a:rPr lang="ru-RU" sz="800" u="none" strike="noStrike">
                          <a:effectLst/>
                          <a:latin typeface="+mn-lt"/>
                        </a:rPr>
                        <a:t>63,94</a:t>
                      </a:r>
                      <a:endParaRPr lang="ru-RU" sz="800" b="1" i="0" u="none" strike="noStrike">
                        <a:solidFill>
                          <a:srgbClr val="1D1B10"/>
                        </a:solidFill>
                        <a:effectLst/>
                        <a:latin typeface="+mn-lt"/>
                      </a:endParaRPr>
                    </a:p>
                  </a:txBody>
                  <a:tcPr marL="4898" marR="4898" marT="4898" marB="0" anchor="b">
                    <a:noFill/>
                  </a:tcPr>
                </a:tc>
                <a:tc>
                  <a:txBody>
                    <a:bodyPr/>
                    <a:lstStyle/>
                    <a:p>
                      <a:pPr algn="ctr" fontAlgn="b"/>
                      <a:r>
                        <a:rPr lang="ru-RU" sz="800" u="none" strike="noStrike">
                          <a:effectLst/>
                          <a:latin typeface="+mn-lt"/>
                        </a:rPr>
                        <a:t>63,94</a:t>
                      </a:r>
                      <a:endParaRPr lang="ru-RU" sz="800" b="1" i="0" u="none" strike="noStrike">
                        <a:solidFill>
                          <a:srgbClr val="1D1B10"/>
                        </a:solidFill>
                        <a:effectLst/>
                        <a:latin typeface="+mn-lt"/>
                      </a:endParaRPr>
                    </a:p>
                  </a:txBody>
                  <a:tcPr marL="4898" marR="4898" marT="4898" marB="0" anchor="b">
                    <a:noFill/>
                  </a:tcPr>
                </a:tc>
                <a:tc>
                  <a:txBody>
                    <a:bodyPr/>
                    <a:lstStyle/>
                    <a:p>
                      <a:pPr algn="l" fontAlgn="t"/>
                      <a:r>
                        <a:rPr lang="ru-RU" sz="800" u="none" strike="noStrike" dirty="0">
                          <a:effectLst/>
                          <a:latin typeface="+mn-lt"/>
                        </a:rPr>
                        <a:t>С 1 января 2023 года Налоговый кодекс дополнен положениями об уплате налогов путем единого налогового платежа через единый налоговый счет. Вся имеющаяся переплата на 01.01.2023 года менее трех лет была зачтена налогоплательщикам на единый налоговый счет. </a:t>
                      </a:r>
                      <a:endParaRPr lang="ru-RU" sz="800" b="0" i="0" u="none" strike="noStrike" dirty="0">
                        <a:effectLst/>
                        <a:latin typeface="+mn-lt"/>
                      </a:endParaRPr>
                    </a:p>
                  </a:txBody>
                  <a:tcPr marL="4898" marR="4898" marT="4898" marB="0">
                    <a:noFill/>
                  </a:tcPr>
                </a:tc>
              </a:tr>
              <a:tr h="597860">
                <a:tc>
                  <a:txBody>
                    <a:bodyPr/>
                    <a:lstStyle/>
                    <a:p>
                      <a:pPr algn="ctr" fontAlgn="t"/>
                      <a:r>
                        <a:rPr lang="ru-RU" sz="800" u="none" strike="noStrike" dirty="0">
                          <a:effectLst/>
                          <a:latin typeface="+mn-lt"/>
                        </a:rPr>
                        <a:t>1 08 00000 00 0000 000</a:t>
                      </a:r>
                      <a:endParaRPr lang="ru-RU" sz="800" b="0" i="0" u="none" strike="noStrike" dirty="0">
                        <a:solidFill>
                          <a:srgbClr val="1D1B10"/>
                        </a:solidFill>
                        <a:effectLst/>
                        <a:latin typeface="+mn-lt"/>
                      </a:endParaRPr>
                    </a:p>
                  </a:txBody>
                  <a:tcPr marL="4581" marR="4581" marT="4581" marB="0">
                    <a:noFill/>
                  </a:tcPr>
                </a:tc>
                <a:tc>
                  <a:txBody>
                    <a:bodyPr/>
                    <a:lstStyle/>
                    <a:p>
                      <a:pPr algn="just" fontAlgn="t"/>
                      <a:r>
                        <a:rPr lang="ru-RU" sz="800" u="none" strike="noStrike" dirty="0">
                          <a:effectLst/>
                          <a:latin typeface="+mn-lt"/>
                        </a:rPr>
                        <a:t>ГОСУДАРСТВЕННАЯ ПОШЛИНА</a:t>
                      </a:r>
                      <a:endParaRPr lang="ru-RU" sz="800" b="0" i="0" u="none" strike="noStrike" dirty="0">
                        <a:solidFill>
                          <a:srgbClr val="1D1B10"/>
                        </a:solidFill>
                        <a:effectLst/>
                        <a:latin typeface="+mn-lt"/>
                      </a:endParaRPr>
                    </a:p>
                  </a:txBody>
                  <a:tcPr marL="4581" marR="4581" marT="4581" marB="0">
                    <a:noFill/>
                  </a:tcPr>
                </a:tc>
                <a:tc>
                  <a:txBody>
                    <a:bodyPr/>
                    <a:lstStyle/>
                    <a:p>
                      <a:pPr algn="ctr" fontAlgn="b"/>
                      <a:r>
                        <a:rPr lang="ru-RU" sz="800" u="none" strike="noStrike" dirty="0">
                          <a:effectLst/>
                          <a:latin typeface="+mn-lt"/>
                        </a:rPr>
                        <a:t>3 950,00000</a:t>
                      </a:r>
                      <a:endParaRPr lang="ru-RU" sz="800" b="0" i="0" u="none" strike="noStrike" dirty="0">
                        <a:solidFill>
                          <a:srgbClr val="1D1B10"/>
                        </a:solidFill>
                        <a:effectLst/>
                        <a:latin typeface="+mn-lt"/>
                      </a:endParaRPr>
                    </a:p>
                  </a:txBody>
                  <a:tcPr marL="4581" marR="4581" marT="4581" marB="0" anchor="b">
                    <a:noFill/>
                  </a:tcPr>
                </a:tc>
                <a:tc>
                  <a:txBody>
                    <a:bodyPr/>
                    <a:lstStyle/>
                    <a:p>
                      <a:pPr algn="ctr" fontAlgn="b"/>
                      <a:r>
                        <a:rPr lang="ru-RU" sz="800" u="none" strike="noStrike" dirty="0">
                          <a:effectLst/>
                          <a:latin typeface="+mn-lt"/>
                        </a:rPr>
                        <a:t>4 700,00000</a:t>
                      </a:r>
                      <a:endParaRPr lang="ru-RU" sz="800" b="0" i="0" u="none" strike="noStrike" dirty="0">
                        <a:solidFill>
                          <a:srgbClr val="1D1B10"/>
                        </a:solidFill>
                        <a:effectLst/>
                        <a:latin typeface="+mn-lt"/>
                      </a:endParaRPr>
                    </a:p>
                  </a:txBody>
                  <a:tcPr marL="4581" marR="4581" marT="4581" marB="0" anchor="b">
                    <a:noFill/>
                  </a:tcPr>
                </a:tc>
                <a:tc>
                  <a:txBody>
                    <a:bodyPr/>
                    <a:lstStyle/>
                    <a:p>
                      <a:pPr algn="ctr" fontAlgn="b"/>
                      <a:r>
                        <a:rPr lang="ru-RU" sz="800" u="none" strike="noStrike" dirty="0">
                          <a:effectLst/>
                          <a:latin typeface="+mn-lt"/>
                        </a:rPr>
                        <a:t>5 269,60150</a:t>
                      </a:r>
                      <a:endParaRPr lang="ru-RU" sz="800" b="0" i="0" u="none" strike="noStrike" dirty="0">
                        <a:solidFill>
                          <a:srgbClr val="1D1B10"/>
                        </a:solidFill>
                        <a:effectLst/>
                        <a:latin typeface="+mn-lt"/>
                      </a:endParaRPr>
                    </a:p>
                  </a:txBody>
                  <a:tcPr marL="4581" marR="4581" marT="4581" marB="0" anchor="b">
                    <a:noFill/>
                  </a:tcPr>
                </a:tc>
                <a:tc>
                  <a:txBody>
                    <a:bodyPr/>
                    <a:lstStyle/>
                    <a:p>
                      <a:pPr algn="ctr" fontAlgn="b"/>
                      <a:r>
                        <a:rPr lang="ru-RU" sz="800" u="none" strike="noStrike" dirty="0">
                          <a:effectLst/>
                          <a:latin typeface="+mn-lt"/>
                        </a:rPr>
                        <a:t>133,41</a:t>
                      </a:r>
                      <a:endParaRPr lang="ru-RU" sz="800" b="1" i="0" u="none" strike="noStrike" dirty="0">
                        <a:solidFill>
                          <a:srgbClr val="1D1B10"/>
                        </a:solidFill>
                        <a:effectLst/>
                        <a:latin typeface="+mn-lt"/>
                      </a:endParaRPr>
                    </a:p>
                  </a:txBody>
                  <a:tcPr marL="4581" marR="4581" marT="4581" marB="0" anchor="b">
                    <a:noFill/>
                  </a:tcPr>
                </a:tc>
                <a:tc>
                  <a:txBody>
                    <a:bodyPr/>
                    <a:lstStyle/>
                    <a:p>
                      <a:pPr algn="ctr" fontAlgn="b"/>
                      <a:r>
                        <a:rPr lang="ru-RU" sz="800" u="none" strike="noStrike" dirty="0">
                          <a:effectLst/>
                          <a:latin typeface="+mn-lt"/>
                        </a:rPr>
                        <a:t>112,12</a:t>
                      </a:r>
                      <a:endParaRPr lang="ru-RU" sz="800" b="1" i="0" u="none" strike="noStrike" dirty="0">
                        <a:solidFill>
                          <a:srgbClr val="1D1B10"/>
                        </a:solidFill>
                        <a:effectLst/>
                        <a:latin typeface="+mn-lt"/>
                      </a:endParaRPr>
                    </a:p>
                  </a:txBody>
                  <a:tcPr marL="4581" marR="4581" marT="4581" marB="0" anchor="b">
                    <a:noFill/>
                  </a:tcPr>
                </a:tc>
                <a:tc>
                  <a:txBody>
                    <a:bodyPr/>
                    <a:lstStyle/>
                    <a:p>
                      <a:pPr algn="l" fontAlgn="t"/>
                      <a:r>
                        <a:rPr lang="ru-RU" sz="800" u="none" strike="noStrike" dirty="0">
                          <a:effectLst/>
                          <a:latin typeface="+mn-lt"/>
                        </a:rPr>
                        <a:t> </a:t>
                      </a:r>
                      <a:endParaRPr lang="ru-RU" sz="800" b="0" i="0" u="none" strike="noStrike" dirty="0">
                        <a:effectLst/>
                        <a:latin typeface="+mn-lt"/>
                      </a:endParaRPr>
                    </a:p>
                  </a:txBody>
                  <a:tcPr marL="4581" marR="4581" marT="4581" marB="0">
                    <a:noFill/>
                  </a:tcPr>
                </a:tc>
              </a:tr>
            </a:tbl>
          </a:graphicData>
        </a:graphic>
      </p:graphicFrame>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extLst>
              <p:ext uri="{D42A27DB-BD31-4B8C-83A1-F6EECF244321}">
                <p14:modId xmlns:p14="http://schemas.microsoft.com/office/powerpoint/2010/main" val="2962814828"/>
              </p:ext>
            </p:extLst>
          </p:nvPr>
        </p:nvGraphicFramePr>
        <p:xfrm>
          <a:off x="35496" y="-14630"/>
          <a:ext cx="9108505" cy="6621148"/>
        </p:xfrm>
        <a:graphic>
          <a:graphicData uri="http://schemas.openxmlformats.org/drawingml/2006/table">
            <a:tbl>
              <a:tblPr>
                <a:tableStyleId>{5C22544A-7EE6-4342-B048-85BDC9FD1C3A}</a:tableStyleId>
              </a:tblPr>
              <a:tblGrid>
                <a:gridCol w="1080120"/>
                <a:gridCol w="1839799"/>
                <a:gridCol w="608473"/>
                <a:gridCol w="720080"/>
                <a:gridCol w="720080"/>
                <a:gridCol w="720080"/>
                <a:gridCol w="720080"/>
                <a:gridCol w="2699793"/>
              </a:tblGrid>
              <a:tr h="609132">
                <a:tc>
                  <a:txBody>
                    <a:bodyPr/>
                    <a:lstStyle/>
                    <a:p>
                      <a:pPr algn="ctr" fontAlgn="t"/>
                      <a:r>
                        <a:rPr lang="ru-RU" sz="800" u="none" strike="noStrike" dirty="0">
                          <a:effectLst/>
                          <a:latin typeface="+mn-lt"/>
                        </a:rPr>
                        <a:t>1 08 03000 01 0000 110</a:t>
                      </a:r>
                      <a:endParaRPr lang="ru-RU" sz="800" b="0" i="0" u="none" strike="noStrike" dirty="0">
                        <a:solidFill>
                          <a:srgbClr val="1D1B10"/>
                        </a:solidFill>
                        <a:effectLst/>
                        <a:latin typeface="+mn-lt"/>
                      </a:endParaRPr>
                    </a:p>
                  </a:txBody>
                  <a:tcPr marL="4581" marR="4581" marT="4581" marB="0">
                    <a:noFill/>
                  </a:tcPr>
                </a:tc>
                <a:tc>
                  <a:txBody>
                    <a:bodyPr/>
                    <a:lstStyle/>
                    <a:p>
                      <a:pPr algn="just" fontAlgn="t"/>
                      <a:r>
                        <a:rPr lang="ru-RU" sz="800" u="none" strike="noStrike" dirty="0">
                          <a:effectLst/>
                          <a:latin typeface="+mn-lt"/>
                        </a:rPr>
                        <a:t>Государственная пошлина по делам, рассматриваемым в судах общей юрисдикции, мировыми судьями (за исключением  Верховного Суда Российской Федерации)</a:t>
                      </a:r>
                      <a:endParaRPr lang="ru-RU" sz="800" b="0" i="0" u="none" strike="noStrike" dirty="0">
                        <a:solidFill>
                          <a:srgbClr val="1D1B10"/>
                        </a:solidFill>
                        <a:effectLst/>
                        <a:latin typeface="+mn-lt"/>
                      </a:endParaRPr>
                    </a:p>
                  </a:txBody>
                  <a:tcPr marL="4581" marR="4581" marT="4581" marB="0">
                    <a:noFill/>
                  </a:tcPr>
                </a:tc>
                <a:tc>
                  <a:txBody>
                    <a:bodyPr/>
                    <a:lstStyle/>
                    <a:p>
                      <a:pPr algn="ctr" fontAlgn="b"/>
                      <a:r>
                        <a:rPr lang="ru-RU" sz="800" u="none" strike="noStrike">
                          <a:effectLst/>
                          <a:latin typeface="+mn-lt"/>
                        </a:rPr>
                        <a:t>3 950,00000</a:t>
                      </a:r>
                      <a:endParaRPr lang="ru-RU" sz="800" b="0" i="0" u="none" strike="noStrike">
                        <a:solidFill>
                          <a:srgbClr val="1D1B10"/>
                        </a:solidFill>
                        <a:effectLst/>
                        <a:latin typeface="+mn-lt"/>
                      </a:endParaRPr>
                    </a:p>
                  </a:txBody>
                  <a:tcPr marL="4581" marR="4581" marT="4581" marB="0" anchor="b">
                    <a:noFill/>
                  </a:tcPr>
                </a:tc>
                <a:tc>
                  <a:txBody>
                    <a:bodyPr/>
                    <a:lstStyle/>
                    <a:p>
                      <a:pPr algn="ctr" fontAlgn="b"/>
                      <a:r>
                        <a:rPr lang="ru-RU" sz="800" u="none" strike="noStrike">
                          <a:effectLst/>
                          <a:latin typeface="+mn-lt"/>
                        </a:rPr>
                        <a:t>4 700,00000</a:t>
                      </a:r>
                      <a:endParaRPr lang="ru-RU" sz="800" b="0" i="0" u="none" strike="noStrike">
                        <a:solidFill>
                          <a:srgbClr val="1D1B10"/>
                        </a:solidFill>
                        <a:effectLst/>
                        <a:latin typeface="+mn-lt"/>
                      </a:endParaRPr>
                    </a:p>
                  </a:txBody>
                  <a:tcPr marL="4581" marR="4581" marT="4581" marB="0" anchor="b">
                    <a:noFill/>
                  </a:tcPr>
                </a:tc>
                <a:tc>
                  <a:txBody>
                    <a:bodyPr/>
                    <a:lstStyle/>
                    <a:p>
                      <a:pPr algn="ctr" fontAlgn="b"/>
                      <a:r>
                        <a:rPr lang="ru-RU" sz="800" u="none" strike="noStrike">
                          <a:effectLst/>
                          <a:latin typeface="+mn-lt"/>
                        </a:rPr>
                        <a:t>5 269,60150</a:t>
                      </a:r>
                      <a:endParaRPr lang="ru-RU" sz="800" b="0" i="0" u="none" strike="noStrike">
                        <a:solidFill>
                          <a:srgbClr val="1D1B10"/>
                        </a:solidFill>
                        <a:effectLst/>
                        <a:latin typeface="+mn-lt"/>
                      </a:endParaRPr>
                    </a:p>
                  </a:txBody>
                  <a:tcPr marL="4581" marR="4581" marT="4581" marB="0" anchor="b">
                    <a:noFill/>
                  </a:tcPr>
                </a:tc>
                <a:tc>
                  <a:txBody>
                    <a:bodyPr/>
                    <a:lstStyle/>
                    <a:p>
                      <a:pPr algn="ctr" fontAlgn="b"/>
                      <a:r>
                        <a:rPr lang="ru-RU" sz="800" u="none" strike="noStrike">
                          <a:effectLst/>
                          <a:latin typeface="+mn-lt"/>
                        </a:rPr>
                        <a:t>133,41</a:t>
                      </a:r>
                      <a:endParaRPr lang="ru-RU" sz="800" b="1" i="0" u="none" strike="noStrike">
                        <a:solidFill>
                          <a:srgbClr val="1D1B10"/>
                        </a:solidFill>
                        <a:effectLst/>
                        <a:latin typeface="+mn-lt"/>
                      </a:endParaRPr>
                    </a:p>
                  </a:txBody>
                  <a:tcPr marL="4581" marR="4581" marT="4581" marB="0" anchor="b">
                    <a:noFill/>
                  </a:tcPr>
                </a:tc>
                <a:tc>
                  <a:txBody>
                    <a:bodyPr/>
                    <a:lstStyle/>
                    <a:p>
                      <a:pPr algn="ctr" fontAlgn="b"/>
                      <a:r>
                        <a:rPr lang="ru-RU" sz="800" u="none" strike="noStrike">
                          <a:effectLst/>
                          <a:latin typeface="+mn-lt"/>
                        </a:rPr>
                        <a:t>112,12</a:t>
                      </a:r>
                      <a:endParaRPr lang="ru-RU" sz="800" b="1" i="0" u="none" strike="noStrike">
                        <a:solidFill>
                          <a:srgbClr val="1D1B10"/>
                        </a:solidFill>
                        <a:effectLst/>
                        <a:latin typeface="+mn-lt"/>
                      </a:endParaRPr>
                    </a:p>
                  </a:txBody>
                  <a:tcPr marL="4581" marR="4581" marT="4581" marB="0" anchor="b">
                    <a:noFill/>
                  </a:tcPr>
                </a:tc>
                <a:tc>
                  <a:txBody>
                    <a:bodyPr/>
                    <a:lstStyle/>
                    <a:p>
                      <a:pPr algn="l" fontAlgn="t"/>
                      <a:r>
                        <a:rPr lang="ru-RU" sz="800" u="none" strike="noStrike">
                          <a:effectLst/>
                          <a:latin typeface="+mn-lt"/>
                        </a:rPr>
                        <a:t>На выполнение плана по государственной пошлине влияет количество проводимых юридически значимых действий в отчетном периоде.</a:t>
                      </a:r>
                      <a:endParaRPr lang="ru-RU" sz="800" b="0" i="0" u="none" strike="noStrike">
                        <a:effectLst/>
                        <a:latin typeface="+mn-lt"/>
                      </a:endParaRPr>
                    </a:p>
                  </a:txBody>
                  <a:tcPr marL="4581" marR="4581" marT="4581" marB="0">
                    <a:noFill/>
                  </a:tcPr>
                </a:tc>
              </a:tr>
              <a:tr h="488214">
                <a:tc>
                  <a:txBody>
                    <a:bodyPr/>
                    <a:lstStyle/>
                    <a:p>
                      <a:pPr algn="ctr" fontAlgn="t"/>
                      <a:r>
                        <a:rPr lang="ru-RU" sz="800" u="none" strike="noStrike" dirty="0">
                          <a:effectLst/>
                          <a:latin typeface="+mn-lt"/>
                        </a:rPr>
                        <a:t>1 11 00000 00 0000 000</a:t>
                      </a:r>
                      <a:endParaRPr lang="ru-RU" sz="800" b="0" i="0" u="none" strike="noStrike" dirty="0">
                        <a:solidFill>
                          <a:srgbClr val="1D1B10"/>
                        </a:solidFill>
                        <a:effectLst/>
                        <a:latin typeface="+mn-lt"/>
                      </a:endParaRPr>
                    </a:p>
                  </a:txBody>
                  <a:tcPr marL="4581" marR="4581" marT="4581" marB="0">
                    <a:noFill/>
                  </a:tcPr>
                </a:tc>
                <a:tc>
                  <a:txBody>
                    <a:bodyPr/>
                    <a:lstStyle/>
                    <a:p>
                      <a:pPr algn="just" fontAlgn="t"/>
                      <a:r>
                        <a:rPr lang="ru-RU" sz="800" u="none" strike="noStrike" dirty="0">
                          <a:effectLst/>
                          <a:latin typeface="+mn-lt"/>
                        </a:rPr>
                        <a:t>ДОХОДЫ ОТ ИСПОЛЬЗОВАНИЯ ИМУЩЕСТВА, НАХОДЯЩЕГОСЯ В ГОСУДАРСТВЕННОЙ И МУНИЦИПАЛЬНОЙ СОБСТВЕННОСТИ</a:t>
                      </a:r>
                      <a:endParaRPr lang="ru-RU" sz="800" b="0" i="0" u="none" strike="noStrike" dirty="0">
                        <a:solidFill>
                          <a:srgbClr val="1D1B10"/>
                        </a:solidFill>
                        <a:effectLst/>
                        <a:latin typeface="+mn-lt"/>
                      </a:endParaRPr>
                    </a:p>
                  </a:txBody>
                  <a:tcPr marL="4581" marR="4581" marT="4581" marB="0">
                    <a:noFill/>
                  </a:tcPr>
                </a:tc>
                <a:tc>
                  <a:txBody>
                    <a:bodyPr/>
                    <a:lstStyle/>
                    <a:p>
                      <a:pPr algn="ctr" fontAlgn="b"/>
                      <a:r>
                        <a:rPr lang="ru-RU" sz="800" u="none" strike="noStrike">
                          <a:effectLst/>
                          <a:latin typeface="+mn-lt"/>
                        </a:rPr>
                        <a:t>40 526,00000</a:t>
                      </a:r>
                      <a:endParaRPr lang="ru-RU" sz="800" b="0" i="0" u="none" strike="noStrike">
                        <a:solidFill>
                          <a:srgbClr val="1D1B10"/>
                        </a:solidFill>
                        <a:effectLst/>
                        <a:latin typeface="+mn-lt"/>
                      </a:endParaRPr>
                    </a:p>
                  </a:txBody>
                  <a:tcPr marL="4581" marR="4581" marT="4581" marB="0" anchor="b">
                    <a:noFill/>
                  </a:tcPr>
                </a:tc>
                <a:tc>
                  <a:txBody>
                    <a:bodyPr/>
                    <a:lstStyle/>
                    <a:p>
                      <a:pPr algn="ctr" fontAlgn="b"/>
                      <a:r>
                        <a:rPr lang="ru-RU" sz="800" u="none" strike="noStrike">
                          <a:effectLst/>
                          <a:latin typeface="+mn-lt"/>
                        </a:rPr>
                        <a:t>39 848,00000</a:t>
                      </a:r>
                      <a:endParaRPr lang="ru-RU" sz="800" b="0" i="0" u="none" strike="noStrike">
                        <a:solidFill>
                          <a:srgbClr val="1D1B10"/>
                        </a:solidFill>
                        <a:effectLst/>
                        <a:latin typeface="+mn-lt"/>
                      </a:endParaRPr>
                    </a:p>
                  </a:txBody>
                  <a:tcPr marL="4581" marR="4581" marT="4581" marB="0" anchor="b">
                    <a:noFill/>
                  </a:tcPr>
                </a:tc>
                <a:tc>
                  <a:txBody>
                    <a:bodyPr/>
                    <a:lstStyle/>
                    <a:p>
                      <a:pPr algn="ctr" fontAlgn="b"/>
                      <a:r>
                        <a:rPr lang="ru-RU" sz="800" u="none" strike="noStrike">
                          <a:effectLst/>
                          <a:latin typeface="+mn-lt"/>
                        </a:rPr>
                        <a:t>39 833,23309</a:t>
                      </a:r>
                      <a:endParaRPr lang="ru-RU" sz="800" b="0" i="0" u="none" strike="noStrike">
                        <a:solidFill>
                          <a:srgbClr val="1D1B10"/>
                        </a:solidFill>
                        <a:effectLst/>
                        <a:latin typeface="+mn-lt"/>
                      </a:endParaRPr>
                    </a:p>
                  </a:txBody>
                  <a:tcPr marL="4581" marR="4581" marT="4581" marB="0" anchor="b">
                    <a:noFill/>
                  </a:tcPr>
                </a:tc>
                <a:tc>
                  <a:txBody>
                    <a:bodyPr/>
                    <a:lstStyle/>
                    <a:p>
                      <a:pPr algn="ctr" fontAlgn="b"/>
                      <a:r>
                        <a:rPr lang="ru-RU" sz="800" u="none" strike="noStrike">
                          <a:effectLst/>
                          <a:latin typeface="+mn-lt"/>
                        </a:rPr>
                        <a:t>98,29</a:t>
                      </a:r>
                      <a:endParaRPr lang="ru-RU" sz="800" b="1" i="0" u="none" strike="noStrike">
                        <a:solidFill>
                          <a:srgbClr val="1D1B10"/>
                        </a:solidFill>
                        <a:effectLst/>
                        <a:latin typeface="+mn-lt"/>
                      </a:endParaRPr>
                    </a:p>
                  </a:txBody>
                  <a:tcPr marL="4581" marR="4581" marT="4581" marB="0" anchor="b">
                    <a:noFill/>
                  </a:tcPr>
                </a:tc>
                <a:tc>
                  <a:txBody>
                    <a:bodyPr/>
                    <a:lstStyle/>
                    <a:p>
                      <a:pPr algn="ctr" fontAlgn="b"/>
                      <a:r>
                        <a:rPr lang="ru-RU" sz="800" u="none" strike="noStrike">
                          <a:effectLst/>
                          <a:latin typeface="+mn-lt"/>
                        </a:rPr>
                        <a:t>99,96</a:t>
                      </a:r>
                      <a:endParaRPr lang="ru-RU" sz="800" b="1" i="0" u="none" strike="noStrike">
                        <a:solidFill>
                          <a:srgbClr val="1D1B10"/>
                        </a:solidFill>
                        <a:effectLst/>
                        <a:latin typeface="+mn-lt"/>
                      </a:endParaRPr>
                    </a:p>
                  </a:txBody>
                  <a:tcPr marL="4581" marR="4581" marT="4581" marB="0" anchor="b">
                    <a:noFill/>
                  </a:tcPr>
                </a:tc>
                <a:tc>
                  <a:txBody>
                    <a:bodyPr/>
                    <a:lstStyle/>
                    <a:p>
                      <a:pPr algn="l" fontAlgn="t"/>
                      <a:r>
                        <a:rPr lang="ru-RU" sz="800" u="none" strike="noStrike">
                          <a:effectLst/>
                          <a:latin typeface="+mn-lt"/>
                        </a:rPr>
                        <a:t> </a:t>
                      </a:r>
                      <a:endParaRPr lang="ru-RU" sz="800" b="0" i="0" u="none" strike="noStrike">
                        <a:effectLst/>
                        <a:latin typeface="+mn-lt"/>
                      </a:endParaRPr>
                    </a:p>
                  </a:txBody>
                  <a:tcPr marL="4581" marR="4581" marT="4581" marB="0">
                    <a:noFill/>
                  </a:tcPr>
                </a:tc>
              </a:tr>
              <a:tr h="1213720">
                <a:tc>
                  <a:txBody>
                    <a:bodyPr/>
                    <a:lstStyle/>
                    <a:p>
                      <a:pPr algn="ctr" fontAlgn="t"/>
                      <a:r>
                        <a:rPr lang="ru-RU" sz="800" u="none" strike="noStrike">
                          <a:effectLst/>
                          <a:latin typeface="+mn-lt"/>
                        </a:rPr>
                        <a:t>1 11 05013 05 0000 120</a:t>
                      </a:r>
                      <a:endParaRPr lang="ru-RU" sz="800" b="0" i="0" u="none" strike="noStrike">
                        <a:solidFill>
                          <a:srgbClr val="1D1B10"/>
                        </a:solidFill>
                        <a:effectLst/>
                        <a:latin typeface="+mn-lt"/>
                      </a:endParaRPr>
                    </a:p>
                  </a:txBody>
                  <a:tcPr marL="4581" marR="4581" marT="4581" marB="0">
                    <a:noFill/>
                  </a:tcPr>
                </a:tc>
                <a:tc>
                  <a:txBody>
                    <a:bodyPr/>
                    <a:lstStyle/>
                    <a:p>
                      <a:pPr algn="just" fontAlgn="t"/>
                      <a:r>
                        <a:rPr lang="ru-RU" sz="800" u="none" strike="noStrike" dirty="0">
                          <a:effectLst/>
                          <a:latin typeface="+mn-lt"/>
                        </a:rPr>
                        <a:t>Доходы, получаемые в виде арендной платы за земельные участки, государственная собственность на которые не разграничена и которые расположены в границах сельских поселений и межселенных территорий муниципальных районов, а также средства от продажи права на заключение договоров аренды указанных земельных участков</a:t>
                      </a:r>
                      <a:endParaRPr lang="ru-RU" sz="800" b="0" i="0" u="none" strike="noStrike" dirty="0">
                        <a:solidFill>
                          <a:srgbClr val="1D1B10"/>
                        </a:solidFill>
                        <a:effectLst/>
                        <a:latin typeface="+mn-lt"/>
                      </a:endParaRPr>
                    </a:p>
                  </a:txBody>
                  <a:tcPr marL="4581" marR="4581" marT="4581" marB="0">
                    <a:noFill/>
                  </a:tcPr>
                </a:tc>
                <a:tc>
                  <a:txBody>
                    <a:bodyPr/>
                    <a:lstStyle/>
                    <a:p>
                      <a:pPr algn="ctr" fontAlgn="b"/>
                      <a:r>
                        <a:rPr lang="ru-RU" sz="800" u="none" strike="noStrike" dirty="0">
                          <a:effectLst/>
                          <a:latin typeface="+mn-lt"/>
                        </a:rPr>
                        <a:t>28 185,00000</a:t>
                      </a:r>
                      <a:endParaRPr lang="ru-RU" sz="800" b="0" i="0" u="none" strike="noStrike" dirty="0">
                        <a:solidFill>
                          <a:srgbClr val="1D1B10"/>
                        </a:solidFill>
                        <a:effectLst/>
                        <a:latin typeface="+mn-lt"/>
                      </a:endParaRPr>
                    </a:p>
                  </a:txBody>
                  <a:tcPr marL="4581" marR="4581" marT="4581" marB="0" anchor="b">
                    <a:noFill/>
                  </a:tcPr>
                </a:tc>
                <a:tc>
                  <a:txBody>
                    <a:bodyPr/>
                    <a:lstStyle/>
                    <a:p>
                      <a:pPr algn="ctr" fontAlgn="b"/>
                      <a:r>
                        <a:rPr lang="ru-RU" sz="800" u="none" strike="noStrike" dirty="0">
                          <a:effectLst/>
                          <a:latin typeface="+mn-lt"/>
                        </a:rPr>
                        <a:t>20 500,00000</a:t>
                      </a:r>
                      <a:endParaRPr lang="ru-RU" sz="800" b="0" i="0" u="none" strike="noStrike" dirty="0">
                        <a:solidFill>
                          <a:srgbClr val="1D1B10"/>
                        </a:solidFill>
                        <a:effectLst/>
                        <a:latin typeface="+mn-lt"/>
                      </a:endParaRPr>
                    </a:p>
                  </a:txBody>
                  <a:tcPr marL="4581" marR="4581" marT="4581" marB="0" anchor="b">
                    <a:noFill/>
                  </a:tcPr>
                </a:tc>
                <a:tc>
                  <a:txBody>
                    <a:bodyPr/>
                    <a:lstStyle/>
                    <a:p>
                      <a:pPr algn="ctr" fontAlgn="b"/>
                      <a:r>
                        <a:rPr lang="ru-RU" sz="800" u="none" strike="noStrike">
                          <a:effectLst/>
                          <a:latin typeface="+mn-lt"/>
                        </a:rPr>
                        <a:t>19 935,06229</a:t>
                      </a:r>
                      <a:endParaRPr lang="ru-RU" sz="800" b="0" i="0" u="none" strike="noStrike">
                        <a:solidFill>
                          <a:srgbClr val="1D1B10"/>
                        </a:solidFill>
                        <a:effectLst/>
                        <a:latin typeface="+mn-lt"/>
                      </a:endParaRPr>
                    </a:p>
                  </a:txBody>
                  <a:tcPr marL="4581" marR="4581" marT="4581" marB="0" anchor="b">
                    <a:noFill/>
                  </a:tcPr>
                </a:tc>
                <a:tc>
                  <a:txBody>
                    <a:bodyPr/>
                    <a:lstStyle/>
                    <a:p>
                      <a:pPr algn="ctr" fontAlgn="b"/>
                      <a:r>
                        <a:rPr lang="ru-RU" sz="800" u="none" strike="noStrike">
                          <a:effectLst/>
                          <a:latin typeface="+mn-lt"/>
                        </a:rPr>
                        <a:t>70,73</a:t>
                      </a:r>
                      <a:endParaRPr lang="ru-RU" sz="800" b="1" i="0" u="none" strike="noStrike">
                        <a:solidFill>
                          <a:srgbClr val="1D1B10"/>
                        </a:solidFill>
                        <a:effectLst/>
                        <a:latin typeface="+mn-lt"/>
                      </a:endParaRPr>
                    </a:p>
                  </a:txBody>
                  <a:tcPr marL="4581" marR="4581" marT="4581" marB="0" anchor="b">
                    <a:noFill/>
                  </a:tcPr>
                </a:tc>
                <a:tc>
                  <a:txBody>
                    <a:bodyPr/>
                    <a:lstStyle/>
                    <a:p>
                      <a:pPr algn="ctr" fontAlgn="b"/>
                      <a:r>
                        <a:rPr lang="ru-RU" sz="800" u="none" strike="noStrike">
                          <a:effectLst/>
                          <a:latin typeface="+mn-lt"/>
                        </a:rPr>
                        <a:t>97,24</a:t>
                      </a:r>
                      <a:endParaRPr lang="ru-RU" sz="800" b="1" i="0" u="none" strike="noStrike">
                        <a:solidFill>
                          <a:srgbClr val="1D1B10"/>
                        </a:solidFill>
                        <a:effectLst/>
                        <a:latin typeface="+mn-lt"/>
                      </a:endParaRPr>
                    </a:p>
                  </a:txBody>
                  <a:tcPr marL="4581" marR="4581" marT="4581" marB="0" anchor="b">
                    <a:noFill/>
                  </a:tcPr>
                </a:tc>
                <a:tc>
                  <a:txBody>
                    <a:bodyPr/>
                    <a:lstStyle/>
                    <a:p>
                      <a:pPr algn="l" fontAlgn="t"/>
                      <a:r>
                        <a:rPr lang="ru-RU" sz="800" u="none" strike="noStrike">
                          <a:effectLst/>
                          <a:latin typeface="+mn-lt"/>
                        </a:rPr>
                        <a:t>На снижение исполнения плана доходного источника оказала влияние задолженности по аренде земли.</a:t>
                      </a:r>
                      <a:endParaRPr lang="ru-RU" sz="800" b="0" i="0" u="none" strike="noStrike">
                        <a:effectLst/>
                        <a:latin typeface="+mn-lt"/>
                      </a:endParaRPr>
                    </a:p>
                  </a:txBody>
                  <a:tcPr marL="4581" marR="4581" marT="4581" marB="0">
                    <a:noFill/>
                  </a:tcPr>
                </a:tc>
              </a:tr>
              <a:tr h="730050">
                <a:tc>
                  <a:txBody>
                    <a:bodyPr/>
                    <a:lstStyle/>
                    <a:p>
                      <a:pPr algn="ctr" fontAlgn="t"/>
                      <a:r>
                        <a:rPr lang="ru-RU" sz="800" u="none" strike="noStrike">
                          <a:effectLst/>
                          <a:latin typeface="+mn-lt"/>
                        </a:rPr>
                        <a:t>1 11 05013 13 0000 120</a:t>
                      </a:r>
                      <a:endParaRPr lang="ru-RU" sz="800" b="0" i="0" u="none" strike="noStrike">
                        <a:solidFill>
                          <a:srgbClr val="1D1B10"/>
                        </a:solidFill>
                        <a:effectLst/>
                        <a:latin typeface="+mn-lt"/>
                      </a:endParaRPr>
                    </a:p>
                  </a:txBody>
                  <a:tcPr marL="4581" marR="4581" marT="4581" marB="0">
                    <a:noFill/>
                  </a:tcPr>
                </a:tc>
                <a:tc>
                  <a:txBody>
                    <a:bodyPr/>
                    <a:lstStyle/>
                    <a:p>
                      <a:pPr algn="just" fontAlgn="t"/>
                      <a:r>
                        <a:rPr lang="ru-RU" sz="800" u="none" strike="noStrike" dirty="0">
                          <a:effectLst/>
                          <a:latin typeface="+mn-lt"/>
                        </a:rPr>
                        <a:t>Доходы, получаемые в виде арендной платы за земельные участки, государственная собственность на которые не разграничена и которые расположены в границах городских поселений</a:t>
                      </a:r>
                      <a:endParaRPr lang="ru-RU" sz="800" b="0" i="0" u="none" strike="noStrike" dirty="0">
                        <a:solidFill>
                          <a:srgbClr val="1D1B10"/>
                        </a:solidFill>
                        <a:effectLst/>
                        <a:latin typeface="+mn-lt"/>
                      </a:endParaRPr>
                    </a:p>
                  </a:txBody>
                  <a:tcPr marL="4581" marR="4581" marT="4581" marB="0">
                    <a:noFill/>
                  </a:tcPr>
                </a:tc>
                <a:tc>
                  <a:txBody>
                    <a:bodyPr/>
                    <a:lstStyle/>
                    <a:p>
                      <a:pPr algn="ctr" fontAlgn="b"/>
                      <a:r>
                        <a:rPr lang="ru-RU" sz="800" u="none" strike="noStrike" dirty="0">
                          <a:effectLst/>
                          <a:latin typeface="+mn-lt"/>
                        </a:rPr>
                        <a:t>9 537,00000</a:t>
                      </a:r>
                      <a:endParaRPr lang="ru-RU" sz="800" b="0" i="0" u="none" strike="noStrike" dirty="0">
                        <a:solidFill>
                          <a:srgbClr val="1D1B10"/>
                        </a:solidFill>
                        <a:effectLst/>
                        <a:latin typeface="+mn-lt"/>
                      </a:endParaRPr>
                    </a:p>
                  </a:txBody>
                  <a:tcPr marL="4581" marR="4581" marT="4581" marB="0" anchor="b">
                    <a:noFill/>
                  </a:tcPr>
                </a:tc>
                <a:tc>
                  <a:txBody>
                    <a:bodyPr/>
                    <a:lstStyle/>
                    <a:p>
                      <a:pPr algn="ctr" fontAlgn="b"/>
                      <a:r>
                        <a:rPr lang="ru-RU" sz="800" u="none" strike="noStrike" dirty="0">
                          <a:effectLst/>
                          <a:latin typeface="+mn-lt"/>
                        </a:rPr>
                        <a:t>13 400,00000</a:t>
                      </a:r>
                      <a:endParaRPr lang="ru-RU" sz="800" b="0" i="0" u="none" strike="noStrike" dirty="0">
                        <a:solidFill>
                          <a:srgbClr val="1D1B10"/>
                        </a:solidFill>
                        <a:effectLst/>
                        <a:latin typeface="+mn-lt"/>
                      </a:endParaRPr>
                    </a:p>
                  </a:txBody>
                  <a:tcPr marL="4581" marR="4581" marT="4581" marB="0" anchor="b">
                    <a:noFill/>
                  </a:tcPr>
                </a:tc>
                <a:tc>
                  <a:txBody>
                    <a:bodyPr/>
                    <a:lstStyle/>
                    <a:p>
                      <a:pPr algn="ctr" fontAlgn="b"/>
                      <a:r>
                        <a:rPr lang="ru-RU" sz="800" u="none" strike="noStrike" dirty="0">
                          <a:effectLst/>
                          <a:latin typeface="+mn-lt"/>
                        </a:rPr>
                        <a:t>13 953,69830</a:t>
                      </a:r>
                      <a:endParaRPr lang="ru-RU" sz="800" b="0" i="0" u="none" strike="noStrike" dirty="0">
                        <a:solidFill>
                          <a:srgbClr val="1D1B10"/>
                        </a:solidFill>
                        <a:effectLst/>
                        <a:latin typeface="+mn-lt"/>
                      </a:endParaRPr>
                    </a:p>
                  </a:txBody>
                  <a:tcPr marL="4581" marR="4581" marT="4581" marB="0" anchor="b">
                    <a:noFill/>
                  </a:tcPr>
                </a:tc>
                <a:tc>
                  <a:txBody>
                    <a:bodyPr/>
                    <a:lstStyle/>
                    <a:p>
                      <a:pPr algn="ctr" fontAlgn="b"/>
                      <a:r>
                        <a:rPr lang="ru-RU" sz="800" u="none" strike="noStrike">
                          <a:effectLst/>
                          <a:latin typeface="+mn-lt"/>
                        </a:rPr>
                        <a:t>146,31</a:t>
                      </a:r>
                      <a:endParaRPr lang="ru-RU" sz="800" b="1" i="0" u="none" strike="noStrike">
                        <a:solidFill>
                          <a:srgbClr val="1D1B10"/>
                        </a:solidFill>
                        <a:effectLst/>
                        <a:latin typeface="+mn-lt"/>
                      </a:endParaRPr>
                    </a:p>
                  </a:txBody>
                  <a:tcPr marL="4581" marR="4581" marT="4581" marB="0" anchor="b">
                    <a:noFill/>
                  </a:tcPr>
                </a:tc>
                <a:tc>
                  <a:txBody>
                    <a:bodyPr/>
                    <a:lstStyle/>
                    <a:p>
                      <a:pPr algn="ctr" fontAlgn="b"/>
                      <a:r>
                        <a:rPr lang="ru-RU" sz="800" u="none" strike="noStrike">
                          <a:effectLst/>
                          <a:latin typeface="+mn-lt"/>
                        </a:rPr>
                        <a:t>104,13</a:t>
                      </a:r>
                      <a:endParaRPr lang="ru-RU" sz="800" b="1" i="0" u="none" strike="noStrike">
                        <a:solidFill>
                          <a:srgbClr val="1D1B10"/>
                        </a:solidFill>
                        <a:effectLst/>
                        <a:latin typeface="+mn-lt"/>
                      </a:endParaRPr>
                    </a:p>
                  </a:txBody>
                  <a:tcPr marL="4581" marR="4581" marT="4581" marB="0" anchor="b">
                    <a:noFill/>
                  </a:tcPr>
                </a:tc>
                <a:tc>
                  <a:txBody>
                    <a:bodyPr/>
                    <a:lstStyle/>
                    <a:p>
                      <a:pPr algn="l" fontAlgn="t"/>
                      <a:r>
                        <a:rPr lang="ru-RU" sz="800" u="none" strike="noStrike">
                          <a:effectLst/>
                          <a:latin typeface="+mn-lt"/>
                        </a:rPr>
                        <a:t>На выполнение плана доходного источника оказала претензионная работа с должниками по взысканию задолженности по арендной плате за периоды прошлых лет.</a:t>
                      </a:r>
                      <a:endParaRPr lang="ru-RU" sz="800" b="0" i="0" u="none" strike="noStrike">
                        <a:effectLst/>
                        <a:latin typeface="+mn-lt"/>
                      </a:endParaRPr>
                    </a:p>
                  </a:txBody>
                  <a:tcPr marL="4581" marR="4581" marT="4581" marB="0">
                    <a:noFill/>
                  </a:tcPr>
                </a:tc>
              </a:tr>
              <a:tr h="971885">
                <a:tc>
                  <a:txBody>
                    <a:bodyPr/>
                    <a:lstStyle/>
                    <a:p>
                      <a:pPr algn="ctr" fontAlgn="t"/>
                      <a:r>
                        <a:rPr lang="ru-RU" sz="800" u="none" strike="noStrike">
                          <a:effectLst/>
                          <a:latin typeface="+mn-lt"/>
                        </a:rPr>
                        <a:t>1 11 05025 05 0000 120</a:t>
                      </a:r>
                      <a:endParaRPr lang="ru-RU" sz="800" b="0" i="0" u="none" strike="noStrike">
                        <a:solidFill>
                          <a:srgbClr val="1D1B10"/>
                        </a:solidFill>
                        <a:effectLst/>
                        <a:latin typeface="+mn-lt"/>
                      </a:endParaRPr>
                    </a:p>
                  </a:txBody>
                  <a:tcPr marL="4581" marR="4581" marT="4581" marB="0">
                    <a:noFill/>
                  </a:tcPr>
                </a:tc>
                <a:tc>
                  <a:txBody>
                    <a:bodyPr/>
                    <a:lstStyle/>
                    <a:p>
                      <a:pPr algn="just" fontAlgn="t"/>
                      <a:r>
                        <a:rPr lang="ru-RU" sz="800" u="none" strike="noStrike">
                          <a:effectLst/>
                          <a:latin typeface="+mn-lt"/>
                        </a:rPr>
                        <a:t>Доходы, получаемые в виде арендной платы, а также средства от продажи права на заключение договоров аренды за земли, находящиеся в собственности муниципальных районов (за исключением земельных участков муниципальных бюджетных и автономных учреждений)</a:t>
                      </a:r>
                      <a:endParaRPr lang="ru-RU" sz="800" b="0" i="0" u="none" strike="noStrike">
                        <a:solidFill>
                          <a:srgbClr val="1D1B10"/>
                        </a:solidFill>
                        <a:effectLst/>
                        <a:latin typeface="+mn-lt"/>
                      </a:endParaRPr>
                    </a:p>
                  </a:txBody>
                  <a:tcPr marL="4581" marR="4581" marT="4581" marB="0">
                    <a:noFill/>
                  </a:tcPr>
                </a:tc>
                <a:tc>
                  <a:txBody>
                    <a:bodyPr/>
                    <a:lstStyle/>
                    <a:p>
                      <a:pPr algn="ctr" fontAlgn="b"/>
                      <a:r>
                        <a:rPr lang="ru-RU" sz="800" u="none" strike="noStrike" dirty="0">
                          <a:effectLst/>
                          <a:latin typeface="+mn-lt"/>
                        </a:rPr>
                        <a:t>0,00000</a:t>
                      </a:r>
                      <a:endParaRPr lang="ru-RU" sz="800" b="0" i="0" u="none" strike="noStrike" dirty="0">
                        <a:solidFill>
                          <a:srgbClr val="1D1B10"/>
                        </a:solidFill>
                        <a:effectLst/>
                        <a:latin typeface="+mn-lt"/>
                      </a:endParaRPr>
                    </a:p>
                  </a:txBody>
                  <a:tcPr marL="4581" marR="4581" marT="4581" marB="0" anchor="b">
                    <a:noFill/>
                  </a:tcPr>
                </a:tc>
                <a:tc>
                  <a:txBody>
                    <a:bodyPr/>
                    <a:lstStyle/>
                    <a:p>
                      <a:pPr algn="ctr" fontAlgn="b"/>
                      <a:r>
                        <a:rPr lang="ru-RU" sz="800" u="none" strike="noStrike" dirty="0">
                          <a:effectLst/>
                          <a:latin typeface="+mn-lt"/>
                        </a:rPr>
                        <a:t>92,70000</a:t>
                      </a:r>
                      <a:endParaRPr lang="ru-RU" sz="800" b="0" i="0" u="none" strike="noStrike" dirty="0">
                        <a:solidFill>
                          <a:srgbClr val="1D1B10"/>
                        </a:solidFill>
                        <a:effectLst/>
                        <a:latin typeface="+mn-lt"/>
                      </a:endParaRPr>
                    </a:p>
                  </a:txBody>
                  <a:tcPr marL="4581" marR="4581" marT="4581" marB="0" anchor="b">
                    <a:noFill/>
                  </a:tcPr>
                </a:tc>
                <a:tc>
                  <a:txBody>
                    <a:bodyPr/>
                    <a:lstStyle/>
                    <a:p>
                      <a:pPr algn="ctr" fontAlgn="b"/>
                      <a:r>
                        <a:rPr lang="ru-RU" sz="800" u="none" strike="noStrike" dirty="0">
                          <a:effectLst/>
                          <a:latin typeface="+mn-lt"/>
                        </a:rPr>
                        <a:t>92,71275</a:t>
                      </a:r>
                      <a:endParaRPr lang="ru-RU" sz="800" b="0" i="0" u="none" strike="noStrike" dirty="0">
                        <a:solidFill>
                          <a:srgbClr val="1D1B10"/>
                        </a:solidFill>
                        <a:effectLst/>
                        <a:latin typeface="+mn-lt"/>
                      </a:endParaRPr>
                    </a:p>
                  </a:txBody>
                  <a:tcPr marL="4581" marR="4581" marT="4581" marB="0" anchor="b">
                    <a:noFill/>
                  </a:tcPr>
                </a:tc>
                <a:tc>
                  <a:txBody>
                    <a:bodyPr/>
                    <a:lstStyle/>
                    <a:p>
                      <a:pPr algn="ctr" fontAlgn="b"/>
                      <a:r>
                        <a:rPr lang="ru-RU" sz="800" u="none" strike="noStrike">
                          <a:effectLst/>
                          <a:latin typeface="+mn-lt"/>
                        </a:rPr>
                        <a:t>0,00</a:t>
                      </a:r>
                      <a:endParaRPr lang="ru-RU" sz="800" b="1" i="0" u="none" strike="noStrike">
                        <a:solidFill>
                          <a:srgbClr val="1D1B10"/>
                        </a:solidFill>
                        <a:effectLst/>
                        <a:latin typeface="+mn-lt"/>
                      </a:endParaRPr>
                    </a:p>
                  </a:txBody>
                  <a:tcPr marL="4581" marR="4581" marT="4581" marB="0" anchor="b">
                    <a:noFill/>
                  </a:tcPr>
                </a:tc>
                <a:tc>
                  <a:txBody>
                    <a:bodyPr/>
                    <a:lstStyle/>
                    <a:p>
                      <a:pPr algn="ctr" fontAlgn="b"/>
                      <a:r>
                        <a:rPr lang="ru-RU" sz="800" u="none" strike="noStrike">
                          <a:effectLst/>
                          <a:latin typeface="+mn-lt"/>
                        </a:rPr>
                        <a:t>100,01</a:t>
                      </a:r>
                      <a:endParaRPr lang="ru-RU" sz="800" b="1" i="0" u="none" strike="noStrike">
                        <a:solidFill>
                          <a:srgbClr val="1D1B10"/>
                        </a:solidFill>
                        <a:effectLst/>
                        <a:latin typeface="+mn-lt"/>
                      </a:endParaRPr>
                    </a:p>
                  </a:txBody>
                  <a:tcPr marL="4581" marR="4581" marT="4581" marB="0" anchor="b">
                    <a:noFill/>
                  </a:tcPr>
                </a:tc>
                <a:tc>
                  <a:txBody>
                    <a:bodyPr/>
                    <a:lstStyle/>
                    <a:p>
                      <a:pPr algn="l" fontAlgn="t"/>
                      <a:r>
                        <a:rPr lang="ru-RU" sz="800" u="none" strike="noStrike">
                          <a:effectLst/>
                          <a:latin typeface="+mn-lt"/>
                        </a:rPr>
                        <a:t>На выполнение плана доходного источника оказало влияние предоставление земельных участков в аренду и заключение договоров аренды на земельные участки в 2023 году.</a:t>
                      </a:r>
                      <a:endParaRPr lang="ru-RU" sz="800" b="0" i="0" u="none" strike="noStrike">
                        <a:effectLst/>
                        <a:latin typeface="+mn-lt"/>
                      </a:endParaRPr>
                    </a:p>
                  </a:txBody>
                  <a:tcPr marL="4581" marR="4581" marT="4581" marB="0">
                    <a:noFill/>
                  </a:tcPr>
                </a:tc>
              </a:tr>
              <a:tr h="477485">
                <a:tc>
                  <a:txBody>
                    <a:bodyPr/>
                    <a:lstStyle/>
                    <a:p>
                      <a:pPr algn="ctr" fontAlgn="t"/>
                      <a:r>
                        <a:rPr lang="ru-RU" sz="800" u="none" strike="noStrike">
                          <a:effectLst/>
                          <a:latin typeface="+mn-lt"/>
                        </a:rPr>
                        <a:t>1 11 05035 05 0000 120</a:t>
                      </a:r>
                      <a:endParaRPr lang="ru-RU" sz="800" b="0" i="0" u="none" strike="noStrike">
                        <a:solidFill>
                          <a:srgbClr val="1D1B10"/>
                        </a:solidFill>
                        <a:effectLst/>
                        <a:latin typeface="+mn-lt"/>
                      </a:endParaRPr>
                    </a:p>
                  </a:txBody>
                  <a:tcPr marL="4581" marR="4581" marT="4581" marB="0">
                    <a:noFill/>
                  </a:tcPr>
                </a:tc>
                <a:tc>
                  <a:txBody>
                    <a:bodyPr/>
                    <a:lstStyle/>
                    <a:p>
                      <a:pPr algn="just" fontAlgn="t"/>
                      <a:r>
                        <a:rPr lang="ru-RU" sz="800" u="none" strike="noStrike" dirty="0">
                          <a:effectLst/>
                          <a:latin typeface="+mn-lt"/>
                        </a:rPr>
                        <a:t>Доходы от сдачи в аренду имущества, находящегося в оперативном управлении органов управления муниципальных районов и созданных ими </a:t>
                      </a:r>
                      <a:r>
                        <a:rPr lang="ru-RU" sz="800" u="none" strike="noStrike" dirty="0" smtClean="0">
                          <a:effectLst/>
                          <a:latin typeface="+mn-lt"/>
                        </a:rPr>
                        <a:t>учреждений</a:t>
                      </a:r>
                      <a:endParaRPr lang="ru-RU" sz="800" b="0" i="0" u="none" strike="noStrike" dirty="0">
                        <a:solidFill>
                          <a:srgbClr val="1D1B10"/>
                        </a:solidFill>
                        <a:effectLst/>
                        <a:latin typeface="+mn-lt"/>
                      </a:endParaRPr>
                    </a:p>
                  </a:txBody>
                  <a:tcPr marL="4581" marR="4581" marT="4581" marB="0">
                    <a:noFill/>
                  </a:tcPr>
                </a:tc>
                <a:tc>
                  <a:txBody>
                    <a:bodyPr/>
                    <a:lstStyle/>
                    <a:p>
                      <a:pPr algn="ctr" fontAlgn="b"/>
                      <a:r>
                        <a:rPr lang="ru-RU" sz="800" u="none" strike="noStrike">
                          <a:effectLst/>
                          <a:latin typeface="+mn-lt"/>
                        </a:rPr>
                        <a:t>1 754,00000</a:t>
                      </a:r>
                      <a:endParaRPr lang="ru-RU" sz="800" b="0" i="0" u="none" strike="noStrike">
                        <a:solidFill>
                          <a:srgbClr val="1D1B10"/>
                        </a:solidFill>
                        <a:effectLst/>
                        <a:latin typeface="+mn-lt"/>
                      </a:endParaRPr>
                    </a:p>
                  </a:txBody>
                  <a:tcPr marL="4581" marR="4581" marT="4581" marB="0" anchor="b">
                    <a:noFill/>
                  </a:tcPr>
                </a:tc>
                <a:tc>
                  <a:txBody>
                    <a:bodyPr/>
                    <a:lstStyle/>
                    <a:p>
                      <a:pPr algn="ctr" fontAlgn="b"/>
                      <a:r>
                        <a:rPr lang="ru-RU" sz="800" u="none" strike="noStrike">
                          <a:effectLst/>
                          <a:latin typeface="+mn-lt"/>
                        </a:rPr>
                        <a:t>3 200,00000</a:t>
                      </a:r>
                      <a:endParaRPr lang="ru-RU" sz="800" b="0" i="0" u="none" strike="noStrike">
                        <a:solidFill>
                          <a:srgbClr val="1D1B10"/>
                        </a:solidFill>
                        <a:effectLst/>
                        <a:latin typeface="+mn-lt"/>
                      </a:endParaRPr>
                    </a:p>
                  </a:txBody>
                  <a:tcPr marL="4581" marR="4581" marT="4581" marB="0" anchor="b">
                    <a:noFill/>
                  </a:tcPr>
                </a:tc>
                <a:tc>
                  <a:txBody>
                    <a:bodyPr/>
                    <a:lstStyle/>
                    <a:p>
                      <a:pPr algn="ctr" fontAlgn="b"/>
                      <a:r>
                        <a:rPr lang="ru-RU" sz="800" u="none" strike="noStrike" dirty="0">
                          <a:effectLst/>
                          <a:latin typeface="+mn-lt"/>
                        </a:rPr>
                        <a:t>3 161,64539</a:t>
                      </a:r>
                      <a:endParaRPr lang="ru-RU" sz="800" b="0" i="0" u="none" strike="noStrike" dirty="0">
                        <a:solidFill>
                          <a:srgbClr val="1D1B10"/>
                        </a:solidFill>
                        <a:effectLst/>
                        <a:latin typeface="+mn-lt"/>
                      </a:endParaRPr>
                    </a:p>
                  </a:txBody>
                  <a:tcPr marL="4581" marR="4581" marT="4581" marB="0" anchor="b">
                    <a:noFill/>
                  </a:tcPr>
                </a:tc>
                <a:tc>
                  <a:txBody>
                    <a:bodyPr/>
                    <a:lstStyle/>
                    <a:p>
                      <a:pPr algn="ctr" fontAlgn="b"/>
                      <a:r>
                        <a:rPr lang="ru-RU" sz="800" u="none" strike="noStrike" dirty="0">
                          <a:effectLst/>
                          <a:latin typeface="+mn-lt"/>
                        </a:rPr>
                        <a:t>180,25</a:t>
                      </a:r>
                      <a:endParaRPr lang="ru-RU" sz="800" b="1" i="0" u="none" strike="noStrike" dirty="0">
                        <a:solidFill>
                          <a:srgbClr val="1D1B10"/>
                        </a:solidFill>
                        <a:effectLst/>
                        <a:latin typeface="+mn-lt"/>
                      </a:endParaRPr>
                    </a:p>
                  </a:txBody>
                  <a:tcPr marL="4581" marR="4581" marT="4581" marB="0" anchor="b">
                    <a:noFill/>
                  </a:tcPr>
                </a:tc>
                <a:tc>
                  <a:txBody>
                    <a:bodyPr/>
                    <a:lstStyle/>
                    <a:p>
                      <a:pPr algn="ctr" fontAlgn="b"/>
                      <a:r>
                        <a:rPr lang="ru-RU" sz="800" u="none" strike="noStrike" dirty="0">
                          <a:effectLst/>
                          <a:latin typeface="+mn-lt"/>
                        </a:rPr>
                        <a:t>98,80</a:t>
                      </a:r>
                      <a:endParaRPr lang="ru-RU" sz="800" b="1" i="0" u="none" strike="noStrike" dirty="0">
                        <a:solidFill>
                          <a:srgbClr val="1D1B10"/>
                        </a:solidFill>
                        <a:effectLst/>
                        <a:latin typeface="+mn-lt"/>
                      </a:endParaRPr>
                    </a:p>
                  </a:txBody>
                  <a:tcPr marL="4581" marR="4581" marT="4581" marB="0" anchor="b">
                    <a:noFill/>
                  </a:tcPr>
                </a:tc>
                <a:tc>
                  <a:txBody>
                    <a:bodyPr/>
                    <a:lstStyle/>
                    <a:p>
                      <a:pPr algn="l" fontAlgn="t"/>
                      <a:r>
                        <a:rPr lang="ru-RU" sz="800" u="none" strike="noStrike" dirty="0">
                          <a:effectLst/>
                          <a:latin typeface="+mn-lt"/>
                        </a:rPr>
                        <a:t>Доходы от сдачи в аренду имущества напрямую зависят от результатов независимых оценок недвижимого и движимого имущества, количества арендаторов, заключивших договора с администрацией </a:t>
                      </a:r>
                      <a:r>
                        <a:rPr lang="ru-RU" sz="800" u="none" strike="noStrike" dirty="0" smtClean="0">
                          <a:effectLst/>
                          <a:latin typeface="+mn-lt"/>
                        </a:rPr>
                        <a:t>ММР</a:t>
                      </a:r>
                      <a:endParaRPr lang="ru-RU" sz="800" b="0" i="0" u="none" strike="noStrike" dirty="0">
                        <a:effectLst/>
                        <a:latin typeface="+mn-lt"/>
                      </a:endParaRPr>
                    </a:p>
                  </a:txBody>
                  <a:tcPr marL="4581" marR="4581" marT="4581" marB="0">
                    <a:noFill/>
                  </a:tcPr>
                </a:tc>
              </a:tr>
              <a:tr h="1213720">
                <a:tc>
                  <a:txBody>
                    <a:bodyPr/>
                    <a:lstStyle/>
                    <a:p>
                      <a:pPr algn="ctr" fontAlgn="t"/>
                      <a:r>
                        <a:rPr lang="ru-RU" sz="800" u="none" strike="noStrike">
                          <a:effectLst/>
                          <a:latin typeface="+mn-lt"/>
                        </a:rPr>
                        <a:t>1 11 05325 05 0000 120</a:t>
                      </a:r>
                      <a:endParaRPr lang="ru-RU" sz="800" b="0" i="0" u="none" strike="noStrike">
                        <a:solidFill>
                          <a:srgbClr val="1D1B10"/>
                        </a:solidFill>
                        <a:effectLst/>
                        <a:latin typeface="+mn-lt"/>
                      </a:endParaRPr>
                    </a:p>
                  </a:txBody>
                  <a:tcPr marL="4581" marR="4581" marT="4581" marB="0">
                    <a:noFill/>
                  </a:tcPr>
                </a:tc>
                <a:tc>
                  <a:txBody>
                    <a:bodyPr/>
                    <a:lstStyle/>
                    <a:p>
                      <a:pPr algn="just" fontAlgn="t"/>
                      <a:r>
                        <a:rPr lang="ru-RU" sz="800" u="none" strike="noStrike">
                          <a:effectLst/>
                          <a:latin typeface="+mn-lt"/>
                        </a:rPr>
                        <a:t>Плата по соглашениям об установлении сервитута, заключенным органами местного самоуправления муниципальных районов, государственными или муниципальными предприятиями либо государственными или муниципальными учреждениями в отношении земельных участков, находящихся в собственности муниципальных районов</a:t>
                      </a:r>
                      <a:endParaRPr lang="ru-RU" sz="800" b="0" i="0" u="none" strike="noStrike">
                        <a:solidFill>
                          <a:srgbClr val="1D1B10"/>
                        </a:solidFill>
                        <a:effectLst/>
                        <a:latin typeface="+mn-lt"/>
                      </a:endParaRPr>
                    </a:p>
                  </a:txBody>
                  <a:tcPr marL="4581" marR="4581" marT="4581" marB="0">
                    <a:noFill/>
                  </a:tcPr>
                </a:tc>
                <a:tc>
                  <a:txBody>
                    <a:bodyPr/>
                    <a:lstStyle/>
                    <a:p>
                      <a:pPr algn="ctr" fontAlgn="b"/>
                      <a:r>
                        <a:rPr lang="ru-RU" sz="800" u="none" strike="noStrike">
                          <a:effectLst/>
                          <a:latin typeface="+mn-lt"/>
                        </a:rPr>
                        <a:t>0,00000</a:t>
                      </a:r>
                      <a:endParaRPr lang="ru-RU" sz="800" b="0" i="0" u="none" strike="noStrike">
                        <a:solidFill>
                          <a:srgbClr val="1D1B10"/>
                        </a:solidFill>
                        <a:effectLst/>
                        <a:latin typeface="+mn-lt"/>
                      </a:endParaRPr>
                    </a:p>
                  </a:txBody>
                  <a:tcPr marL="4581" marR="4581" marT="4581" marB="0" anchor="b">
                    <a:noFill/>
                  </a:tcPr>
                </a:tc>
                <a:tc>
                  <a:txBody>
                    <a:bodyPr/>
                    <a:lstStyle/>
                    <a:p>
                      <a:pPr algn="ctr" fontAlgn="b"/>
                      <a:r>
                        <a:rPr lang="ru-RU" sz="800" u="none" strike="noStrike">
                          <a:effectLst/>
                          <a:latin typeface="+mn-lt"/>
                        </a:rPr>
                        <a:t>5,30000</a:t>
                      </a:r>
                      <a:endParaRPr lang="ru-RU" sz="800" b="0" i="0" u="none" strike="noStrike">
                        <a:solidFill>
                          <a:srgbClr val="1D1B10"/>
                        </a:solidFill>
                        <a:effectLst/>
                        <a:latin typeface="+mn-lt"/>
                      </a:endParaRPr>
                    </a:p>
                  </a:txBody>
                  <a:tcPr marL="4581" marR="4581" marT="4581" marB="0" anchor="b">
                    <a:noFill/>
                  </a:tcPr>
                </a:tc>
                <a:tc>
                  <a:txBody>
                    <a:bodyPr/>
                    <a:lstStyle/>
                    <a:p>
                      <a:pPr algn="ctr" fontAlgn="b"/>
                      <a:r>
                        <a:rPr lang="ru-RU" sz="800" u="none" strike="noStrike" dirty="0">
                          <a:effectLst/>
                          <a:latin typeface="+mn-lt"/>
                        </a:rPr>
                        <a:t>7,84630</a:t>
                      </a:r>
                      <a:endParaRPr lang="ru-RU" sz="800" b="0" i="0" u="none" strike="noStrike" dirty="0">
                        <a:solidFill>
                          <a:srgbClr val="1D1B10"/>
                        </a:solidFill>
                        <a:effectLst/>
                        <a:latin typeface="+mn-lt"/>
                      </a:endParaRPr>
                    </a:p>
                  </a:txBody>
                  <a:tcPr marL="4581" marR="4581" marT="4581" marB="0" anchor="b">
                    <a:noFill/>
                  </a:tcPr>
                </a:tc>
                <a:tc>
                  <a:txBody>
                    <a:bodyPr/>
                    <a:lstStyle/>
                    <a:p>
                      <a:pPr algn="ctr" fontAlgn="b"/>
                      <a:r>
                        <a:rPr lang="ru-RU" sz="800" u="none" strike="noStrike" dirty="0">
                          <a:effectLst/>
                          <a:latin typeface="+mn-lt"/>
                        </a:rPr>
                        <a:t>0,00</a:t>
                      </a:r>
                      <a:endParaRPr lang="ru-RU" sz="800" b="1" i="0" u="none" strike="noStrike" dirty="0">
                        <a:solidFill>
                          <a:srgbClr val="1D1B10"/>
                        </a:solidFill>
                        <a:effectLst/>
                        <a:latin typeface="+mn-lt"/>
                      </a:endParaRPr>
                    </a:p>
                  </a:txBody>
                  <a:tcPr marL="4581" marR="4581" marT="4581" marB="0" anchor="b">
                    <a:noFill/>
                  </a:tcPr>
                </a:tc>
                <a:tc>
                  <a:txBody>
                    <a:bodyPr/>
                    <a:lstStyle/>
                    <a:p>
                      <a:pPr algn="ctr" fontAlgn="b"/>
                      <a:r>
                        <a:rPr lang="ru-RU" sz="800" u="none" strike="noStrike" dirty="0">
                          <a:effectLst/>
                          <a:latin typeface="+mn-lt"/>
                        </a:rPr>
                        <a:t>148,04</a:t>
                      </a:r>
                      <a:endParaRPr lang="ru-RU" sz="800" b="1" i="0" u="none" strike="noStrike" dirty="0">
                        <a:solidFill>
                          <a:srgbClr val="1D1B10"/>
                        </a:solidFill>
                        <a:effectLst/>
                        <a:latin typeface="+mn-lt"/>
                      </a:endParaRPr>
                    </a:p>
                  </a:txBody>
                  <a:tcPr marL="4581" marR="4581" marT="4581" marB="0" anchor="b">
                    <a:noFill/>
                  </a:tcPr>
                </a:tc>
                <a:tc>
                  <a:txBody>
                    <a:bodyPr/>
                    <a:lstStyle/>
                    <a:p>
                      <a:pPr algn="l" fontAlgn="t"/>
                      <a:r>
                        <a:rPr lang="ru-RU" sz="800" u="none" strike="noStrike" dirty="0">
                          <a:effectLst/>
                          <a:latin typeface="+mn-lt"/>
                        </a:rPr>
                        <a:t>Оказало влияние заключение договоров об установлении сервитута в 2023 году.</a:t>
                      </a:r>
                      <a:endParaRPr lang="ru-RU" sz="800" b="0" i="0" u="none" strike="noStrike" dirty="0">
                        <a:effectLst/>
                        <a:latin typeface="+mn-lt"/>
                      </a:endParaRPr>
                    </a:p>
                  </a:txBody>
                  <a:tcPr marL="4581" marR="4581" marT="4581" marB="0">
                    <a:noFill/>
                  </a:tcPr>
                </a:tc>
              </a:tr>
              <a:tr h="844211">
                <a:tc>
                  <a:txBody>
                    <a:bodyPr/>
                    <a:lstStyle/>
                    <a:p>
                      <a:pPr algn="ctr" fontAlgn="t"/>
                      <a:r>
                        <a:rPr lang="ru-RU" sz="800" u="none" strike="noStrike" dirty="0">
                          <a:effectLst/>
                          <a:latin typeface="+mn-lt"/>
                        </a:rPr>
                        <a:t>1 11 05035 05 0000 120</a:t>
                      </a:r>
                      <a:endParaRPr lang="ru-RU" sz="800" b="0" i="0" u="none" strike="noStrike" dirty="0">
                        <a:solidFill>
                          <a:srgbClr val="1D1B10"/>
                        </a:solidFill>
                        <a:effectLst/>
                        <a:latin typeface="+mn-lt"/>
                      </a:endParaRPr>
                    </a:p>
                  </a:txBody>
                  <a:tcPr marL="5401" marR="5401" marT="5401" marB="0">
                    <a:noFill/>
                  </a:tcPr>
                </a:tc>
                <a:tc>
                  <a:txBody>
                    <a:bodyPr/>
                    <a:lstStyle/>
                    <a:p>
                      <a:pPr algn="just" fontAlgn="t"/>
                      <a:r>
                        <a:rPr lang="ru-RU" sz="800" u="none" strike="noStrike" dirty="0">
                          <a:effectLst/>
                          <a:latin typeface="+mn-lt"/>
                        </a:rPr>
                        <a:t>Доходы от сдачи в аренду имущества, находящегося в оперативном управлении органов управления муниципальных районов и созданных ими учреждений (за исключением имущества муниципальных бюджетных и автономных учреждений)</a:t>
                      </a:r>
                      <a:endParaRPr lang="ru-RU" sz="800" b="0" i="0" u="none" strike="noStrike" dirty="0">
                        <a:solidFill>
                          <a:srgbClr val="1D1B10"/>
                        </a:solidFill>
                        <a:effectLst/>
                        <a:latin typeface="+mn-lt"/>
                      </a:endParaRPr>
                    </a:p>
                  </a:txBody>
                  <a:tcPr marL="5401" marR="5401" marT="5401" marB="0">
                    <a:noFill/>
                  </a:tcPr>
                </a:tc>
                <a:tc>
                  <a:txBody>
                    <a:bodyPr/>
                    <a:lstStyle/>
                    <a:p>
                      <a:pPr algn="ctr" fontAlgn="b"/>
                      <a:r>
                        <a:rPr lang="ru-RU" sz="800" u="none" strike="noStrike" dirty="0">
                          <a:effectLst/>
                          <a:latin typeface="+mn-lt"/>
                        </a:rPr>
                        <a:t>1 754,00000</a:t>
                      </a:r>
                      <a:endParaRPr lang="ru-RU" sz="800" b="0" i="0" u="none" strike="noStrike" dirty="0">
                        <a:solidFill>
                          <a:srgbClr val="1D1B10"/>
                        </a:solidFill>
                        <a:effectLst/>
                        <a:latin typeface="+mn-lt"/>
                      </a:endParaRPr>
                    </a:p>
                  </a:txBody>
                  <a:tcPr marL="5401" marR="5401" marT="5401" marB="0" anchor="b">
                    <a:noFill/>
                  </a:tcPr>
                </a:tc>
                <a:tc>
                  <a:txBody>
                    <a:bodyPr/>
                    <a:lstStyle/>
                    <a:p>
                      <a:pPr algn="ctr" fontAlgn="b"/>
                      <a:r>
                        <a:rPr lang="ru-RU" sz="800" u="none" strike="noStrike" dirty="0">
                          <a:effectLst/>
                          <a:latin typeface="+mn-lt"/>
                        </a:rPr>
                        <a:t>3 200,00000</a:t>
                      </a:r>
                      <a:endParaRPr lang="ru-RU" sz="800" b="0" i="0" u="none" strike="noStrike" dirty="0">
                        <a:solidFill>
                          <a:srgbClr val="1D1B10"/>
                        </a:solidFill>
                        <a:effectLst/>
                        <a:latin typeface="+mn-lt"/>
                      </a:endParaRPr>
                    </a:p>
                  </a:txBody>
                  <a:tcPr marL="5401" marR="5401" marT="5401" marB="0" anchor="b">
                    <a:noFill/>
                  </a:tcPr>
                </a:tc>
                <a:tc>
                  <a:txBody>
                    <a:bodyPr/>
                    <a:lstStyle/>
                    <a:p>
                      <a:pPr algn="ctr" fontAlgn="b"/>
                      <a:r>
                        <a:rPr lang="ru-RU" sz="800" u="none" strike="noStrike" dirty="0">
                          <a:effectLst/>
                          <a:latin typeface="+mn-lt"/>
                        </a:rPr>
                        <a:t>3 161,64539</a:t>
                      </a:r>
                      <a:endParaRPr lang="ru-RU" sz="800" b="0" i="0" u="none" strike="noStrike" dirty="0">
                        <a:solidFill>
                          <a:srgbClr val="1D1B10"/>
                        </a:solidFill>
                        <a:effectLst/>
                        <a:latin typeface="+mn-lt"/>
                      </a:endParaRPr>
                    </a:p>
                  </a:txBody>
                  <a:tcPr marL="5401" marR="5401" marT="5401" marB="0" anchor="b">
                    <a:noFill/>
                  </a:tcPr>
                </a:tc>
                <a:tc>
                  <a:txBody>
                    <a:bodyPr/>
                    <a:lstStyle/>
                    <a:p>
                      <a:pPr algn="ctr" fontAlgn="b"/>
                      <a:r>
                        <a:rPr lang="ru-RU" sz="800" u="none" strike="noStrike" dirty="0">
                          <a:effectLst/>
                          <a:latin typeface="+mn-lt"/>
                        </a:rPr>
                        <a:t>180,25</a:t>
                      </a:r>
                      <a:endParaRPr lang="ru-RU" sz="800" b="1" i="0" u="none" strike="noStrike" dirty="0">
                        <a:solidFill>
                          <a:srgbClr val="1D1B10"/>
                        </a:solidFill>
                        <a:effectLst/>
                        <a:latin typeface="+mn-lt"/>
                      </a:endParaRPr>
                    </a:p>
                  </a:txBody>
                  <a:tcPr marL="5401" marR="5401" marT="5401" marB="0" anchor="b">
                    <a:noFill/>
                  </a:tcPr>
                </a:tc>
                <a:tc>
                  <a:txBody>
                    <a:bodyPr/>
                    <a:lstStyle/>
                    <a:p>
                      <a:pPr algn="ctr" fontAlgn="b"/>
                      <a:r>
                        <a:rPr lang="ru-RU" sz="800" u="none" strike="noStrike" dirty="0">
                          <a:effectLst/>
                          <a:latin typeface="+mn-lt"/>
                        </a:rPr>
                        <a:t>98,80</a:t>
                      </a:r>
                      <a:endParaRPr lang="ru-RU" sz="800" b="1" i="0" u="none" strike="noStrike" dirty="0">
                        <a:solidFill>
                          <a:srgbClr val="1D1B10"/>
                        </a:solidFill>
                        <a:effectLst/>
                        <a:latin typeface="+mn-lt"/>
                      </a:endParaRPr>
                    </a:p>
                  </a:txBody>
                  <a:tcPr marL="5401" marR="5401" marT="5401" marB="0" anchor="b">
                    <a:noFill/>
                  </a:tcPr>
                </a:tc>
                <a:tc>
                  <a:txBody>
                    <a:bodyPr/>
                    <a:lstStyle/>
                    <a:p>
                      <a:pPr algn="l" fontAlgn="t"/>
                      <a:r>
                        <a:rPr lang="ru-RU" sz="800" u="none" strike="noStrike" dirty="0">
                          <a:effectLst/>
                          <a:latin typeface="+mn-lt"/>
                        </a:rPr>
                        <a:t>Доходы от сдачи в аренду имущества напрямую зависят от результатов независимых оценок недвижимого и движимого имущества, количества арендаторов, заключивших договора с администрацией Михайловского муниципального района.</a:t>
                      </a:r>
                      <a:endParaRPr lang="ru-RU" sz="800" b="0" i="0" u="none" strike="noStrike" dirty="0">
                        <a:effectLst/>
                        <a:latin typeface="+mn-lt"/>
                      </a:endParaRPr>
                    </a:p>
                  </a:txBody>
                  <a:tcPr marL="5401" marR="5401" marT="5401" marB="0">
                    <a:noFill/>
                  </a:tcPr>
                </a:tc>
              </a:tr>
            </a:tbl>
          </a:graphicData>
        </a:graphic>
      </p:graphicFrame>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252766236"/>
              </p:ext>
            </p:extLst>
          </p:nvPr>
        </p:nvGraphicFramePr>
        <p:xfrm>
          <a:off x="-10808" y="-24751"/>
          <a:ext cx="9143998" cy="6882750"/>
        </p:xfrm>
        <a:graphic>
          <a:graphicData uri="http://schemas.openxmlformats.org/drawingml/2006/table">
            <a:tbl>
              <a:tblPr>
                <a:tableStyleId>{5C22544A-7EE6-4342-B048-85BDC9FD1C3A}</a:tableStyleId>
              </a:tblPr>
              <a:tblGrid>
                <a:gridCol w="1115616"/>
                <a:gridCol w="1831310"/>
                <a:gridCol w="627770"/>
                <a:gridCol w="720080"/>
                <a:gridCol w="720080"/>
                <a:gridCol w="720080"/>
                <a:gridCol w="720080"/>
                <a:gridCol w="2688982"/>
              </a:tblGrid>
              <a:tr h="1253645">
                <a:tc>
                  <a:txBody>
                    <a:bodyPr/>
                    <a:lstStyle/>
                    <a:p>
                      <a:pPr algn="ctr" fontAlgn="t"/>
                      <a:r>
                        <a:rPr lang="ru-RU" sz="800" u="none" strike="noStrike" dirty="0">
                          <a:effectLst/>
                          <a:latin typeface="+mn-lt"/>
                        </a:rPr>
                        <a:t>1 11 05325 05 0000 120</a:t>
                      </a:r>
                      <a:endParaRPr lang="ru-RU" sz="800" b="0" i="0" u="none" strike="noStrike" dirty="0">
                        <a:solidFill>
                          <a:srgbClr val="1D1B10"/>
                        </a:solidFill>
                        <a:effectLst/>
                        <a:latin typeface="+mn-lt"/>
                      </a:endParaRPr>
                    </a:p>
                  </a:txBody>
                  <a:tcPr marL="5401" marR="5401" marT="5401" marB="0">
                    <a:noFill/>
                  </a:tcPr>
                </a:tc>
                <a:tc>
                  <a:txBody>
                    <a:bodyPr/>
                    <a:lstStyle/>
                    <a:p>
                      <a:pPr algn="just" fontAlgn="t"/>
                      <a:r>
                        <a:rPr lang="ru-RU" sz="800" u="none" strike="noStrike" dirty="0">
                          <a:effectLst/>
                          <a:latin typeface="+mn-lt"/>
                        </a:rPr>
                        <a:t>Плата по соглашениям об установлении сервитута, заключенным органами местного самоуправления муниципальных районов, государственными или муниципальными предприятиями либо государственными или муниципальными учреждениями в отношении земельных участков, находящихся в собственности муниципальных районов</a:t>
                      </a:r>
                      <a:endParaRPr lang="ru-RU" sz="800" b="0" i="0" u="none" strike="noStrike" dirty="0">
                        <a:solidFill>
                          <a:srgbClr val="1D1B10"/>
                        </a:solidFill>
                        <a:effectLst/>
                        <a:latin typeface="+mn-lt"/>
                      </a:endParaRPr>
                    </a:p>
                  </a:txBody>
                  <a:tcPr marL="5401" marR="5401" marT="5401" marB="0">
                    <a:noFill/>
                  </a:tcPr>
                </a:tc>
                <a:tc>
                  <a:txBody>
                    <a:bodyPr/>
                    <a:lstStyle/>
                    <a:p>
                      <a:pPr algn="ctr" fontAlgn="b"/>
                      <a:r>
                        <a:rPr lang="ru-RU" sz="800" u="none" strike="noStrike" dirty="0">
                          <a:effectLst/>
                          <a:latin typeface="+mn-lt"/>
                        </a:rPr>
                        <a:t>0,00000</a:t>
                      </a:r>
                      <a:endParaRPr lang="ru-RU" sz="800" b="0" i="0" u="none" strike="noStrike" dirty="0">
                        <a:solidFill>
                          <a:srgbClr val="1D1B10"/>
                        </a:solidFill>
                        <a:effectLst/>
                        <a:latin typeface="+mn-lt"/>
                      </a:endParaRPr>
                    </a:p>
                  </a:txBody>
                  <a:tcPr marL="5401" marR="5401" marT="5401" marB="0" anchor="b">
                    <a:noFill/>
                  </a:tcPr>
                </a:tc>
                <a:tc>
                  <a:txBody>
                    <a:bodyPr/>
                    <a:lstStyle/>
                    <a:p>
                      <a:pPr algn="ctr" fontAlgn="b"/>
                      <a:r>
                        <a:rPr lang="ru-RU" sz="800" u="none" strike="noStrike" dirty="0">
                          <a:effectLst/>
                          <a:latin typeface="+mn-lt"/>
                        </a:rPr>
                        <a:t>5,30000</a:t>
                      </a:r>
                      <a:endParaRPr lang="ru-RU" sz="800" b="0" i="0" u="none" strike="noStrike" dirty="0">
                        <a:solidFill>
                          <a:srgbClr val="1D1B10"/>
                        </a:solidFill>
                        <a:effectLst/>
                        <a:latin typeface="+mn-lt"/>
                      </a:endParaRPr>
                    </a:p>
                  </a:txBody>
                  <a:tcPr marL="5401" marR="5401" marT="5401" marB="0" anchor="b">
                    <a:noFill/>
                  </a:tcPr>
                </a:tc>
                <a:tc>
                  <a:txBody>
                    <a:bodyPr/>
                    <a:lstStyle/>
                    <a:p>
                      <a:pPr algn="ctr" fontAlgn="b"/>
                      <a:r>
                        <a:rPr lang="ru-RU" sz="800" u="none" strike="noStrike" dirty="0">
                          <a:effectLst/>
                          <a:latin typeface="+mn-lt"/>
                        </a:rPr>
                        <a:t>7,84630</a:t>
                      </a:r>
                      <a:endParaRPr lang="ru-RU" sz="800" b="0" i="0" u="none" strike="noStrike" dirty="0">
                        <a:solidFill>
                          <a:srgbClr val="1D1B10"/>
                        </a:solidFill>
                        <a:effectLst/>
                        <a:latin typeface="+mn-lt"/>
                      </a:endParaRPr>
                    </a:p>
                  </a:txBody>
                  <a:tcPr marL="5401" marR="5401" marT="5401" marB="0" anchor="b">
                    <a:noFill/>
                  </a:tcPr>
                </a:tc>
                <a:tc>
                  <a:txBody>
                    <a:bodyPr/>
                    <a:lstStyle/>
                    <a:p>
                      <a:pPr algn="ctr" fontAlgn="b"/>
                      <a:r>
                        <a:rPr lang="ru-RU" sz="800" u="none" strike="noStrike">
                          <a:effectLst/>
                          <a:latin typeface="+mn-lt"/>
                        </a:rPr>
                        <a:t>0,00</a:t>
                      </a:r>
                      <a:endParaRPr lang="ru-RU" sz="800" b="1" i="0" u="none" strike="noStrike">
                        <a:solidFill>
                          <a:srgbClr val="1D1B10"/>
                        </a:solidFill>
                        <a:effectLst/>
                        <a:latin typeface="+mn-lt"/>
                      </a:endParaRPr>
                    </a:p>
                  </a:txBody>
                  <a:tcPr marL="5401" marR="5401" marT="5401" marB="0" anchor="b">
                    <a:noFill/>
                  </a:tcPr>
                </a:tc>
                <a:tc>
                  <a:txBody>
                    <a:bodyPr/>
                    <a:lstStyle/>
                    <a:p>
                      <a:pPr algn="ctr" fontAlgn="b"/>
                      <a:r>
                        <a:rPr lang="ru-RU" sz="800" u="none" strike="noStrike">
                          <a:effectLst/>
                          <a:latin typeface="+mn-lt"/>
                        </a:rPr>
                        <a:t>148,04</a:t>
                      </a:r>
                      <a:endParaRPr lang="ru-RU" sz="800" b="1" i="0" u="none" strike="noStrike">
                        <a:solidFill>
                          <a:srgbClr val="1D1B10"/>
                        </a:solidFill>
                        <a:effectLst/>
                        <a:latin typeface="+mn-lt"/>
                      </a:endParaRPr>
                    </a:p>
                  </a:txBody>
                  <a:tcPr marL="5401" marR="5401" marT="5401" marB="0" anchor="b">
                    <a:noFill/>
                  </a:tcPr>
                </a:tc>
                <a:tc>
                  <a:txBody>
                    <a:bodyPr/>
                    <a:lstStyle/>
                    <a:p>
                      <a:pPr algn="l" fontAlgn="t"/>
                      <a:r>
                        <a:rPr lang="ru-RU" sz="800" u="none" strike="noStrike">
                          <a:effectLst/>
                          <a:latin typeface="+mn-lt"/>
                        </a:rPr>
                        <a:t>Оказало влияние заключение договоров об установлении сервитута в 2023 году.</a:t>
                      </a:r>
                      <a:endParaRPr lang="ru-RU" sz="800" b="0" i="0" u="none" strike="noStrike">
                        <a:effectLst/>
                        <a:latin typeface="+mn-lt"/>
                      </a:endParaRPr>
                    </a:p>
                  </a:txBody>
                  <a:tcPr marL="5401" marR="5401" marT="5401" marB="0">
                    <a:noFill/>
                  </a:tcPr>
                </a:tc>
              </a:tr>
              <a:tr h="1004022">
                <a:tc>
                  <a:txBody>
                    <a:bodyPr/>
                    <a:lstStyle/>
                    <a:p>
                      <a:pPr algn="ctr" fontAlgn="t"/>
                      <a:r>
                        <a:rPr lang="ru-RU" sz="800" u="none" strike="noStrike">
                          <a:effectLst/>
                          <a:latin typeface="+mn-lt"/>
                        </a:rPr>
                        <a:t>1 11 09045 05 0000 120</a:t>
                      </a:r>
                      <a:endParaRPr lang="ru-RU" sz="800" b="0" i="0" u="none" strike="noStrike">
                        <a:solidFill>
                          <a:srgbClr val="1D1B10"/>
                        </a:solidFill>
                        <a:effectLst/>
                        <a:latin typeface="+mn-lt"/>
                      </a:endParaRPr>
                    </a:p>
                  </a:txBody>
                  <a:tcPr marL="5401" marR="5401" marT="5401" marB="0">
                    <a:noFill/>
                  </a:tcPr>
                </a:tc>
                <a:tc>
                  <a:txBody>
                    <a:bodyPr/>
                    <a:lstStyle/>
                    <a:p>
                      <a:pPr algn="just" fontAlgn="t"/>
                      <a:r>
                        <a:rPr lang="ru-RU" sz="800" u="none" strike="noStrike" dirty="0">
                          <a:effectLst/>
                          <a:latin typeface="+mn-lt"/>
                        </a:rPr>
                        <a:t>Прочие поступления от использования имущества, находящегося в собственности муниципальных районов (за исключением имущества муниципальных бюджетных и автономных учреждений, а также имущества муниципальных унитарных предприятий, в том числе казенных)</a:t>
                      </a:r>
                      <a:endParaRPr lang="ru-RU" sz="800" b="0" i="0" u="none" strike="noStrike" dirty="0">
                        <a:solidFill>
                          <a:srgbClr val="1D1B10"/>
                        </a:solidFill>
                        <a:effectLst/>
                        <a:latin typeface="+mn-lt"/>
                      </a:endParaRPr>
                    </a:p>
                  </a:txBody>
                  <a:tcPr marL="5401" marR="5401" marT="5401" marB="0">
                    <a:noFill/>
                  </a:tcPr>
                </a:tc>
                <a:tc>
                  <a:txBody>
                    <a:bodyPr/>
                    <a:lstStyle/>
                    <a:p>
                      <a:pPr algn="ctr" fontAlgn="b"/>
                      <a:r>
                        <a:rPr lang="ru-RU" sz="800" u="none" strike="noStrike" dirty="0">
                          <a:effectLst/>
                          <a:latin typeface="+mn-lt"/>
                        </a:rPr>
                        <a:t>1 050,00000</a:t>
                      </a:r>
                      <a:endParaRPr lang="ru-RU" sz="800" b="0" i="0" u="none" strike="noStrike" dirty="0">
                        <a:solidFill>
                          <a:srgbClr val="1D1B10"/>
                        </a:solidFill>
                        <a:effectLst/>
                        <a:latin typeface="+mn-lt"/>
                      </a:endParaRPr>
                    </a:p>
                  </a:txBody>
                  <a:tcPr marL="5401" marR="5401" marT="5401" marB="0" anchor="b">
                    <a:noFill/>
                  </a:tcPr>
                </a:tc>
                <a:tc>
                  <a:txBody>
                    <a:bodyPr/>
                    <a:lstStyle/>
                    <a:p>
                      <a:pPr algn="ctr" fontAlgn="b"/>
                      <a:r>
                        <a:rPr lang="ru-RU" sz="800" u="none" strike="noStrike" dirty="0">
                          <a:effectLst/>
                          <a:latin typeface="+mn-lt"/>
                        </a:rPr>
                        <a:t>2 650,00000</a:t>
                      </a:r>
                      <a:endParaRPr lang="ru-RU" sz="800" b="0" i="0" u="none" strike="noStrike" dirty="0">
                        <a:solidFill>
                          <a:srgbClr val="1D1B10"/>
                        </a:solidFill>
                        <a:effectLst/>
                        <a:latin typeface="+mn-lt"/>
                      </a:endParaRPr>
                    </a:p>
                  </a:txBody>
                  <a:tcPr marL="5401" marR="5401" marT="5401" marB="0" anchor="b">
                    <a:noFill/>
                  </a:tcPr>
                </a:tc>
                <a:tc>
                  <a:txBody>
                    <a:bodyPr/>
                    <a:lstStyle/>
                    <a:p>
                      <a:pPr algn="ctr" fontAlgn="b"/>
                      <a:r>
                        <a:rPr lang="ru-RU" sz="800" u="none" strike="noStrike" dirty="0">
                          <a:effectLst/>
                          <a:latin typeface="+mn-lt"/>
                        </a:rPr>
                        <a:t>2 682,26806</a:t>
                      </a:r>
                      <a:endParaRPr lang="ru-RU" sz="800" b="0" i="0" u="none" strike="noStrike" dirty="0">
                        <a:solidFill>
                          <a:srgbClr val="1D1B10"/>
                        </a:solidFill>
                        <a:effectLst/>
                        <a:latin typeface="+mn-lt"/>
                      </a:endParaRPr>
                    </a:p>
                  </a:txBody>
                  <a:tcPr marL="5401" marR="5401" marT="5401" marB="0" anchor="b">
                    <a:noFill/>
                  </a:tcPr>
                </a:tc>
                <a:tc>
                  <a:txBody>
                    <a:bodyPr/>
                    <a:lstStyle/>
                    <a:p>
                      <a:pPr algn="ctr" fontAlgn="b"/>
                      <a:r>
                        <a:rPr lang="ru-RU" sz="800" u="none" strike="noStrike" dirty="0">
                          <a:effectLst/>
                          <a:latin typeface="+mn-lt"/>
                        </a:rPr>
                        <a:t>255,45</a:t>
                      </a:r>
                      <a:endParaRPr lang="ru-RU" sz="800" b="1" i="0" u="none" strike="noStrike" dirty="0">
                        <a:solidFill>
                          <a:srgbClr val="1D1B10"/>
                        </a:solidFill>
                        <a:effectLst/>
                        <a:latin typeface="+mn-lt"/>
                      </a:endParaRPr>
                    </a:p>
                  </a:txBody>
                  <a:tcPr marL="5401" marR="5401" marT="5401" marB="0" anchor="b">
                    <a:noFill/>
                  </a:tcPr>
                </a:tc>
                <a:tc>
                  <a:txBody>
                    <a:bodyPr/>
                    <a:lstStyle/>
                    <a:p>
                      <a:pPr algn="ctr" fontAlgn="b"/>
                      <a:r>
                        <a:rPr lang="ru-RU" sz="800" u="none" strike="noStrike">
                          <a:effectLst/>
                          <a:latin typeface="+mn-lt"/>
                        </a:rPr>
                        <a:t>101,22</a:t>
                      </a:r>
                      <a:endParaRPr lang="ru-RU" sz="800" b="1" i="0" u="none" strike="noStrike">
                        <a:solidFill>
                          <a:srgbClr val="1D1B10"/>
                        </a:solidFill>
                        <a:effectLst/>
                        <a:latin typeface="+mn-lt"/>
                      </a:endParaRPr>
                    </a:p>
                  </a:txBody>
                  <a:tcPr marL="5401" marR="5401" marT="5401" marB="0" anchor="b">
                    <a:noFill/>
                  </a:tcPr>
                </a:tc>
                <a:tc>
                  <a:txBody>
                    <a:bodyPr/>
                    <a:lstStyle/>
                    <a:p>
                      <a:pPr algn="l" fontAlgn="t"/>
                      <a:r>
                        <a:rPr lang="ru-RU" sz="800" u="none" strike="noStrike">
                          <a:effectLst/>
                          <a:latin typeface="+mn-lt"/>
                        </a:rPr>
                        <a:t>Получить дополнительные поступления по данному источнику доходов позволили поступления от использования имущества, находящегося в собственности муниципального района, а также погашение задолженности от претензионно - исковой работы.</a:t>
                      </a:r>
                      <a:endParaRPr lang="ru-RU" sz="800" b="0" i="0" u="none" strike="noStrike">
                        <a:effectLst/>
                        <a:latin typeface="+mn-lt"/>
                      </a:endParaRPr>
                    </a:p>
                  </a:txBody>
                  <a:tcPr marL="5401" marR="5401" marT="5401" marB="0">
                    <a:noFill/>
                  </a:tcPr>
                </a:tc>
              </a:tr>
              <a:tr h="270865">
                <a:tc>
                  <a:txBody>
                    <a:bodyPr/>
                    <a:lstStyle/>
                    <a:p>
                      <a:pPr algn="ctr" fontAlgn="t"/>
                      <a:r>
                        <a:rPr lang="ru-RU" sz="800" u="none" strike="noStrike">
                          <a:effectLst/>
                          <a:latin typeface="+mn-lt"/>
                        </a:rPr>
                        <a:t>1 12 00000 00 0000 000</a:t>
                      </a:r>
                      <a:endParaRPr lang="ru-RU" sz="800" b="0" i="0" u="none" strike="noStrike">
                        <a:solidFill>
                          <a:srgbClr val="1D1B10"/>
                        </a:solidFill>
                        <a:effectLst/>
                        <a:latin typeface="+mn-lt"/>
                      </a:endParaRPr>
                    </a:p>
                  </a:txBody>
                  <a:tcPr marL="5401" marR="5401" marT="5401" marB="0">
                    <a:noFill/>
                  </a:tcPr>
                </a:tc>
                <a:tc>
                  <a:txBody>
                    <a:bodyPr/>
                    <a:lstStyle/>
                    <a:p>
                      <a:pPr algn="just" fontAlgn="t"/>
                      <a:r>
                        <a:rPr lang="ru-RU" sz="800" u="none" strike="noStrike">
                          <a:effectLst/>
                          <a:latin typeface="+mn-lt"/>
                        </a:rPr>
                        <a:t>ПЛАТЕЖИ ПРИ ПОЛЬЗОВАНИИ ПРИРОДНЫМИ РЕСУРСАМИ </a:t>
                      </a:r>
                      <a:endParaRPr lang="ru-RU" sz="800" b="0" i="0" u="none" strike="noStrike">
                        <a:solidFill>
                          <a:srgbClr val="1D1B10"/>
                        </a:solidFill>
                        <a:effectLst/>
                        <a:latin typeface="+mn-lt"/>
                      </a:endParaRPr>
                    </a:p>
                  </a:txBody>
                  <a:tcPr marL="5401" marR="5401" marT="5401" marB="0">
                    <a:noFill/>
                  </a:tcPr>
                </a:tc>
                <a:tc>
                  <a:txBody>
                    <a:bodyPr/>
                    <a:lstStyle/>
                    <a:p>
                      <a:pPr algn="ctr" fontAlgn="b"/>
                      <a:r>
                        <a:rPr lang="ru-RU" sz="800" u="none" strike="noStrike">
                          <a:effectLst/>
                          <a:latin typeface="+mn-lt"/>
                        </a:rPr>
                        <a:t>1 630,00000</a:t>
                      </a:r>
                      <a:endParaRPr lang="ru-RU" sz="800" b="0" i="0" u="none" strike="noStrike">
                        <a:solidFill>
                          <a:srgbClr val="1D1B10"/>
                        </a:solidFill>
                        <a:effectLst/>
                        <a:latin typeface="+mn-lt"/>
                      </a:endParaRPr>
                    </a:p>
                  </a:txBody>
                  <a:tcPr marL="5401" marR="5401" marT="5401" marB="0" anchor="b">
                    <a:noFill/>
                  </a:tcPr>
                </a:tc>
                <a:tc>
                  <a:txBody>
                    <a:bodyPr/>
                    <a:lstStyle/>
                    <a:p>
                      <a:pPr algn="ctr" fontAlgn="b"/>
                      <a:r>
                        <a:rPr lang="ru-RU" sz="800" u="none" strike="noStrike" dirty="0">
                          <a:effectLst/>
                          <a:latin typeface="+mn-lt"/>
                        </a:rPr>
                        <a:t>1 630,00000</a:t>
                      </a:r>
                      <a:endParaRPr lang="ru-RU" sz="800" b="0" i="0" u="none" strike="noStrike" dirty="0">
                        <a:solidFill>
                          <a:srgbClr val="1D1B10"/>
                        </a:solidFill>
                        <a:effectLst/>
                        <a:latin typeface="+mn-lt"/>
                      </a:endParaRPr>
                    </a:p>
                  </a:txBody>
                  <a:tcPr marL="5401" marR="5401" marT="5401" marB="0" anchor="b">
                    <a:noFill/>
                  </a:tcPr>
                </a:tc>
                <a:tc>
                  <a:txBody>
                    <a:bodyPr/>
                    <a:lstStyle/>
                    <a:p>
                      <a:pPr algn="ctr" fontAlgn="b"/>
                      <a:r>
                        <a:rPr lang="ru-RU" sz="800" u="none" strike="noStrike">
                          <a:effectLst/>
                          <a:latin typeface="+mn-lt"/>
                        </a:rPr>
                        <a:t>1 453,19371</a:t>
                      </a:r>
                      <a:endParaRPr lang="ru-RU" sz="800" b="0" i="0" u="none" strike="noStrike">
                        <a:solidFill>
                          <a:srgbClr val="1D1B10"/>
                        </a:solidFill>
                        <a:effectLst/>
                        <a:latin typeface="+mn-lt"/>
                      </a:endParaRPr>
                    </a:p>
                  </a:txBody>
                  <a:tcPr marL="5401" marR="5401" marT="5401" marB="0" anchor="b">
                    <a:noFill/>
                  </a:tcPr>
                </a:tc>
                <a:tc>
                  <a:txBody>
                    <a:bodyPr/>
                    <a:lstStyle/>
                    <a:p>
                      <a:pPr algn="ctr" fontAlgn="b"/>
                      <a:r>
                        <a:rPr lang="ru-RU" sz="800" u="none" strike="noStrike" dirty="0">
                          <a:effectLst/>
                          <a:latin typeface="+mn-lt"/>
                        </a:rPr>
                        <a:t>89,15</a:t>
                      </a:r>
                      <a:endParaRPr lang="ru-RU" sz="800" b="1" i="0" u="none" strike="noStrike" dirty="0">
                        <a:solidFill>
                          <a:srgbClr val="1D1B10"/>
                        </a:solidFill>
                        <a:effectLst/>
                        <a:latin typeface="+mn-lt"/>
                      </a:endParaRPr>
                    </a:p>
                  </a:txBody>
                  <a:tcPr marL="5401" marR="5401" marT="5401" marB="0" anchor="b">
                    <a:noFill/>
                  </a:tcPr>
                </a:tc>
                <a:tc>
                  <a:txBody>
                    <a:bodyPr/>
                    <a:lstStyle/>
                    <a:p>
                      <a:pPr algn="ctr" fontAlgn="b"/>
                      <a:r>
                        <a:rPr lang="ru-RU" sz="800" u="none" strike="noStrike">
                          <a:effectLst/>
                          <a:latin typeface="+mn-lt"/>
                        </a:rPr>
                        <a:t>89,15</a:t>
                      </a:r>
                      <a:endParaRPr lang="ru-RU" sz="800" b="1" i="0" u="none" strike="noStrike">
                        <a:solidFill>
                          <a:srgbClr val="1D1B10"/>
                        </a:solidFill>
                        <a:effectLst/>
                        <a:latin typeface="+mn-lt"/>
                      </a:endParaRPr>
                    </a:p>
                  </a:txBody>
                  <a:tcPr marL="5401" marR="5401" marT="5401" marB="0" anchor="b">
                    <a:noFill/>
                  </a:tcPr>
                </a:tc>
                <a:tc>
                  <a:txBody>
                    <a:bodyPr/>
                    <a:lstStyle/>
                    <a:p>
                      <a:pPr algn="l" fontAlgn="t"/>
                      <a:r>
                        <a:rPr lang="ru-RU" sz="800" u="none" strike="noStrike">
                          <a:effectLst/>
                          <a:latin typeface="+mn-lt"/>
                        </a:rPr>
                        <a:t> </a:t>
                      </a:r>
                      <a:endParaRPr lang="ru-RU" sz="800" b="0" i="0" u="none" strike="noStrike">
                        <a:effectLst/>
                        <a:latin typeface="+mn-lt"/>
                      </a:endParaRPr>
                    </a:p>
                  </a:txBody>
                  <a:tcPr marL="5401" marR="5401" marT="5401" marB="0">
                    <a:noFill/>
                  </a:tcPr>
                </a:tc>
              </a:tr>
              <a:tr h="255152">
                <a:tc>
                  <a:txBody>
                    <a:bodyPr/>
                    <a:lstStyle/>
                    <a:p>
                      <a:pPr algn="ctr" fontAlgn="t"/>
                      <a:r>
                        <a:rPr lang="ru-RU" sz="800" u="none" strike="noStrike">
                          <a:effectLst/>
                          <a:latin typeface="+mn-lt"/>
                        </a:rPr>
                        <a:t>1 12 01000 01 0000 120</a:t>
                      </a:r>
                      <a:endParaRPr lang="ru-RU" sz="800" b="0" i="0" u="none" strike="noStrike">
                        <a:solidFill>
                          <a:srgbClr val="1D1B10"/>
                        </a:solidFill>
                        <a:effectLst/>
                        <a:latin typeface="+mn-lt"/>
                      </a:endParaRPr>
                    </a:p>
                  </a:txBody>
                  <a:tcPr marL="5401" marR="5401" marT="5401" marB="0">
                    <a:noFill/>
                  </a:tcPr>
                </a:tc>
                <a:tc>
                  <a:txBody>
                    <a:bodyPr/>
                    <a:lstStyle/>
                    <a:p>
                      <a:pPr algn="just" fontAlgn="t"/>
                      <a:r>
                        <a:rPr lang="ru-RU" sz="800" u="none" strike="noStrike">
                          <a:effectLst/>
                          <a:latin typeface="+mn-lt"/>
                        </a:rPr>
                        <a:t>Плата за негативное воздействие на окружающую среду</a:t>
                      </a:r>
                      <a:endParaRPr lang="ru-RU" sz="800" b="0" i="0" u="none" strike="noStrike">
                        <a:solidFill>
                          <a:srgbClr val="1D1B10"/>
                        </a:solidFill>
                        <a:effectLst/>
                        <a:latin typeface="+mn-lt"/>
                      </a:endParaRPr>
                    </a:p>
                  </a:txBody>
                  <a:tcPr marL="5401" marR="5401" marT="5401" marB="0">
                    <a:noFill/>
                  </a:tcPr>
                </a:tc>
                <a:tc>
                  <a:txBody>
                    <a:bodyPr/>
                    <a:lstStyle/>
                    <a:p>
                      <a:pPr algn="ctr" fontAlgn="b"/>
                      <a:r>
                        <a:rPr lang="ru-RU" sz="800" u="none" strike="noStrike">
                          <a:effectLst/>
                          <a:latin typeface="+mn-lt"/>
                        </a:rPr>
                        <a:t>1 630,00000</a:t>
                      </a:r>
                      <a:endParaRPr lang="ru-RU" sz="800" b="0" i="0" u="none" strike="noStrike">
                        <a:solidFill>
                          <a:srgbClr val="1D1B10"/>
                        </a:solidFill>
                        <a:effectLst/>
                        <a:latin typeface="+mn-lt"/>
                      </a:endParaRPr>
                    </a:p>
                  </a:txBody>
                  <a:tcPr marL="5401" marR="5401" marT="5401" marB="0" anchor="b">
                    <a:noFill/>
                  </a:tcPr>
                </a:tc>
                <a:tc>
                  <a:txBody>
                    <a:bodyPr/>
                    <a:lstStyle/>
                    <a:p>
                      <a:pPr algn="ctr" fontAlgn="b"/>
                      <a:r>
                        <a:rPr lang="ru-RU" sz="800" u="none" strike="noStrike" dirty="0">
                          <a:effectLst/>
                          <a:latin typeface="+mn-lt"/>
                        </a:rPr>
                        <a:t>1 630,00000</a:t>
                      </a:r>
                      <a:endParaRPr lang="ru-RU" sz="800" b="0" i="0" u="none" strike="noStrike" dirty="0">
                        <a:solidFill>
                          <a:srgbClr val="1D1B10"/>
                        </a:solidFill>
                        <a:effectLst/>
                        <a:latin typeface="+mn-lt"/>
                      </a:endParaRPr>
                    </a:p>
                  </a:txBody>
                  <a:tcPr marL="5401" marR="5401" marT="5401" marB="0" anchor="b">
                    <a:noFill/>
                  </a:tcPr>
                </a:tc>
                <a:tc>
                  <a:txBody>
                    <a:bodyPr/>
                    <a:lstStyle/>
                    <a:p>
                      <a:pPr algn="ctr" fontAlgn="b"/>
                      <a:r>
                        <a:rPr lang="ru-RU" sz="800" u="none" strike="noStrike">
                          <a:effectLst/>
                          <a:latin typeface="+mn-lt"/>
                        </a:rPr>
                        <a:t>1 453,19371</a:t>
                      </a:r>
                      <a:endParaRPr lang="ru-RU" sz="800" b="0" i="0" u="none" strike="noStrike">
                        <a:solidFill>
                          <a:srgbClr val="1D1B10"/>
                        </a:solidFill>
                        <a:effectLst/>
                        <a:latin typeface="+mn-lt"/>
                      </a:endParaRPr>
                    </a:p>
                  </a:txBody>
                  <a:tcPr marL="5401" marR="5401" marT="5401" marB="0" anchor="b">
                    <a:noFill/>
                  </a:tcPr>
                </a:tc>
                <a:tc>
                  <a:txBody>
                    <a:bodyPr/>
                    <a:lstStyle/>
                    <a:p>
                      <a:pPr algn="ctr" fontAlgn="b"/>
                      <a:r>
                        <a:rPr lang="ru-RU" sz="800" u="none" strike="noStrike" dirty="0">
                          <a:effectLst/>
                          <a:latin typeface="+mn-lt"/>
                        </a:rPr>
                        <a:t>89,15</a:t>
                      </a:r>
                      <a:endParaRPr lang="ru-RU" sz="800" b="1" i="0" u="none" strike="noStrike" dirty="0">
                        <a:solidFill>
                          <a:srgbClr val="1D1B10"/>
                        </a:solidFill>
                        <a:effectLst/>
                        <a:latin typeface="+mn-lt"/>
                      </a:endParaRPr>
                    </a:p>
                  </a:txBody>
                  <a:tcPr marL="5401" marR="5401" marT="5401" marB="0" anchor="b">
                    <a:noFill/>
                  </a:tcPr>
                </a:tc>
                <a:tc>
                  <a:txBody>
                    <a:bodyPr/>
                    <a:lstStyle/>
                    <a:p>
                      <a:pPr algn="ctr" fontAlgn="b"/>
                      <a:r>
                        <a:rPr lang="ru-RU" sz="800" u="none" strike="noStrike" dirty="0">
                          <a:effectLst/>
                          <a:latin typeface="+mn-lt"/>
                        </a:rPr>
                        <a:t>89,15</a:t>
                      </a:r>
                      <a:endParaRPr lang="ru-RU" sz="800" b="1" i="0" u="none" strike="noStrike" dirty="0">
                        <a:solidFill>
                          <a:srgbClr val="1D1B10"/>
                        </a:solidFill>
                        <a:effectLst/>
                        <a:latin typeface="+mn-lt"/>
                      </a:endParaRPr>
                    </a:p>
                  </a:txBody>
                  <a:tcPr marL="5401" marR="5401" marT="5401" marB="0" anchor="b">
                    <a:noFill/>
                  </a:tcPr>
                </a:tc>
                <a:tc>
                  <a:txBody>
                    <a:bodyPr/>
                    <a:lstStyle/>
                    <a:p>
                      <a:pPr algn="l" fontAlgn="t"/>
                      <a:r>
                        <a:rPr lang="ru-RU" sz="800" u="none" strike="noStrike">
                          <a:effectLst/>
                          <a:latin typeface="+mn-lt"/>
                        </a:rPr>
                        <a:t>Снижение в связи с произведенными зачетами переплаты в счет будущих платежей.</a:t>
                      </a:r>
                      <a:endParaRPr lang="ru-RU" sz="800" b="0" i="0" u="none" strike="noStrike">
                        <a:effectLst/>
                        <a:latin typeface="+mn-lt"/>
                      </a:endParaRPr>
                    </a:p>
                  </a:txBody>
                  <a:tcPr marL="5401" marR="5401" marT="5401" marB="0">
                    <a:noFill/>
                  </a:tcPr>
                </a:tc>
              </a:tr>
              <a:tr h="403363">
                <a:tc>
                  <a:txBody>
                    <a:bodyPr/>
                    <a:lstStyle/>
                    <a:p>
                      <a:pPr algn="ctr" fontAlgn="t"/>
                      <a:r>
                        <a:rPr lang="ru-RU" sz="800" u="none" strike="noStrike">
                          <a:effectLst/>
                          <a:latin typeface="+mn-lt"/>
                        </a:rPr>
                        <a:t>1 13 00000 00 0000 000</a:t>
                      </a:r>
                      <a:endParaRPr lang="ru-RU" sz="800" b="0" i="0" u="none" strike="noStrike">
                        <a:solidFill>
                          <a:srgbClr val="1D1B10"/>
                        </a:solidFill>
                        <a:effectLst/>
                        <a:latin typeface="+mn-lt"/>
                      </a:endParaRPr>
                    </a:p>
                  </a:txBody>
                  <a:tcPr marL="5401" marR="5401" marT="5401" marB="0">
                    <a:noFill/>
                  </a:tcPr>
                </a:tc>
                <a:tc>
                  <a:txBody>
                    <a:bodyPr/>
                    <a:lstStyle/>
                    <a:p>
                      <a:pPr algn="just" fontAlgn="t"/>
                      <a:r>
                        <a:rPr lang="ru-RU" sz="800" u="none" strike="noStrike">
                          <a:effectLst/>
                          <a:latin typeface="+mn-lt"/>
                        </a:rPr>
                        <a:t>ДОХОДЫ ОТ ОКАЗАНИЯ ПЛАТНЫХ УСЛУГ (РАБОТ) И КОМПЕНСАЦИИ ЗАТРАТ ГОСУДАРСТВА</a:t>
                      </a:r>
                      <a:endParaRPr lang="ru-RU" sz="800" b="0" i="0" u="none" strike="noStrike">
                        <a:solidFill>
                          <a:srgbClr val="1D1B10"/>
                        </a:solidFill>
                        <a:effectLst/>
                        <a:latin typeface="+mn-lt"/>
                      </a:endParaRPr>
                    </a:p>
                  </a:txBody>
                  <a:tcPr marL="5401" marR="5401" marT="5401" marB="0">
                    <a:noFill/>
                  </a:tcPr>
                </a:tc>
                <a:tc>
                  <a:txBody>
                    <a:bodyPr/>
                    <a:lstStyle/>
                    <a:p>
                      <a:pPr algn="ctr" fontAlgn="b"/>
                      <a:r>
                        <a:rPr lang="ru-RU" sz="800" u="none" strike="noStrike">
                          <a:effectLst/>
                          <a:latin typeface="+mn-lt"/>
                        </a:rPr>
                        <a:t>113,00000</a:t>
                      </a:r>
                      <a:endParaRPr lang="ru-RU" sz="800" b="0" i="0" u="none" strike="noStrike">
                        <a:solidFill>
                          <a:srgbClr val="1D1B10"/>
                        </a:solidFill>
                        <a:effectLst/>
                        <a:latin typeface="+mn-lt"/>
                      </a:endParaRPr>
                    </a:p>
                  </a:txBody>
                  <a:tcPr marL="5401" marR="5401" marT="5401" marB="0" anchor="b">
                    <a:noFill/>
                  </a:tcPr>
                </a:tc>
                <a:tc>
                  <a:txBody>
                    <a:bodyPr/>
                    <a:lstStyle/>
                    <a:p>
                      <a:pPr algn="ctr" fontAlgn="b"/>
                      <a:r>
                        <a:rPr lang="ru-RU" sz="800" u="none" strike="noStrike">
                          <a:effectLst/>
                          <a:latin typeface="+mn-lt"/>
                        </a:rPr>
                        <a:t>113,00000</a:t>
                      </a:r>
                      <a:endParaRPr lang="ru-RU" sz="800" b="0" i="0" u="none" strike="noStrike">
                        <a:solidFill>
                          <a:srgbClr val="1D1B10"/>
                        </a:solidFill>
                        <a:effectLst/>
                        <a:latin typeface="+mn-lt"/>
                      </a:endParaRPr>
                    </a:p>
                  </a:txBody>
                  <a:tcPr marL="5401" marR="5401" marT="5401" marB="0" anchor="b">
                    <a:noFill/>
                  </a:tcPr>
                </a:tc>
                <a:tc>
                  <a:txBody>
                    <a:bodyPr/>
                    <a:lstStyle/>
                    <a:p>
                      <a:pPr algn="ctr" fontAlgn="b"/>
                      <a:r>
                        <a:rPr lang="ru-RU" sz="800" u="none" strike="noStrike" dirty="0">
                          <a:effectLst/>
                          <a:latin typeface="+mn-lt"/>
                        </a:rPr>
                        <a:t>115,54937</a:t>
                      </a:r>
                      <a:endParaRPr lang="ru-RU" sz="800" b="0" i="0" u="none" strike="noStrike" dirty="0">
                        <a:solidFill>
                          <a:srgbClr val="1D1B10"/>
                        </a:solidFill>
                        <a:effectLst/>
                        <a:latin typeface="+mn-lt"/>
                      </a:endParaRPr>
                    </a:p>
                  </a:txBody>
                  <a:tcPr marL="5401" marR="5401" marT="5401" marB="0" anchor="b">
                    <a:noFill/>
                  </a:tcPr>
                </a:tc>
                <a:tc>
                  <a:txBody>
                    <a:bodyPr/>
                    <a:lstStyle/>
                    <a:p>
                      <a:pPr algn="ctr" fontAlgn="b"/>
                      <a:r>
                        <a:rPr lang="ru-RU" sz="800" u="none" strike="noStrike" dirty="0">
                          <a:effectLst/>
                          <a:latin typeface="+mn-lt"/>
                        </a:rPr>
                        <a:t>102,26</a:t>
                      </a:r>
                      <a:endParaRPr lang="ru-RU" sz="800" b="1" i="0" u="none" strike="noStrike" dirty="0">
                        <a:solidFill>
                          <a:srgbClr val="1D1B10"/>
                        </a:solidFill>
                        <a:effectLst/>
                        <a:latin typeface="+mn-lt"/>
                      </a:endParaRPr>
                    </a:p>
                  </a:txBody>
                  <a:tcPr marL="5401" marR="5401" marT="5401" marB="0" anchor="b">
                    <a:noFill/>
                  </a:tcPr>
                </a:tc>
                <a:tc>
                  <a:txBody>
                    <a:bodyPr/>
                    <a:lstStyle/>
                    <a:p>
                      <a:pPr algn="ctr" fontAlgn="b"/>
                      <a:r>
                        <a:rPr lang="ru-RU" sz="800" u="none" strike="noStrike" dirty="0">
                          <a:effectLst/>
                          <a:latin typeface="+mn-lt"/>
                        </a:rPr>
                        <a:t>102,26</a:t>
                      </a:r>
                      <a:endParaRPr lang="ru-RU" sz="800" b="1" i="0" u="none" strike="noStrike" dirty="0">
                        <a:solidFill>
                          <a:srgbClr val="1D1B10"/>
                        </a:solidFill>
                        <a:effectLst/>
                        <a:latin typeface="+mn-lt"/>
                      </a:endParaRPr>
                    </a:p>
                  </a:txBody>
                  <a:tcPr marL="5401" marR="5401" marT="5401" marB="0" anchor="b">
                    <a:noFill/>
                  </a:tcPr>
                </a:tc>
                <a:tc>
                  <a:txBody>
                    <a:bodyPr/>
                    <a:lstStyle/>
                    <a:p>
                      <a:pPr algn="l" fontAlgn="t"/>
                      <a:r>
                        <a:rPr lang="ru-RU" sz="800" u="none" strike="noStrike">
                          <a:effectLst/>
                          <a:latin typeface="+mn-lt"/>
                        </a:rPr>
                        <a:t> </a:t>
                      </a:r>
                      <a:endParaRPr lang="ru-RU" sz="800" b="0" i="0" u="none" strike="noStrike">
                        <a:effectLst/>
                        <a:latin typeface="+mn-lt"/>
                      </a:endParaRPr>
                    </a:p>
                  </a:txBody>
                  <a:tcPr marL="5401" marR="5401" marT="5401" marB="0">
                    <a:noFill/>
                  </a:tcPr>
                </a:tc>
              </a:tr>
              <a:tr h="255152">
                <a:tc>
                  <a:txBody>
                    <a:bodyPr/>
                    <a:lstStyle/>
                    <a:p>
                      <a:pPr algn="ctr" fontAlgn="t"/>
                      <a:r>
                        <a:rPr lang="ru-RU" sz="800" u="none" strike="noStrike">
                          <a:effectLst/>
                          <a:latin typeface="+mn-lt"/>
                        </a:rPr>
                        <a:t>1 13 02995 05 0000 130</a:t>
                      </a:r>
                      <a:endParaRPr lang="ru-RU" sz="800" b="0" i="0" u="none" strike="noStrike">
                        <a:solidFill>
                          <a:srgbClr val="1D1B10"/>
                        </a:solidFill>
                        <a:effectLst/>
                        <a:latin typeface="+mn-lt"/>
                      </a:endParaRPr>
                    </a:p>
                  </a:txBody>
                  <a:tcPr marL="5401" marR="5401" marT="5401" marB="0">
                    <a:noFill/>
                  </a:tcPr>
                </a:tc>
                <a:tc>
                  <a:txBody>
                    <a:bodyPr/>
                    <a:lstStyle/>
                    <a:p>
                      <a:pPr algn="just" fontAlgn="t"/>
                      <a:r>
                        <a:rPr lang="ru-RU" sz="800" u="none" strike="noStrike">
                          <a:effectLst/>
                          <a:latin typeface="+mn-lt"/>
                        </a:rPr>
                        <a:t>Прочие доходы от компенсации затрат  бюджетов муниципальных районов</a:t>
                      </a:r>
                      <a:endParaRPr lang="ru-RU" sz="800" b="0" i="0" u="none" strike="noStrike">
                        <a:solidFill>
                          <a:srgbClr val="1D1B10"/>
                        </a:solidFill>
                        <a:effectLst/>
                        <a:latin typeface="+mn-lt"/>
                      </a:endParaRPr>
                    </a:p>
                  </a:txBody>
                  <a:tcPr marL="5401" marR="5401" marT="5401" marB="0">
                    <a:noFill/>
                  </a:tcPr>
                </a:tc>
                <a:tc>
                  <a:txBody>
                    <a:bodyPr/>
                    <a:lstStyle/>
                    <a:p>
                      <a:pPr algn="ctr" fontAlgn="b"/>
                      <a:r>
                        <a:rPr lang="ru-RU" sz="800" u="none" strike="noStrike">
                          <a:effectLst/>
                          <a:latin typeface="+mn-lt"/>
                        </a:rPr>
                        <a:t>113,00000</a:t>
                      </a:r>
                      <a:endParaRPr lang="ru-RU" sz="800" b="0" i="0" u="none" strike="noStrike">
                        <a:solidFill>
                          <a:srgbClr val="1D1B10"/>
                        </a:solidFill>
                        <a:effectLst/>
                        <a:latin typeface="+mn-lt"/>
                      </a:endParaRPr>
                    </a:p>
                  </a:txBody>
                  <a:tcPr marL="5401" marR="5401" marT="5401" marB="0" anchor="b">
                    <a:noFill/>
                  </a:tcPr>
                </a:tc>
                <a:tc>
                  <a:txBody>
                    <a:bodyPr/>
                    <a:lstStyle/>
                    <a:p>
                      <a:pPr algn="ctr" fontAlgn="b"/>
                      <a:r>
                        <a:rPr lang="ru-RU" sz="800" u="none" strike="noStrike">
                          <a:effectLst/>
                          <a:latin typeface="+mn-lt"/>
                        </a:rPr>
                        <a:t>113,00000</a:t>
                      </a:r>
                      <a:endParaRPr lang="ru-RU" sz="800" b="0" i="0" u="none" strike="noStrike">
                        <a:solidFill>
                          <a:srgbClr val="1D1B10"/>
                        </a:solidFill>
                        <a:effectLst/>
                        <a:latin typeface="+mn-lt"/>
                      </a:endParaRPr>
                    </a:p>
                  </a:txBody>
                  <a:tcPr marL="5401" marR="5401" marT="5401" marB="0" anchor="b">
                    <a:noFill/>
                  </a:tcPr>
                </a:tc>
                <a:tc>
                  <a:txBody>
                    <a:bodyPr/>
                    <a:lstStyle/>
                    <a:p>
                      <a:pPr algn="ctr" fontAlgn="b"/>
                      <a:r>
                        <a:rPr lang="ru-RU" sz="800" u="none" strike="noStrike" dirty="0">
                          <a:effectLst/>
                          <a:latin typeface="+mn-lt"/>
                        </a:rPr>
                        <a:t>115,54937</a:t>
                      </a:r>
                      <a:endParaRPr lang="ru-RU" sz="800" b="0" i="0" u="none" strike="noStrike" dirty="0">
                        <a:solidFill>
                          <a:srgbClr val="1D1B10"/>
                        </a:solidFill>
                        <a:effectLst/>
                        <a:latin typeface="+mn-lt"/>
                      </a:endParaRPr>
                    </a:p>
                  </a:txBody>
                  <a:tcPr marL="5401" marR="5401" marT="5401" marB="0" anchor="b">
                    <a:noFill/>
                  </a:tcPr>
                </a:tc>
                <a:tc>
                  <a:txBody>
                    <a:bodyPr/>
                    <a:lstStyle/>
                    <a:p>
                      <a:pPr algn="ctr" fontAlgn="b"/>
                      <a:r>
                        <a:rPr lang="ru-RU" sz="800" u="none" strike="noStrike">
                          <a:effectLst/>
                          <a:latin typeface="+mn-lt"/>
                        </a:rPr>
                        <a:t>102,26</a:t>
                      </a:r>
                      <a:endParaRPr lang="ru-RU" sz="800" b="1" i="0" u="none" strike="noStrike">
                        <a:solidFill>
                          <a:srgbClr val="1D1B10"/>
                        </a:solidFill>
                        <a:effectLst/>
                        <a:latin typeface="+mn-lt"/>
                      </a:endParaRPr>
                    </a:p>
                  </a:txBody>
                  <a:tcPr marL="5401" marR="5401" marT="5401" marB="0" anchor="b">
                    <a:noFill/>
                  </a:tcPr>
                </a:tc>
                <a:tc>
                  <a:txBody>
                    <a:bodyPr/>
                    <a:lstStyle/>
                    <a:p>
                      <a:pPr algn="ctr" fontAlgn="b"/>
                      <a:r>
                        <a:rPr lang="ru-RU" sz="800" u="none" strike="noStrike" dirty="0">
                          <a:effectLst/>
                          <a:latin typeface="+mn-lt"/>
                        </a:rPr>
                        <a:t>102,26</a:t>
                      </a:r>
                      <a:endParaRPr lang="ru-RU" sz="800" b="1" i="0" u="none" strike="noStrike" dirty="0">
                        <a:solidFill>
                          <a:srgbClr val="1D1B10"/>
                        </a:solidFill>
                        <a:effectLst/>
                        <a:latin typeface="+mn-lt"/>
                      </a:endParaRPr>
                    </a:p>
                  </a:txBody>
                  <a:tcPr marL="5401" marR="5401" marT="5401" marB="0" anchor="b">
                    <a:noFill/>
                  </a:tcPr>
                </a:tc>
                <a:tc>
                  <a:txBody>
                    <a:bodyPr/>
                    <a:lstStyle/>
                    <a:p>
                      <a:pPr algn="l" fontAlgn="t"/>
                      <a:r>
                        <a:rPr lang="ru-RU" sz="800" u="none" strike="noStrike" dirty="0">
                          <a:effectLst/>
                          <a:latin typeface="+mn-lt"/>
                        </a:rPr>
                        <a:t>Исполнение в пределах плановых назначений.</a:t>
                      </a:r>
                      <a:endParaRPr lang="ru-RU" sz="800" b="0" i="0" u="none" strike="noStrike" dirty="0">
                        <a:effectLst/>
                        <a:latin typeface="+mn-lt"/>
                      </a:endParaRPr>
                    </a:p>
                  </a:txBody>
                  <a:tcPr marL="5401" marR="5401" marT="5401" marB="0">
                    <a:noFill/>
                  </a:tcPr>
                </a:tc>
              </a:tr>
              <a:tr h="255152">
                <a:tc>
                  <a:txBody>
                    <a:bodyPr/>
                    <a:lstStyle/>
                    <a:p>
                      <a:pPr algn="ctr" fontAlgn="t"/>
                      <a:r>
                        <a:rPr lang="ru-RU" sz="800" u="none" strike="noStrike">
                          <a:effectLst/>
                          <a:latin typeface="+mn-lt"/>
                        </a:rPr>
                        <a:t>1 14 00000 00 0000 000</a:t>
                      </a:r>
                      <a:endParaRPr lang="ru-RU" sz="800" b="0" i="0" u="none" strike="noStrike">
                        <a:solidFill>
                          <a:srgbClr val="1D1B10"/>
                        </a:solidFill>
                        <a:effectLst/>
                        <a:latin typeface="+mn-lt"/>
                      </a:endParaRPr>
                    </a:p>
                  </a:txBody>
                  <a:tcPr marL="5401" marR="5401" marT="5401" marB="0">
                    <a:noFill/>
                  </a:tcPr>
                </a:tc>
                <a:tc>
                  <a:txBody>
                    <a:bodyPr/>
                    <a:lstStyle/>
                    <a:p>
                      <a:pPr algn="just" fontAlgn="t"/>
                      <a:r>
                        <a:rPr lang="ru-RU" sz="800" u="none" strike="noStrike">
                          <a:effectLst/>
                          <a:latin typeface="+mn-lt"/>
                        </a:rPr>
                        <a:t>ДОХОДЫ ОТ ПРОДАЖИ МАТЕРИАЛЬНЫХ И НЕМАТЕРИАЛЬНЫХ АКТИВОВ </a:t>
                      </a:r>
                      <a:endParaRPr lang="ru-RU" sz="800" b="0" i="0" u="none" strike="noStrike">
                        <a:solidFill>
                          <a:srgbClr val="1D1B10"/>
                        </a:solidFill>
                        <a:effectLst/>
                        <a:latin typeface="+mn-lt"/>
                      </a:endParaRPr>
                    </a:p>
                  </a:txBody>
                  <a:tcPr marL="5401" marR="5401" marT="5401" marB="0">
                    <a:noFill/>
                  </a:tcPr>
                </a:tc>
                <a:tc>
                  <a:txBody>
                    <a:bodyPr/>
                    <a:lstStyle/>
                    <a:p>
                      <a:pPr algn="ctr" fontAlgn="b"/>
                      <a:r>
                        <a:rPr lang="ru-RU" sz="800" u="none" strike="noStrike">
                          <a:effectLst/>
                          <a:latin typeface="+mn-lt"/>
                        </a:rPr>
                        <a:t>13 550,00000</a:t>
                      </a:r>
                      <a:endParaRPr lang="ru-RU" sz="800" b="0" i="0" u="none" strike="noStrike">
                        <a:solidFill>
                          <a:srgbClr val="1D1B10"/>
                        </a:solidFill>
                        <a:effectLst/>
                        <a:latin typeface="+mn-lt"/>
                      </a:endParaRPr>
                    </a:p>
                  </a:txBody>
                  <a:tcPr marL="5401" marR="5401" marT="5401" marB="0" anchor="b">
                    <a:noFill/>
                  </a:tcPr>
                </a:tc>
                <a:tc>
                  <a:txBody>
                    <a:bodyPr/>
                    <a:lstStyle/>
                    <a:p>
                      <a:pPr algn="ctr" fontAlgn="b"/>
                      <a:r>
                        <a:rPr lang="ru-RU" sz="800" u="none" strike="noStrike">
                          <a:effectLst/>
                          <a:latin typeface="+mn-lt"/>
                        </a:rPr>
                        <a:t>9 432,00000</a:t>
                      </a:r>
                      <a:endParaRPr lang="ru-RU" sz="800" b="0" i="0" u="none" strike="noStrike">
                        <a:solidFill>
                          <a:srgbClr val="1D1B10"/>
                        </a:solidFill>
                        <a:effectLst/>
                        <a:latin typeface="+mn-lt"/>
                      </a:endParaRPr>
                    </a:p>
                  </a:txBody>
                  <a:tcPr marL="5401" marR="5401" marT="5401" marB="0" anchor="b">
                    <a:noFill/>
                  </a:tcPr>
                </a:tc>
                <a:tc>
                  <a:txBody>
                    <a:bodyPr/>
                    <a:lstStyle/>
                    <a:p>
                      <a:pPr algn="ctr" fontAlgn="b"/>
                      <a:r>
                        <a:rPr lang="ru-RU" sz="800" u="none" strike="noStrike">
                          <a:effectLst/>
                          <a:latin typeface="+mn-lt"/>
                        </a:rPr>
                        <a:t>6 768,47254</a:t>
                      </a:r>
                      <a:endParaRPr lang="ru-RU" sz="800" b="0" i="0" u="none" strike="noStrike">
                        <a:solidFill>
                          <a:srgbClr val="1D1B10"/>
                        </a:solidFill>
                        <a:effectLst/>
                        <a:latin typeface="+mn-lt"/>
                      </a:endParaRPr>
                    </a:p>
                  </a:txBody>
                  <a:tcPr marL="5401" marR="5401" marT="5401" marB="0" anchor="b">
                    <a:noFill/>
                  </a:tcPr>
                </a:tc>
                <a:tc>
                  <a:txBody>
                    <a:bodyPr/>
                    <a:lstStyle/>
                    <a:p>
                      <a:pPr algn="ctr" fontAlgn="b"/>
                      <a:r>
                        <a:rPr lang="ru-RU" sz="800" u="none" strike="noStrike" dirty="0">
                          <a:effectLst/>
                          <a:latin typeface="+mn-lt"/>
                        </a:rPr>
                        <a:t>49,95</a:t>
                      </a:r>
                      <a:endParaRPr lang="ru-RU" sz="800" b="1" i="0" u="none" strike="noStrike" dirty="0">
                        <a:solidFill>
                          <a:srgbClr val="1D1B10"/>
                        </a:solidFill>
                        <a:effectLst/>
                        <a:latin typeface="+mn-lt"/>
                      </a:endParaRPr>
                    </a:p>
                  </a:txBody>
                  <a:tcPr marL="5401" marR="5401" marT="5401" marB="0" anchor="b">
                    <a:noFill/>
                  </a:tcPr>
                </a:tc>
                <a:tc>
                  <a:txBody>
                    <a:bodyPr/>
                    <a:lstStyle/>
                    <a:p>
                      <a:pPr algn="ctr" fontAlgn="b"/>
                      <a:r>
                        <a:rPr lang="ru-RU" sz="800" u="none" strike="noStrike">
                          <a:effectLst/>
                          <a:latin typeface="+mn-lt"/>
                        </a:rPr>
                        <a:t>71,76</a:t>
                      </a:r>
                      <a:endParaRPr lang="ru-RU" sz="800" b="1" i="0" u="none" strike="noStrike">
                        <a:solidFill>
                          <a:srgbClr val="1D1B10"/>
                        </a:solidFill>
                        <a:effectLst/>
                        <a:latin typeface="+mn-lt"/>
                      </a:endParaRPr>
                    </a:p>
                  </a:txBody>
                  <a:tcPr marL="5401" marR="5401" marT="5401" marB="0" anchor="b">
                    <a:noFill/>
                  </a:tcPr>
                </a:tc>
                <a:tc>
                  <a:txBody>
                    <a:bodyPr/>
                    <a:lstStyle/>
                    <a:p>
                      <a:pPr algn="l" fontAlgn="t"/>
                      <a:r>
                        <a:rPr lang="ru-RU" sz="800" u="none" strike="noStrike" dirty="0">
                          <a:effectLst/>
                          <a:latin typeface="+mn-lt"/>
                        </a:rPr>
                        <a:t> </a:t>
                      </a:r>
                      <a:endParaRPr lang="ru-RU" sz="800" b="0" i="0" u="none" strike="noStrike" dirty="0">
                        <a:effectLst/>
                        <a:latin typeface="+mn-lt"/>
                      </a:endParaRPr>
                    </a:p>
                  </a:txBody>
                  <a:tcPr marL="5401" marR="5401" marT="5401" marB="0">
                    <a:noFill/>
                  </a:tcPr>
                </a:tc>
              </a:tr>
              <a:tr h="1004022">
                <a:tc>
                  <a:txBody>
                    <a:bodyPr/>
                    <a:lstStyle/>
                    <a:p>
                      <a:pPr algn="ctr" fontAlgn="t"/>
                      <a:r>
                        <a:rPr lang="ru-RU" sz="800" u="none" strike="noStrike">
                          <a:effectLst/>
                          <a:latin typeface="+mn-lt"/>
                        </a:rPr>
                        <a:t>1 14 02053 05 0000 440</a:t>
                      </a:r>
                      <a:endParaRPr lang="ru-RU" sz="800" b="0" i="0" u="none" strike="noStrike">
                        <a:solidFill>
                          <a:srgbClr val="1D1B10"/>
                        </a:solidFill>
                        <a:effectLst/>
                        <a:latin typeface="+mn-lt"/>
                      </a:endParaRPr>
                    </a:p>
                  </a:txBody>
                  <a:tcPr marL="5401" marR="5401" marT="5401" marB="0">
                    <a:noFill/>
                  </a:tcPr>
                </a:tc>
                <a:tc>
                  <a:txBody>
                    <a:bodyPr/>
                    <a:lstStyle/>
                    <a:p>
                      <a:pPr algn="l" fontAlgn="t"/>
                      <a:r>
                        <a:rPr lang="ru-RU" sz="800" u="none" strike="noStrike" dirty="0">
                          <a:effectLst/>
                          <a:latin typeface="+mn-lt"/>
                        </a:rPr>
                        <a:t>Доходы от реализации иного имущества, находящегося в собственности муниципальных районов (за исключением имущества муниципальных бюджетных и автономных учреждений, а также имущества муниципальных унитарных предприятий, в том числе </a:t>
                      </a:r>
                      <a:r>
                        <a:rPr lang="ru-RU" sz="800" u="none" strike="noStrike" dirty="0" smtClean="0">
                          <a:effectLst/>
                          <a:latin typeface="+mn-lt"/>
                        </a:rPr>
                        <a:t>казенных)</a:t>
                      </a:r>
                      <a:endParaRPr lang="ru-RU" sz="800" b="0" i="0" u="none" strike="noStrike" dirty="0">
                        <a:solidFill>
                          <a:srgbClr val="1D1B10"/>
                        </a:solidFill>
                        <a:effectLst/>
                        <a:latin typeface="+mn-lt"/>
                      </a:endParaRPr>
                    </a:p>
                  </a:txBody>
                  <a:tcPr marL="5401" marR="5401" marT="5401" marB="0">
                    <a:noFill/>
                  </a:tcPr>
                </a:tc>
                <a:tc>
                  <a:txBody>
                    <a:bodyPr/>
                    <a:lstStyle/>
                    <a:p>
                      <a:pPr algn="ctr" fontAlgn="b"/>
                      <a:r>
                        <a:rPr lang="ru-RU" sz="800" u="none" strike="noStrike">
                          <a:effectLst/>
                          <a:latin typeface="+mn-lt"/>
                        </a:rPr>
                        <a:t>0,00000</a:t>
                      </a:r>
                      <a:endParaRPr lang="ru-RU" sz="800" b="0" i="0" u="none" strike="noStrike">
                        <a:solidFill>
                          <a:srgbClr val="1D1B10"/>
                        </a:solidFill>
                        <a:effectLst/>
                        <a:latin typeface="+mn-lt"/>
                      </a:endParaRPr>
                    </a:p>
                  </a:txBody>
                  <a:tcPr marL="5401" marR="5401" marT="5401" marB="0" anchor="b">
                    <a:noFill/>
                  </a:tcPr>
                </a:tc>
                <a:tc>
                  <a:txBody>
                    <a:bodyPr/>
                    <a:lstStyle/>
                    <a:p>
                      <a:pPr algn="ctr" fontAlgn="b"/>
                      <a:r>
                        <a:rPr lang="ru-RU" sz="800" u="none" strike="noStrike">
                          <a:effectLst/>
                          <a:latin typeface="+mn-lt"/>
                        </a:rPr>
                        <a:t>1 120,00000</a:t>
                      </a:r>
                      <a:endParaRPr lang="ru-RU" sz="800" b="0" i="0" u="none" strike="noStrike">
                        <a:solidFill>
                          <a:srgbClr val="1D1B10"/>
                        </a:solidFill>
                        <a:effectLst/>
                        <a:latin typeface="+mn-lt"/>
                      </a:endParaRPr>
                    </a:p>
                  </a:txBody>
                  <a:tcPr marL="5401" marR="5401" marT="5401" marB="0" anchor="b">
                    <a:noFill/>
                  </a:tcPr>
                </a:tc>
                <a:tc>
                  <a:txBody>
                    <a:bodyPr/>
                    <a:lstStyle/>
                    <a:p>
                      <a:pPr algn="ctr" fontAlgn="b"/>
                      <a:r>
                        <a:rPr lang="ru-RU" sz="800" u="none" strike="noStrike">
                          <a:effectLst/>
                          <a:latin typeface="+mn-lt"/>
                        </a:rPr>
                        <a:t>1 119,47520</a:t>
                      </a:r>
                      <a:endParaRPr lang="ru-RU" sz="800" b="0" i="0" u="none" strike="noStrike">
                        <a:solidFill>
                          <a:srgbClr val="1D1B10"/>
                        </a:solidFill>
                        <a:effectLst/>
                        <a:latin typeface="+mn-lt"/>
                      </a:endParaRPr>
                    </a:p>
                  </a:txBody>
                  <a:tcPr marL="5401" marR="5401" marT="5401" marB="0" anchor="b">
                    <a:noFill/>
                  </a:tcPr>
                </a:tc>
                <a:tc>
                  <a:txBody>
                    <a:bodyPr/>
                    <a:lstStyle/>
                    <a:p>
                      <a:pPr algn="ctr" fontAlgn="b"/>
                      <a:r>
                        <a:rPr lang="ru-RU" sz="800" u="none" strike="noStrike" dirty="0">
                          <a:effectLst/>
                          <a:latin typeface="+mn-lt"/>
                        </a:rPr>
                        <a:t>0,00</a:t>
                      </a:r>
                      <a:endParaRPr lang="ru-RU" sz="800" b="1" i="0" u="none" strike="noStrike" dirty="0">
                        <a:solidFill>
                          <a:srgbClr val="1D1B10"/>
                        </a:solidFill>
                        <a:effectLst/>
                        <a:latin typeface="+mn-lt"/>
                      </a:endParaRPr>
                    </a:p>
                  </a:txBody>
                  <a:tcPr marL="5401" marR="5401" marT="5401" marB="0" anchor="b">
                    <a:noFill/>
                  </a:tcPr>
                </a:tc>
                <a:tc>
                  <a:txBody>
                    <a:bodyPr/>
                    <a:lstStyle/>
                    <a:p>
                      <a:pPr algn="ctr" fontAlgn="b"/>
                      <a:r>
                        <a:rPr lang="ru-RU" sz="800" u="none" strike="noStrike" dirty="0">
                          <a:effectLst/>
                          <a:latin typeface="+mn-lt"/>
                        </a:rPr>
                        <a:t>99,95</a:t>
                      </a:r>
                      <a:endParaRPr lang="ru-RU" sz="800" b="1" i="0" u="none" strike="noStrike" dirty="0">
                        <a:solidFill>
                          <a:srgbClr val="1D1B10"/>
                        </a:solidFill>
                        <a:effectLst/>
                        <a:latin typeface="+mn-lt"/>
                      </a:endParaRPr>
                    </a:p>
                  </a:txBody>
                  <a:tcPr marL="5401" marR="5401" marT="5401" marB="0" anchor="b">
                    <a:noFill/>
                  </a:tcPr>
                </a:tc>
                <a:tc>
                  <a:txBody>
                    <a:bodyPr/>
                    <a:lstStyle/>
                    <a:p>
                      <a:pPr algn="l" fontAlgn="t"/>
                      <a:r>
                        <a:rPr lang="ru-RU" sz="800" u="none" strike="noStrike" dirty="0">
                          <a:effectLst/>
                          <a:latin typeface="+mn-lt"/>
                        </a:rPr>
                        <a:t>Получить дополнительные поступления по данному источнику доходов позволили поступления от использования имущества, находящегося в собственности муниципального района.</a:t>
                      </a:r>
                      <a:endParaRPr lang="ru-RU" sz="800" b="0" i="0" u="none" strike="noStrike" dirty="0">
                        <a:effectLst/>
                        <a:latin typeface="+mn-lt"/>
                      </a:endParaRPr>
                    </a:p>
                  </a:txBody>
                  <a:tcPr marL="5401" marR="5401" marT="5401" marB="0">
                    <a:noFill/>
                  </a:tcPr>
                </a:tc>
              </a:tr>
              <a:tr h="754399">
                <a:tc>
                  <a:txBody>
                    <a:bodyPr/>
                    <a:lstStyle/>
                    <a:p>
                      <a:pPr algn="ctr" fontAlgn="t"/>
                      <a:r>
                        <a:rPr lang="ru-RU" sz="800" u="none" strike="noStrike">
                          <a:effectLst/>
                          <a:latin typeface="+mn-lt"/>
                        </a:rPr>
                        <a:t>1 14 06013 05 0000 430</a:t>
                      </a:r>
                      <a:endParaRPr lang="ru-RU" sz="800" b="0" i="0" u="none" strike="noStrike">
                        <a:solidFill>
                          <a:srgbClr val="1D1B10"/>
                        </a:solidFill>
                        <a:effectLst/>
                        <a:latin typeface="+mn-lt"/>
                      </a:endParaRPr>
                    </a:p>
                  </a:txBody>
                  <a:tcPr marL="5401" marR="5401" marT="5401" marB="0">
                    <a:noFill/>
                  </a:tcPr>
                </a:tc>
                <a:tc>
                  <a:txBody>
                    <a:bodyPr/>
                    <a:lstStyle/>
                    <a:p>
                      <a:pPr algn="l" fontAlgn="t"/>
                      <a:r>
                        <a:rPr lang="ru-RU" sz="800" u="none" strike="noStrike" dirty="0">
                          <a:effectLst/>
                          <a:latin typeface="+mn-lt"/>
                        </a:rPr>
                        <a:t>Доходы от продажи земельных участков, государственная собственность на которые не разграничена и которые расположены в границах сельских поселений и </a:t>
                      </a:r>
                      <a:r>
                        <a:rPr lang="ru-RU" sz="800" u="none" strike="noStrike" dirty="0" err="1">
                          <a:effectLst/>
                          <a:latin typeface="+mn-lt"/>
                        </a:rPr>
                        <a:t>межселеных</a:t>
                      </a:r>
                      <a:r>
                        <a:rPr lang="ru-RU" sz="800" u="none" strike="noStrike" dirty="0">
                          <a:effectLst/>
                          <a:latin typeface="+mn-lt"/>
                        </a:rPr>
                        <a:t> территорий муниципальных районов</a:t>
                      </a:r>
                      <a:endParaRPr lang="ru-RU" sz="800" b="0" i="0" u="none" strike="noStrike" dirty="0">
                        <a:solidFill>
                          <a:srgbClr val="1D1B10"/>
                        </a:solidFill>
                        <a:effectLst/>
                        <a:latin typeface="+mn-lt"/>
                      </a:endParaRPr>
                    </a:p>
                  </a:txBody>
                  <a:tcPr marL="5401" marR="5401" marT="5401" marB="0">
                    <a:noFill/>
                  </a:tcPr>
                </a:tc>
                <a:tc>
                  <a:txBody>
                    <a:bodyPr/>
                    <a:lstStyle/>
                    <a:p>
                      <a:pPr algn="ctr" fontAlgn="b"/>
                      <a:r>
                        <a:rPr lang="ru-RU" sz="800" u="none" strike="noStrike">
                          <a:effectLst/>
                          <a:latin typeface="+mn-lt"/>
                        </a:rPr>
                        <a:t>13 550,00000</a:t>
                      </a:r>
                      <a:endParaRPr lang="ru-RU" sz="800" b="0" i="0" u="none" strike="noStrike">
                        <a:solidFill>
                          <a:srgbClr val="1D1B10"/>
                        </a:solidFill>
                        <a:effectLst/>
                        <a:latin typeface="+mn-lt"/>
                      </a:endParaRPr>
                    </a:p>
                  </a:txBody>
                  <a:tcPr marL="5401" marR="5401" marT="5401" marB="0" anchor="b">
                    <a:noFill/>
                  </a:tcPr>
                </a:tc>
                <a:tc>
                  <a:txBody>
                    <a:bodyPr/>
                    <a:lstStyle/>
                    <a:p>
                      <a:pPr algn="ctr" fontAlgn="b"/>
                      <a:r>
                        <a:rPr lang="ru-RU" sz="800" u="none" strike="noStrike">
                          <a:effectLst/>
                          <a:latin typeface="+mn-lt"/>
                        </a:rPr>
                        <a:t>6 500,00000</a:t>
                      </a:r>
                      <a:endParaRPr lang="ru-RU" sz="800" b="0" i="0" u="none" strike="noStrike">
                        <a:solidFill>
                          <a:srgbClr val="1D1B10"/>
                        </a:solidFill>
                        <a:effectLst/>
                        <a:latin typeface="+mn-lt"/>
                      </a:endParaRPr>
                    </a:p>
                  </a:txBody>
                  <a:tcPr marL="5401" marR="5401" marT="5401" marB="0" anchor="b">
                    <a:noFill/>
                  </a:tcPr>
                </a:tc>
                <a:tc>
                  <a:txBody>
                    <a:bodyPr/>
                    <a:lstStyle/>
                    <a:p>
                      <a:pPr algn="ctr" fontAlgn="b"/>
                      <a:r>
                        <a:rPr lang="ru-RU" sz="800" u="none" strike="noStrike">
                          <a:effectLst/>
                          <a:latin typeface="+mn-lt"/>
                        </a:rPr>
                        <a:t>3 636,76583</a:t>
                      </a:r>
                      <a:endParaRPr lang="ru-RU" sz="800" b="0" i="0" u="none" strike="noStrike">
                        <a:solidFill>
                          <a:srgbClr val="1D1B10"/>
                        </a:solidFill>
                        <a:effectLst/>
                        <a:latin typeface="+mn-lt"/>
                      </a:endParaRPr>
                    </a:p>
                  </a:txBody>
                  <a:tcPr marL="5401" marR="5401" marT="5401" marB="0" anchor="b">
                    <a:noFill/>
                  </a:tcPr>
                </a:tc>
                <a:tc>
                  <a:txBody>
                    <a:bodyPr/>
                    <a:lstStyle/>
                    <a:p>
                      <a:pPr algn="ctr" fontAlgn="b"/>
                      <a:r>
                        <a:rPr lang="ru-RU" sz="800" u="none" strike="noStrike">
                          <a:effectLst/>
                          <a:latin typeface="+mn-lt"/>
                        </a:rPr>
                        <a:t>26,84</a:t>
                      </a:r>
                      <a:endParaRPr lang="ru-RU" sz="800" b="1" i="0" u="none" strike="noStrike">
                        <a:solidFill>
                          <a:srgbClr val="1D1B10"/>
                        </a:solidFill>
                        <a:effectLst/>
                        <a:latin typeface="+mn-lt"/>
                      </a:endParaRPr>
                    </a:p>
                  </a:txBody>
                  <a:tcPr marL="5401" marR="5401" marT="5401" marB="0" anchor="b">
                    <a:noFill/>
                  </a:tcPr>
                </a:tc>
                <a:tc>
                  <a:txBody>
                    <a:bodyPr/>
                    <a:lstStyle/>
                    <a:p>
                      <a:pPr algn="ctr" fontAlgn="b"/>
                      <a:r>
                        <a:rPr lang="ru-RU" sz="800" u="none" strike="noStrike">
                          <a:effectLst/>
                          <a:latin typeface="+mn-lt"/>
                        </a:rPr>
                        <a:t>55,95</a:t>
                      </a:r>
                      <a:endParaRPr lang="ru-RU" sz="800" b="1" i="0" u="none" strike="noStrike">
                        <a:solidFill>
                          <a:srgbClr val="1D1B10"/>
                        </a:solidFill>
                        <a:effectLst/>
                        <a:latin typeface="+mn-lt"/>
                      </a:endParaRPr>
                    </a:p>
                  </a:txBody>
                  <a:tcPr marL="5401" marR="5401" marT="5401" marB="0" anchor="b">
                    <a:noFill/>
                  </a:tcPr>
                </a:tc>
                <a:tc>
                  <a:txBody>
                    <a:bodyPr/>
                    <a:lstStyle/>
                    <a:p>
                      <a:pPr algn="l" fontAlgn="t"/>
                      <a:r>
                        <a:rPr lang="ru-RU" sz="800" u="none" strike="noStrike" dirty="0">
                          <a:effectLst/>
                          <a:latin typeface="+mn-lt"/>
                        </a:rPr>
                        <a:t>Объем поступлений по этому источнику доходов обусловлен фактическим рассмотрением количества заявок на приобретение земельных участков. </a:t>
                      </a:r>
                      <a:endParaRPr lang="ru-RU" sz="800" b="0" i="0" u="none" strike="noStrike" dirty="0">
                        <a:effectLst/>
                        <a:latin typeface="+mn-lt"/>
                      </a:endParaRPr>
                    </a:p>
                  </a:txBody>
                  <a:tcPr marL="5401" marR="5401" marT="5401" marB="0">
                    <a:noFill/>
                  </a:tcPr>
                </a:tc>
              </a:tr>
              <a:tr h="668358">
                <a:tc>
                  <a:txBody>
                    <a:bodyPr/>
                    <a:lstStyle/>
                    <a:p>
                      <a:pPr algn="ctr" fontAlgn="t"/>
                      <a:r>
                        <a:rPr lang="ru-RU" sz="800" u="none" strike="noStrike" dirty="0">
                          <a:effectLst/>
                          <a:latin typeface="+mn-lt"/>
                        </a:rPr>
                        <a:t>1 14 06013 13 0000 430</a:t>
                      </a:r>
                      <a:endParaRPr lang="ru-RU" sz="800" b="0" i="0" u="none" strike="noStrike" dirty="0">
                        <a:solidFill>
                          <a:srgbClr val="1D1B10"/>
                        </a:solidFill>
                        <a:effectLst/>
                        <a:latin typeface="+mn-lt"/>
                      </a:endParaRPr>
                    </a:p>
                  </a:txBody>
                  <a:tcPr marL="5401" marR="5401" marT="5401" marB="0">
                    <a:noFill/>
                  </a:tcPr>
                </a:tc>
                <a:tc>
                  <a:txBody>
                    <a:bodyPr/>
                    <a:lstStyle/>
                    <a:p>
                      <a:pPr algn="l" fontAlgn="t"/>
                      <a:r>
                        <a:rPr lang="ru-RU" sz="800" u="none" strike="noStrike" dirty="0">
                          <a:effectLst/>
                          <a:latin typeface="+mn-lt"/>
                        </a:rPr>
                        <a:t>Доходы от продажи земельных участков, государственная собственность на которые не разграничена и которые расположены в границах городских поселений</a:t>
                      </a:r>
                      <a:endParaRPr lang="ru-RU" sz="800" b="0" i="0" u="none" strike="noStrike" dirty="0">
                        <a:solidFill>
                          <a:srgbClr val="1D1B10"/>
                        </a:solidFill>
                        <a:effectLst/>
                        <a:latin typeface="+mn-lt"/>
                      </a:endParaRPr>
                    </a:p>
                  </a:txBody>
                  <a:tcPr marL="5401" marR="5401" marT="5401" marB="0">
                    <a:noFill/>
                  </a:tcPr>
                </a:tc>
                <a:tc>
                  <a:txBody>
                    <a:bodyPr/>
                    <a:lstStyle/>
                    <a:p>
                      <a:pPr algn="ctr" fontAlgn="b"/>
                      <a:r>
                        <a:rPr lang="ru-RU" sz="800" u="none" strike="noStrike">
                          <a:effectLst/>
                          <a:latin typeface="+mn-lt"/>
                        </a:rPr>
                        <a:t>0,00000</a:t>
                      </a:r>
                      <a:endParaRPr lang="ru-RU" sz="800" b="0" i="0" u="none" strike="noStrike">
                        <a:solidFill>
                          <a:srgbClr val="1D1B10"/>
                        </a:solidFill>
                        <a:effectLst/>
                        <a:latin typeface="+mn-lt"/>
                      </a:endParaRPr>
                    </a:p>
                  </a:txBody>
                  <a:tcPr marL="5401" marR="5401" marT="5401" marB="0" anchor="b">
                    <a:noFill/>
                  </a:tcPr>
                </a:tc>
                <a:tc>
                  <a:txBody>
                    <a:bodyPr/>
                    <a:lstStyle/>
                    <a:p>
                      <a:pPr algn="ctr" fontAlgn="b"/>
                      <a:r>
                        <a:rPr lang="ru-RU" sz="800" u="none" strike="noStrike">
                          <a:effectLst/>
                          <a:latin typeface="+mn-lt"/>
                        </a:rPr>
                        <a:t>0,00000</a:t>
                      </a:r>
                      <a:endParaRPr lang="ru-RU" sz="800" b="0" i="0" u="none" strike="noStrike">
                        <a:solidFill>
                          <a:srgbClr val="1D1B10"/>
                        </a:solidFill>
                        <a:effectLst/>
                        <a:latin typeface="+mn-lt"/>
                      </a:endParaRPr>
                    </a:p>
                  </a:txBody>
                  <a:tcPr marL="5401" marR="5401" marT="5401" marB="0" anchor="b">
                    <a:noFill/>
                  </a:tcPr>
                </a:tc>
                <a:tc>
                  <a:txBody>
                    <a:bodyPr/>
                    <a:lstStyle/>
                    <a:p>
                      <a:pPr algn="ctr" fontAlgn="b"/>
                      <a:r>
                        <a:rPr lang="ru-RU" sz="800" u="none" strike="noStrike">
                          <a:effectLst/>
                          <a:latin typeface="+mn-lt"/>
                        </a:rPr>
                        <a:t>199,72264</a:t>
                      </a:r>
                      <a:endParaRPr lang="ru-RU" sz="800" b="0" i="0" u="none" strike="noStrike">
                        <a:solidFill>
                          <a:srgbClr val="1D1B10"/>
                        </a:solidFill>
                        <a:effectLst/>
                        <a:latin typeface="+mn-lt"/>
                      </a:endParaRPr>
                    </a:p>
                  </a:txBody>
                  <a:tcPr marL="5401" marR="5401" marT="5401" marB="0" anchor="b">
                    <a:noFill/>
                  </a:tcPr>
                </a:tc>
                <a:tc>
                  <a:txBody>
                    <a:bodyPr/>
                    <a:lstStyle/>
                    <a:p>
                      <a:pPr algn="ctr" fontAlgn="b"/>
                      <a:r>
                        <a:rPr lang="ru-RU" sz="800" u="none" strike="noStrike">
                          <a:effectLst/>
                          <a:latin typeface="+mn-lt"/>
                        </a:rPr>
                        <a:t>0,00</a:t>
                      </a:r>
                      <a:endParaRPr lang="ru-RU" sz="800" b="1" i="0" u="none" strike="noStrike">
                        <a:solidFill>
                          <a:srgbClr val="1D1B10"/>
                        </a:solidFill>
                        <a:effectLst/>
                        <a:latin typeface="+mn-lt"/>
                      </a:endParaRPr>
                    </a:p>
                  </a:txBody>
                  <a:tcPr marL="5401" marR="5401" marT="5401" marB="0" anchor="b">
                    <a:noFill/>
                  </a:tcPr>
                </a:tc>
                <a:tc>
                  <a:txBody>
                    <a:bodyPr/>
                    <a:lstStyle/>
                    <a:p>
                      <a:pPr algn="ctr" fontAlgn="b"/>
                      <a:r>
                        <a:rPr lang="ru-RU" sz="800" u="none" strike="noStrike">
                          <a:effectLst/>
                          <a:latin typeface="+mn-lt"/>
                        </a:rPr>
                        <a:t>0,00</a:t>
                      </a:r>
                      <a:endParaRPr lang="ru-RU" sz="800" b="1" i="0" u="none" strike="noStrike">
                        <a:solidFill>
                          <a:srgbClr val="1D1B10"/>
                        </a:solidFill>
                        <a:effectLst/>
                        <a:latin typeface="+mn-lt"/>
                      </a:endParaRPr>
                    </a:p>
                  </a:txBody>
                  <a:tcPr marL="5401" marR="5401" marT="5401" marB="0" anchor="b">
                    <a:noFill/>
                  </a:tcPr>
                </a:tc>
                <a:tc>
                  <a:txBody>
                    <a:bodyPr/>
                    <a:lstStyle/>
                    <a:p>
                      <a:pPr algn="l" fontAlgn="t"/>
                      <a:r>
                        <a:rPr lang="ru-RU" sz="800" u="none" strike="noStrike" dirty="0">
                          <a:effectLst/>
                          <a:latin typeface="+mn-lt"/>
                        </a:rPr>
                        <a:t>Объем поступлений по этому источнику доходов обусловлен фактическим рассмотрением количества заявок на приобретение земельных участков. </a:t>
                      </a:r>
                      <a:endParaRPr lang="ru-RU" sz="800" b="0" i="0" u="none" strike="noStrike" dirty="0">
                        <a:effectLst/>
                        <a:latin typeface="+mn-lt"/>
                      </a:endParaRPr>
                    </a:p>
                  </a:txBody>
                  <a:tcPr marL="5401" marR="5401" marT="5401" marB="0">
                    <a:noFill/>
                  </a:tcPr>
                </a:tc>
              </a:tr>
              <a:tr h="758620">
                <a:tc>
                  <a:txBody>
                    <a:bodyPr/>
                    <a:lstStyle/>
                    <a:p>
                      <a:pPr algn="ctr" fontAlgn="t"/>
                      <a:r>
                        <a:rPr lang="ru-RU" sz="800" b="0" i="0" u="none" strike="noStrike" dirty="0">
                          <a:solidFill>
                            <a:srgbClr val="1D1B10"/>
                          </a:solidFill>
                          <a:effectLst/>
                          <a:latin typeface="+mn-lt"/>
                        </a:rPr>
                        <a:t>1 14 06025 05 0000 430</a:t>
                      </a:r>
                    </a:p>
                  </a:txBody>
                  <a:tcPr marL="9525" marR="9525" marT="9525" marB="0">
                    <a:noFill/>
                  </a:tcPr>
                </a:tc>
                <a:tc>
                  <a:txBody>
                    <a:bodyPr/>
                    <a:lstStyle/>
                    <a:p>
                      <a:pPr algn="l" fontAlgn="t"/>
                      <a:r>
                        <a:rPr lang="ru-RU" sz="800" b="0" i="0" u="none" strike="noStrike" dirty="0">
                          <a:solidFill>
                            <a:srgbClr val="1D1B10"/>
                          </a:solidFill>
                          <a:effectLst/>
                          <a:latin typeface="+mn-lt"/>
                        </a:rPr>
                        <a:t>Доходы от продажи земельных участков, находящихся в собственности муниципальных районов ( за исключением земельных участков муниципальных бюджетных и автономных учреждений)</a:t>
                      </a:r>
                    </a:p>
                  </a:txBody>
                  <a:tcPr marL="9525" marR="9525" marT="9525" marB="0">
                    <a:noFill/>
                  </a:tcPr>
                </a:tc>
                <a:tc>
                  <a:txBody>
                    <a:bodyPr/>
                    <a:lstStyle/>
                    <a:p>
                      <a:pPr algn="ctr" fontAlgn="b"/>
                      <a:r>
                        <a:rPr lang="ru-RU" sz="800" b="0" i="0" u="none" strike="noStrike" dirty="0">
                          <a:solidFill>
                            <a:srgbClr val="1D1B10"/>
                          </a:solidFill>
                          <a:effectLst/>
                          <a:latin typeface="+mn-lt"/>
                        </a:rPr>
                        <a:t>0,00000</a:t>
                      </a:r>
                    </a:p>
                  </a:txBody>
                  <a:tcPr marL="9525" marR="9525" marT="9525" marB="0" anchor="b">
                    <a:noFill/>
                  </a:tcPr>
                </a:tc>
                <a:tc>
                  <a:txBody>
                    <a:bodyPr/>
                    <a:lstStyle/>
                    <a:p>
                      <a:pPr algn="ctr" fontAlgn="b"/>
                      <a:r>
                        <a:rPr lang="ru-RU" sz="800" b="0" i="0" u="none" strike="noStrike" dirty="0">
                          <a:solidFill>
                            <a:srgbClr val="1D1B10"/>
                          </a:solidFill>
                          <a:effectLst/>
                          <a:latin typeface="+mn-lt"/>
                        </a:rPr>
                        <a:t>1 812,00000</a:t>
                      </a:r>
                    </a:p>
                  </a:txBody>
                  <a:tcPr marL="9525" marR="9525" marT="9525" marB="0" anchor="b">
                    <a:noFill/>
                  </a:tcPr>
                </a:tc>
                <a:tc>
                  <a:txBody>
                    <a:bodyPr/>
                    <a:lstStyle/>
                    <a:p>
                      <a:pPr algn="ctr" fontAlgn="b"/>
                      <a:r>
                        <a:rPr lang="ru-RU" sz="800" b="0" i="0" u="none" strike="noStrike" dirty="0">
                          <a:solidFill>
                            <a:srgbClr val="1D1B10"/>
                          </a:solidFill>
                          <a:effectLst/>
                          <a:latin typeface="+mn-lt"/>
                        </a:rPr>
                        <a:t>1 812,50887</a:t>
                      </a:r>
                    </a:p>
                  </a:txBody>
                  <a:tcPr marL="9525" marR="9525" marT="9525" marB="0" anchor="b">
                    <a:noFill/>
                  </a:tcPr>
                </a:tc>
                <a:tc>
                  <a:txBody>
                    <a:bodyPr/>
                    <a:lstStyle/>
                    <a:p>
                      <a:pPr algn="ctr" fontAlgn="b"/>
                      <a:r>
                        <a:rPr lang="ru-RU" sz="800" b="0" i="0" u="none" strike="noStrike" dirty="0">
                          <a:solidFill>
                            <a:srgbClr val="1D1B10"/>
                          </a:solidFill>
                          <a:effectLst/>
                          <a:latin typeface="+mn-lt"/>
                        </a:rPr>
                        <a:t>0,00</a:t>
                      </a:r>
                    </a:p>
                  </a:txBody>
                  <a:tcPr marL="9525" marR="9525" marT="9525" marB="0" anchor="b">
                    <a:noFill/>
                  </a:tcPr>
                </a:tc>
                <a:tc>
                  <a:txBody>
                    <a:bodyPr/>
                    <a:lstStyle/>
                    <a:p>
                      <a:pPr algn="ctr" fontAlgn="b"/>
                      <a:r>
                        <a:rPr lang="ru-RU" sz="800" b="0" i="0" u="none" strike="noStrike" dirty="0">
                          <a:solidFill>
                            <a:srgbClr val="1D1B10"/>
                          </a:solidFill>
                          <a:effectLst/>
                          <a:latin typeface="+mn-lt"/>
                        </a:rPr>
                        <a:t>100,03</a:t>
                      </a:r>
                    </a:p>
                  </a:txBody>
                  <a:tcPr marL="9525" marR="9525" marT="9525" marB="0" anchor="b">
                    <a:noFill/>
                  </a:tcPr>
                </a:tc>
                <a:tc>
                  <a:txBody>
                    <a:bodyPr/>
                    <a:lstStyle/>
                    <a:p>
                      <a:pPr algn="l" fontAlgn="t"/>
                      <a:r>
                        <a:rPr lang="ru-RU" sz="800" b="0" i="0" u="none" strike="noStrike" dirty="0">
                          <a:effectLst/>
                          <a:latin typeface="+mn-lt"/>
                        </a:rPr>
                        <a:t>Объем поступлений по этому источнику доходов обусловлен фактическим рассмотрением количества заявок на приобретение земельных участков. </a:t>
                      </a:r>
                    </a:p>
                  </a:txBody>
                  <a:tcPr marL="9525" marR="9525" marT="9525" marB="0">
                    <a:noFill/>
                  </a:tcPr>
                </a:tc>
              </a:tr>
            </a:tbl>
          </a:graphicData>
        </a:graphic>
      </p:graphicFrame>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2319341628"/>
              </p:ext>
            </p:extLst>
          </p:nvPr>
        </p:nvGraphicFramePr>
        <p:xfrm>
          <a:off x="-30694" y="-138"/>
          <a:ext cx="9174694" cy="6519480"/>
        </p:xfrm>
        <a:graphic>
          <a:graphicData uri="http://schemas.openxmlformats.org/drawingml/2006/table">
            <a:tbl>
              <a:tblPr>
                <a:tableStyleId>{5C22544A-7EE6-4342-B048-85BDC9FD1C3A}</a:tableStyleId>
              </a:tblPr>
              <a:tblGrid>
                <a:gridCol w="1146310"/>
                <a:gridCol w="1810509"/>
                <a:gridCol w="637763"/>
                <a:gridCol w="720080"/>
                <a:gridCol w="720080"/>
                <a:gridCol w="792088"/>
                <a:gridCol w="720080"/>
                <a:gridCol w="2627784"/>
              </a:tblGrid>
              <a:tr h="220419">
                <a:tc>
                  <a:txBody>
                    <a:bodyPr/>
                    <a:lstStyle/>
                    <a:p>
                      <a:pPr algn="ctr" fontAlgn="t"/>
                      <a:r>
                        <a:rPr lang="ru-RU" sz="800" u="none" strike="noStrike" dirty="0">
                          <a:effectLst/>
                        </a:rPr>
                        <a:t>1 16 00000 00 0000 000</a:t>
                      </a:r>
                      <a:endParaRPr lang="ru-RU" sz="800" b="0" i="0" u="none" strike="noStrike" dirty="0">
                        <a:solidFill>
                          <a:srgbClr val="1D1B10"/>
                        </a:solidFill>
                        <a:effectLst/>
                        <a:latin typeface="Times New Roman"/>
                      </a:endParaRPr>
                    </a:p>
                  </a:txBody>
                  <a:tcPr marL="2647" marR="2647" marT="2647" marB="0">
                    <a:noFill/>
                  </a:tcPr>
                </a:tc>
                <a:tc>
                  <a:txBody>
                    <a:bodyPr/>
                    <a:lstStyle/>
                    <a:p>
                      <a:pPr algn="just" fontAlgn="t"/>
                      <a:r>
                        <a:rPr lang="ru-RU" sz="800" u="none" strike="noStrike">
                          <a:effectLst/>
                        </a:rPr>
                        <a:t>ШТРАФЫ, САНКЦИИ, ВОЗМЕЩЕНИЕ УЩЕРБА</a:t>
                      </a:r>
                      <a:endParaRPr lang="ru-RU" sz="800" b="0" i="0" u="none" strike="noStrike">
                        <a:solidFill>
                          <a:srgbClr val="1D1B10"/>
                        </a:solidFill>
                        <a:effectLst/>
                        <a:latin typeface="Times New Roman"/>
                      </a:endParaRPr>
                    </a:p>
                  </a:txBody>
                  <a:tcPr marL="2647" marR="2647" marT="2647" marB="0">
                    <a:noFill/>
                  </a:tcPr>
                </a:tc>
                <a:tc>
                  <a:txBody>
                    <a:bodyPr/>
                    <a:lstStyle/>
                    <a:p>
                      <a:pPr algn="ctr" fontAlgn="b"/>
                      <a:r>
                        <a:rPr lang="ru-RU" sz="800" u="none" strike="noStrike">
                          <a:effectLst/>
                        </a:rPr>
                        <a:t>1 400,00000</a:t>
                      </a:r>
                      <a:endParaRPr lang="ru-RU" sz="800" b="0" i="0" u="none" strike="noStrike">
                        <a:solidFill>
                          <a:srgbClr val="1D1B10"/>
                        </a:solidFill>
                        <a:effectLst/>
                        <a:latin typeface="Times New Roman"/>
                      </a:endParaRPr>
                    </a:p>
                  </a:txBody>
                  <a:tcPr marL="2647" marR="2647" marT="2647" marB="0" anchor="b">
                    <a:noFill/>
                  </a:tcPr>
                </a:tc>
                <a:tc>
                  <a:txBody>
                    <a:bodyPr/>
                    <a:lstStyle/>
                    <a:p>
                      <a:pPr algn="ctr" fontAlgn="b"/>
                      <a:r>
                        <a:rPr lang="ru-RU" sz="800" u="none" strike="noStrike">
                          <a:effectLst/>
                        </a:rPr>
                        <a:t>2 000,00000</a:t>
                      </a:r>
                      <a:endParaRPr lang="ru-RU" sz="800" b="0" i="0" u="none" strike="noStrike">
                        <a:solidFill>
                          <a:srgbClr val="1D1B10"/>
                        </a:solidFill>
                        <a:effectLst/>
                        <a:latin typeface="Times New Roman"/>
                      </a:endParaRPr>
                    </a:p>
                  </a:txBody>
                  <a:tcPr marL="2647" marR="2647" marT="2647" marB="0" anchor="b">
                    <a:noFill/>
                  </a:tcPr>
                </a:tc>
                <a:tc>
                  <a:txBody>
                    <a:bodyPr/>
                    <a:lstStyle/>
                    <a:p>
                      <a:pPr algn="ctr" fontAlgn="b"/>
                      <a:r>
                        <a:rPr lang="ru-RU" sz="800" u="none" strike="noStrike">
                          <a:effectLst/>
                        </a:rPr>
                        <a:t>2 086,26940</a:t>
                      </a:r>
                      <a:endParaRPr lang="ru-RU" sz="800" b="0" i="0" u="none" strike="noStrike">
                        <a:solidFill>
                          <a:srgbClr val="1D1B10"/>
                        </a:solidFill>
                        <a:effectLst/>
                        <a:latin typeface="Times New Roman"/>
                      </a:endParaRPr>
                    </a:p>
                  </a:txBody>
                  <a:tcPr marL="2647" marR="2647" marT="2647" marB="0" anchor="b">
                    <a:noFill/>
                  </a:tcPr>
                </a:tc>
                <a:tc>
                  <a:txBody>
                    <a:bodyPr/>
                    <a:lstStyle/>
                    <a:p>
                      <a:pPr algn="ctr" fontAlgn="b"/>
                      <a:r>
                        <a:rPr lang="ru-RU" sz="800" u="none" strike="noStrike">
                          <a:effectLst/>
                        </a:rPr>
                        <a:t>149,02</a:t>
                      </a:r>
                      <a:endParaRPr lang="ru-RU" sz="800" b="1" i="0" u="none" strike="noStrike">
                        <a:solidFill>
                          <a:srgbClr val="1D1B10"/>
                        </a:solidFill>
                        <a:effectLst/>
                        <a:latin typeface="Times New Roman"/>
                      </a:endParaRPr>
                    </a:p>
                  </a:txBody>
                  <a:tcPr marL="2647" marR="2647" marT="2647" marB="0" anchor="b">
                    <a:noFill/>
                  </a:tcPr>
                </a:tc>
                <a:tc>
                  <a:txBody>
                    <a:bodyPr/>
                    <a:lstStyle/>
                    <a:p>
                      <a:pPr algn="ctr" fontAlgn="b"/>
                      <a:r>
                        <a:rPr lang="ru-RU" sz="800" u="none" strike="noStrike">
                          <a:effectLst/>
                        </a:rPr>
                        <a:t>104,31</a:t>
                      </a:r>
                      <a:endParaRPr lang="ru-RU" sz="800" b="1" i="0" u="none" strike="noStrike">
                        <a:solidFill>
                          <a:srgbClr val="1D1B10"/>
                        </a:solidFill>
                        <a:effectLst/>
                        <a:latin typeface="Times New Roman"/>
                      </a:endParaRPr>
                    </a:p>
                  </a:txBody>
                  <a:tcPr marL="2647" marR="2647" marT="2647" marB="0" anchor="b">
                    <a:noFill/>
                  </a:tcPr>
                </a:tc>
                <a:tc>
                  <a:txBody>
                    <a:bodyPr/>
                    <a:lstStyle/>
                    <a:p>
                      <a:pPr algn="l" fontAlgn="t"/>
                      <a:r>
                        <a:rPr lang="ru-RU" sz="800" u="none" strike="noStrike">
                          <a:effectLst/>
                        </a:rPr>
                        <a:t>Выполнение плановых назначений по штрафным санкциям зависит от количества налагаемых штрафных санкций контролирующими органами.</a:t>
                      </a:r>
                      <a:endParaRPr lang="ru-RU" sz="800" b="0" i="0" u="none" strike="noStrike">
                        <a:effectLst/>
                        <a:latin typeface="Times New Roman"/>
                      </a:endParaRPr>
                    </a:p>
                  </a:txBody>
                  <a:tcPr marL="2647" marR="2647" marT="2647" marB="0">
                    <a:noFill/>
                  </a:tcPr>
                </a:tc>
              </a:tr>
              <a:tr h="132251">
                <a:tc>
                  <a:txBody>
                    <a:bodyPr/>
                    <a:lstStyle/>
                    <a:p>
                      <a:pPr algn="ctr" fontAlgn="t"/>
                      <a:r>
                        <a:rPr lang="ru-RU" sz="800" u="none" strike="noStrike" dirty="0">
                          <a:effectLst/>
                        </a:rPr>
                        <a:t>1 17 00000 00 0000 000</a:t>
                      </a:r>
                      <a:endParaRPr lang="ru-RU" sz="800" b="0" i="0" u="none" strike="noStrike" dirty="0">
                        <a:solidFill>
                          <a:srgbClr val="1D1B10"/>
                        </a:solidFill>
                        <a:effectLst/>
                        <a:latin typeface="Times New Roman"/>
                      </a:endParaRPr>
                    </a:p>
                  </a:txBody>
                  <a:tcPr marL="2647" marR="2647" marT="2647" marB="0">
                    <a:noFill/>
                  </a:tcPr>
                </a:tc>
                <a:tc>
                  <a:txBody>
                    <a:bodyPr/>
                    <a:lstStyle/>
                    <a:p>
                      <a:pPr algn="just" fontAlgn="t"/>
                      <a:r>
                        <a:rPr lang="ru-RU" sz="800" u="none" strike="noStrike">
                          <a:effectLst/>
                        </a:rPr>
                        <a:t>ПРОЧИЕ НЕНАЛОГОВЫЕ ДОХОДЫ</a:t>
                      </a:r>
                      <a:endParaRPr lang="ru-RU" sz="800" b="0" i="0" u="none" strike="noStrike">
                        <a:solidFill>
                          <a:srgbClr val="1D1B10"/>
                        </a:solidFill>
                        <a:effectLst/>
                        <a:latin typeface="Times New Roman"/>
                      </a:endParaRPr>
                    </a:p>
                  </a:txBody>
                  <a:tcPr marL="2647" marR="2647" marT="2647" marB="0">
                    <a:noFill/>
                  </a:tcPr>
                </a:tc>
                <a:tc>
                  <a:txBody>
                    <a:bodyPr/>
                    <a:lstStyle/>
                    <a:p>
                      <a:pPr algn="ctr" fontAlgn="b"/>
                      <a:r>
                        <a:rPr lang="ru-RU" sz="800" u="none" strike="noStrike">
                          <a:effectLst/>
                        </a:rPr>
                        <a:t>120,00000</a:t>
                      </a:r>
                      <a:endParaRPr lang="ru-RU" sz="800" b="0" i="0" u="none" strike="noStrike">
                        <a:solidFill>
                          <a:srgbClr val="1D1B10"/>
                        </a:solidFill>
                        <a:effectLst/>
                        <a:latin typeface="Times New Roman"/>
                      </a:endParaRPr>
                    </a:p>
                  </a:txBody>
                  <a:tcPr marL="2647" marR="2647" marT="2647" marB="0" anchor="b">
                    <a:noFill/>
                  </a:tcPr>
                </a:tc>
                <a:tc>
                  <a:txBody>
                    <a:bodyPr/>
                    <a:lstStyle/>
                    <a:p>
                      <a:pPr algn="ctr" fontAlgn="b"/>
                      <a:r>
                        <a:rPr lang="ru-RU" sz="800" u="none" strike="noStrike">
                          <a:effectLst/>
                        </a:rPr>
                        <a:t>82,00000</a:t>
                      </a:r>
                      <a:endParaRPr lang="ru-RU" sz="800" b="0" i="0" u="none" strike="noStrike">
                        <a:solidFill>
                          <a:srgbClr val="1D1B10"/>
                        </a:solidFill>
                        <a:effectLst/>
                        <a:latin typeface="Times New Roman"/>
                      </a:endParaRPr>
                    </a:p>
                  </a:txBody>
                  <a:tcPr marL="2647" marR="2647" marT="2647" marB="0" anchor="b">
                    <a:noFill/>
                  </a:tcPr>
                </a:tc>
                <a:tc>
                  <a:txBody>
                    <a:bodyPr/>
                    <a:lstStyle/>
                    <a:p>
                      <a:pPr algn="ctr" fontAlgn="b"/>
                      <a:r>
                        <a:rPr lang="ru-RU" sz="800" u="none" strike="noStrike">
                          <a:effectLst/>
                        </a:rPr>
                        <a:t>82,49633</a:t>
                      </a:r>
                      <a:endParaRPr lang="ru-RU" sz="800" b="0" i="0" u="none" strike="noStrike">
                        <a:solidFill>
                          <a:srgbClr val="1D1B10"/>
                        </a:solidFill>
                        <a:effectLst/>
                        <a:latin typeface="Times New Roman"/>
                      </a:endParaRPr>
                    </a:p>
                  </a:txBody>
                  <a:tcPr marL="2647" marR="2647" marT="2647" marB="0" anchor="b">
                    <a:noFill/>
                  </a:tcPr>
                </a:tc>
                <a:tc>
                  <a:txBody>
                    <a:bodyPr/>
                    <a:lstStyle/>
                    <a:p>
                      <a:pPr algn="ctr" fontAlgn="b"/>
                      <a:r>
                        <a:rPr lang="ru-RU" sz="800" u="none" strike="noStrike">
                          <a:effectLst/>
                        </a:rPr>
                        <a:t>68,75</a:t>
                      </a:r>
                      <a:endParaRPr lang="ru-RU" sz="800" b="1" i="0" u="none" strike="noStrike">
                        <a:solidFill>
                          <a:srgbClr val="1D1B10"/>
                        </a:solidFill>
                        <a:effectLst/>
                        <a:latin typeface="Times New Roman"/>
                      </a:endParaRPr>
                    </a:p>
                  </a:txBody>
                  <a:tcPr marL="2647" marR="2647" marT="2647" marB="0" anchor="b">
                    <a:noFill/>
                  </a:tcPr>
                </a:tc>
                <a:tc>
                  <a:txBody>
                    <a:bodyPr/>
                    <a:lstStyle/>
                    <a:p>
                      <a:pPr algn="ctr" fontAlgn="b"/>
                      <a:r>
                        <a:rPr lang="ru-RU" sz="800" u="none" strike="noStrike">
                          <a:effectLst/>
                        </a:rPr>
                        <a:t>100,61</a:t>
                      </a:r>
                      <a:endParaRPr lang="ru-RU" sz="800" b="1" i="0" u="none" strike="noStrike">
                        <a:solidFill>
                          <a:srgbClr val="1D1B10"/>
                        </a:solidFill>
                        <a:effectLst/>
                        <a:latin typeface="Times New Roman"/>
                      </a:endParaRPr>
                    </a:p>
                  </a:txBody>
                  <a:tcPr marL="2647" marR="2647" marT="2647" marB="0" anchor="b">
                    <a:noFill/>
                  </a:tcPr>
                </a:tc>
                <a:tc>
                  <a:txBody>
                    <a:bodyPr/>
                    <a:lstStyle/>
                    <a:p>
                      <a:pPr algn="l" fontAlgn="t"/>
                      <a:r>
                        <a:rPr lang="ru-RU" sz="800" u="none" strike="noStrike">
                          <a:effectLst/>
                        </a:rPr>
                        <a:t> </a:t>
                      </a:r>
                      <a:endParaRPr lang="ru-RU" sz="800" b="0" i="0" u="none" strike="noStrike">
                        <a:effectLst/>
                        <a:latin typeface="Times New Roman"/>
                      </a:endParaRPr>
                    </a:p>
                  </a:txBody>
                  <a:tcPr marL="2647" marR="2647" marT="2647" marB="0">
                    <a:noFill/>
                  </a:tcPr>
                </a:tc>
              </a:tr>
              <a:tr h="136259">
                <a:tc>
                  <a:txBody>
                    <a:bodyPr/>
                    <a:lstStyle/>
                    <a:p>
                      <a:pPr algn="ctr" fontAlgn="t"/>
                      <a:r>
                        <a:rPr lang="ru-RU" sz="800" u="none" strike="noStrike">
                          <a:effectLst/>
                        </a:rPr>
                        <a:t>1 17 01050 05 0000 180</a:t>
                      </a:r>
                      <a:endParaRPr lang="ru-RU" sz="800" b="0" i="0" u="none" strike="noStrike">
                        <a:solidFill>
                          <a:srgbClr val="1D1B10"/>
                        </a:solidFill>
                        <a:effectLst/>
                        <a:latin typeface="Times New Roman"/>
                      </a:endParaRPr>
                    </a:p>
                  </a:txBody>
                  <a:tcPr marL="2647" marR="2647" marT="2647" marB="0">
                    <a:noFill/>
                  </a:tcPr>
                </a:tc>
                <a:tc>
                  <a:txBody>
                    <a:bodyPr/>
                    <a:lstStyle/>
                    <a:p>
                      <a:pPr algn="just" fontAlgn="t"/>
                      <a:r>
                        <a:rPr lang="ru-RU" sz="800" u="none" strike="noStrike" dirty="0">
                          <a:effectLst/>
                        </a:rPr>
                        <a:t>Невыясненные поступления, зачисляемые в бюджеты муниципальных районов</a:t>
                      </a:r>
                      <a:endParaRPr lang="ru-RU" sz="800" b="0" i="0" u="none" strike="noStrike" dirty="0">
                        <a:solidFill>
                          <a:srgbClr val="1D1B10"/>
                        </a:solidFill>
                        <a:effectLst/>
                        <a:latin typeface="Times New Roman"/>
                      </a:endParaRPr>
                    </a:p>
                  </a:txBody>
                  <a:tcPr marL="2647" marR="2647" marT="2647" marB="0">
                    <a:noFill/>
                  </a:tcPr>
                </a:tc>
                <a:tc>
                  <a:txBody>
                    <a:bodyPr/>
                    <a:lstStyle/>
                    <a:p>
                      <a:pPr algn="ctr" fontAlgn="b"/>
                      <a:r>
                        <a:rPr lang="ru-RU" sz="800" u="none" strike="noStrike">
                          <a:effectLst/>
                        </a:rPr>
                        <a:t>0,00000</a:t>
                      </a:r>
                      <a:endParaRPr lang="ru-RU" sz="800" b="0" i="0" u="none" strike="noStrike">
                        <a:solidFill>
                          <a:srgbClr val="1D1B10"/>
                        </a:solidFill>
                        <a:effectLst/>
                        <a:latin typeface="Times New Roman"/>
                      </a:endParaRPr>
                    </a:p>
                  </a:txBody>
                  <a:tcPr marL="2647" marR="2647" marT="2647" marB="0" anchor="b">
                    <a:noFill/>
                  </a:tcPr>
                </a:tc>
                <a:tc>
                  <a:txBody>
                    <a:bodyPr/>
                    <a:lstStyle/>
                    <a:p>
                      <a:pPr algn="ctr" fontAlgn="b"/>
                      <a:r>
                        <a:rPr lang="ru-RU" sz="800" u="none" strike="noStrike">
                          <a:effectLst/>
                        </a:rPr>
                        <a:t>0,00000</a:t>
                      </a:r>
                      <a:endParaRPr lang="ru-RU" sz="800" b="0" i="0" u="none" strike="noStrike">
                        <a:solidFill>
                          <a:srgbClr val="1D1B10"/>
                        </a:solidFill>
                        <a:effectLst/>
                        <a:latin typeface="Times New Roman"/>
                      </a:endParaRPr>
                    </a:p>
                  </a:txBody>
                  <a:tcPr marL="2647" marR="2647" marT="2647" marB="0" anchor="b">
                    <a:noFill/>
                  </a:tcPr>
                </a:tc>
                <a:tc>
                  <a:txBody>
                    <a:bodyPr/>
                    <a:lstStyle/>
                    <a:p>
                      <a:pPr algn="ctr" fontAlgn="b"/>
                      <a:r>
                        <a:rPr lang="ru-RU" sz="800" u="none" strike="noStrike">
                          <a:effectLst/>
                        </a:rPr>
                        <a:t>-0,11845</a:t>
                      </a:r>
                      <a:endParaRPr lang="ru-RU" sz="800" b="0" i="0" u="none" strike="noStrike">
                        <a:solidFill>
                          <a:srgbClr val="1D1B10"/>
                        </a:solidFill>
                        <a:effectLst/>
                        <a:latin typeface="Times New Roman"/>
                      </a:endParaRPr>
                    </a:p>
                  </a:txBody>
                  <a:tcPr marL="2647" marR="2647" marT="2647" marB="0" anchor="b">
                    <a:noFill/>
                  </a:tcPr>
                </a:tc>
                <a:tc>
                  <a:txBody>
                    <a:bodyPr/>
                    <a:lstStyle/>
                    <a:p>
                      <a:pPr algn="ctr" fontAlgn="b"/>
                      <a:r>
                        <a:rPr lang="ru-RU" sz="800" u="none" strike="noStrike">
                          <a:effectLst/>
                        </a:rPr>
                        <a:t>0,00</a:t>
                      </a:r>
                      <a:endParaRPr lang="ru-RU" sz="800" b="1" i="0" u="none" strike="noStrike">
                        <a:solidFill>
                          <a:srgbClr val="1D1B10"/>
                        </a:solidFill>
                        <a:effectLst/>
                        <a:latin typeface="Times New Roman"/>
                      </a:endParaRPr>
                    </a:p>
                  </a:txBody>
                  <a:tcPr marL="2647" marR="2647" marT="2647" marB="0" anchor="b">
                    <a:noFill/>
                  </a:tcPr>
                </a:tc>
                <a:tc>
                  <a:txBody>
                    <a:bodyPr/>
                    <a:lstStyle/>
                    <a:p>
                      <a:pPr algn="ctr" fontAlgn="b"/>
                      <a:r>
                        <a:rPr lang="ru-RU" sz="800" u="none" strike="noStrike">
                          <a:effectLst/>
                        </a:rPr>
                        <a:t>0,00</a:t>
                      </a:r>
                      <a:endParaRPr lang="ru-RU" sz="800" b="1" i="0" u="none" strike="noStrike">
                        <a:solidFill>
                          <a:srgbClr val="1D1B10"/>
                        </a:solidFill>
                        <a:effectLst/>
                        <a:latin typeface="Times New Roman"/>
                      </a:endParaRPr>
                    </a:p>
                  </a:txBody>
                  <a:tcPr marL="2647" marR="2647" marT="2647" marB="0" anchor="b">
                    <a:noFill/>
                  </a:tcPr>
                </a:tc>
                <a:tc>
                  <a:txBody>
                    <a:bodyPr/>
                    <a:lstStyle/>
                    <a:p>
                      <a:pPr algn="l" fontAlgn="t"/>
                      <a:r>
                        <a:rPr lang="ru-RU" sz="800" u="none" strike="noStrike">
                          <a:effectLst/>
                        </a:rPr>
                        <a:t> </a:t>
                      </a:r>
                      <a:endParaRPr lang="ru-RU" sz="800" b="0" i="0" u="none" strike="noStrike">
                        <a:effectLst/>
                        <a:latin typeface="Times New Roman"/>
                      </a:endParaRPr>
                    </a:p>
                  </a:txBody>
                  <a:tcPr marL="2647" marR="2647" marT="2647" marB="0">
                    <a:noFill/>
                  </a:tcPr>
                </a:tc>
              </a:tr>
              <a:tr h="340648">
                <a:tc>
                  <a:txBody>
                    <a:bodyPr/>
                    <a:lstStyle/>
                    <a:p>
                      <a:pPr algn="ctr" fontAlgn="t"/>
                      <a:r>
                        <a:rPr lang="ru-RU" sz="800" u="none" strike="noStrike">
                          <a:effectLst/>
                        </a:rPr>
                        <a:t>1 17 05050 05 0000 180</a:t>
                      </a:r>
                      <a:endParaRPr lang="ru-RU" sz="800" b="0" i="0" u="none" strike="noStrike">
                        <a:solidFill>
                          <a:srgbClr val="1D1B10"/>
                        </a:solidFill>
                        <a:effectLst/>
                        <a:latin typeface="Times New Roman"/>
                      </a:endParaRPr>
                    </a:p>
                  </a:txBody>
                  <a:tcPr marL="2647" marR="2647" marT="2647" marB="0">
                    <a:noFill/>
                  </a:tcPr>
                </a:tc>
                <a:tc>
                  <a:txBody>
                    <a:bodyPr/>
                    <a:lstStyle/>
                    <a:p>
                      <a:pPr algn="just" fontAlgn="t"/>
                      <a:r>
                        <a:rPr lang="ru-RU" sz="800" u="none" strike="noStrike" dirty="0">
                          <a:effectLst/>
                        </a:rPr>
                        <a:t>Прочие неналоговые доходы бюджетов муниципальных районов</a:t>
                      </a:r>
                      <a:endParaRPr lang="ru-RU" sz="800" b="0" i="0" u="none" strike="noStrike" dirty="0">
                        <a:solidFill>
                          <a:srgbClr val="1D1B10"/>
                        </a:solidFill>
                        <a:effectLst/>
                        <a:latin typeface="Times New Roman"/>
                      </a:endParaRPr>
                    </a:p>
                  </a:txBody>
                  <a:tcPr marL="2647" marR="2647" marT="2647" marB="0">
                    <a:noFill/>
                  </a:tcPr>
                </a:tc>
                <a:tc>
                  <a:txBody>
                    <a:bodyPr/>
                    <a:lstStyle/>
                    <a:p>
                      <a:pPr algn="ctr" fontAlgn="b"/>
                      <a:r>
                        <a:rPr lang="ru-RU" sz="800" u="none" strike="noStrike">
                          <a:effectLst/>
                        </a:rPr>
                        <a:t>120,00000</a:t>
                      </a:r>
                      <a:endParaRPr lang="ru-RU" sz="800" b="0" i="0" u="none" strike="noStrike">
                        <a:solidFill>
                          <a:srgbClr val="1D1B10"/>
                        </a:solidFill>
                        <a:effectLst/>
                        <a:latin typeface="Times New Roman"/>
                      </a:endParaRPr>
                    </a:p>
                  </a:txBody>
                  <a:tcPr marL="2647" marR="2647" marT="2647" marB="0" anchor="b">
                    <a:noFill/>
                  </a:tcPr>
                </a:tc>
                <a:tc>
                  <a:txBody>
                    <a:bodyPr/>
                    <a:lstStyle/>
                    <a:p>
                      <a:pPr algn="ctr" fontAlgn="b"/>
                      <a:r>
                        <a:rPr lang="ru-RU" sz="800" u="none" strike="noStrike">
                          <a:effectLst/>
                        </a:rPr>
                        <a:t>82,00000</a:t>
                      </a:r>
                      <a:endParaRPr lang="ru-RU" sz="800" b="0" i="0" u="none" strike="noStrike">
                        <a:solidFill>
                          <a:srgbClr val="1D1B10"/>
                        </a:solidFill>
                        <a:effectLst/>
                        <a:latin typeface="Times New Roman"/>
                      </a:endParaRPr>
                    </a:p>
                  </a:txBody>
                  <a:tcPr marL="2647" marR="2647" marT="2647" marB="0" anchor="b">
                    <a:noFill/>
                  </a:tcPr>
                </a:tc>
                <a:tc>
                  <a:txBody>
                    <a:bodyPr/>
                    <a:lstStyle/>
                    <a:p>
                      <a:pPr algn="ctr" fontAlgn="b"/>
                      <a:r>
                        <a:rPr lang="ru-RU" sz="800" u="none" strike="noStrike">
                          <a:effectLst/>
                        </a:rPr>
                        <a:t>82,61478</a:t>
                      </a:r>
                      <a:endParaRPr lang="ru-RU" sz="800" b="0" i="0" u="none" strike="noStrike">
                        <a:solidFill>
                          <a:srgbClr val="1D1B10"/>
                        </a:solidFill>
                        <a:effectLst/>
                        <a:latin typeface="Times New Roman"/>
                      </a:endParaRPr>
                    </a:p>
                  </a:txBody>
                  <a:tcPr marL="2647" marR="2647" marT="2647" marB="0" anchor="b">
                    <a:noFill/>
                  </a:tcPr>
                </a:tc>
                <a:tc>
                  <a:txBody>
                    <a:bodyPr/>
                    <a:lstStyle/>
                    <a:p>
                      <a:pPr algn="ctr" fontAlgn="b"/>
                      <a:r>
                        <a:rPr lang="ru-RU" sz="800" u="none" strike="noStrike">
                          <a:effectLst/>
                        </a:rPr>
                        <a:t>68,85</a:t>
                      </a:r>
                      <a:endParaRPr lang="ru-RU" sz="800" b="1" i="0" u="none" strike="noStrike">
                        <a:solidFill>
                          <a:srgbClr val="1D1B10"/>
                        </a:solidFill>
                        <a:effectLst/>
                        <a:latin typeface="Times New Roman"/>
                      </a:endParaRPr>
                    </a:p>
                  </a:txBody>
                  <a:tcPr marL="2647" marR="2647" marT="2647" marB="0" anchor="b">
                    <a:noFill/>
                  </a:tcPr>
                </a:tc>
                <a:tc>
                  <a:txBody>
                    <a:bodyPr/>
                    <a:lstStyle/>
                    <a:p>
                      <a:pPr algn="ctr" fontAlgn="b"/>
                      <a:r>
                        <a:rPr lang="ru-RU" sz="800" u="none" strike="noStrike">
                          <a:effectLst/>
                        </a:rPr>
                        <a:t>100,75</a:t>
                      </a:r>
                      <a:endParaRPr lang="ru-RU" sz="800" b="1" i="0" u="none" strike="noStrike">
                        <a:solidFill>
                          <a:srgbClr val="1D1B10"/>
                        </a:solidFill>
                        <a:effectLst/>
                        <a:latin typeface="Times New Roman"/>
                      </a:endParaRPr>
                    </a:p>
                  </a:txBody>
                  <a:tcPr marL="2647" marR="2647" marT="2647" marB="0" anchor="b">
                    <a:noFill/>
                  </a:tcPr>
                </a:tc>
                <a:tc>
                  <a:txBody>
                    <a:bodyPr/>
                    <a:lstStyle/>
                    <a:p>
                      <a:pPr algn="l" fontAlgn="t"/>
                      <a:r>
                        <a:rPr lang="ru-RU" sz="800" u="none" strike="noStrike">
                          <a:effectLst/>
                        </a:rPr>
                        <a:t>За отчетный период в состав прочих неналоговых доходов бюджета района поступили средства от рекламораспространителей за право пользования местом для размещения и эксплуатации рекламных конструкций.</a:t>
                      </a:r>
                      <a:endParaRPr lang="ru-RU" sz="800" b="0" i="0" u="none" strike="noStrike">
                        <a:effectLst/>
                        <a:latin typeface="Times New Roman"/>
                      </a:endParaRPr>
                    </a:p>
                  </a:txBody>
                  <a:tcPr marL="2647" marR="2647" marT="2647" marB="0">
                    <a:noFill/>
                  </a:tcPr>
                </a:tc>
              </a:tr>
              <a:tr h="132251">
                <a:tc>
                  <a:txBody>
                    <a:bodyPr/>
                    <a:lstStyle/>
                    <a:p>
                      <a:pPr algn="ctr" fontAlgn="t"/>
                      <a:r>
                        <a:rPr lang="ru-RU" sz="800" u="none" strike="noStrike">
                          <a:effectLst/>
                        </a:rPr>
                        <a:t>2 00 00000 00 0000 000</a:t>
                      </a:r>
                      <a:endParaRPr lang="ru-RU" sz="800" b="0" i="0" u="none" strike="noStrike">
                        <a:effectLst/>
                        <a:latin typeface="Times New Roman"/>
                      </a:endParaRPr>
                    </a:p>
                  </a:txBody>
                  <a:tcPr marL="2647" marR="2647" marT="2647" marB="0">
                    <a:noFill/>
                  </a:tcPr>
                </a:tc>
                <a:tc>
                  <a:txBody>
                    <a:bodyPr/>
                    <a:lstStyle/>
                    <a:p>
                      <a:pPr algn="just" fontAlgn="t"/>
                      <a:r>
                        <a:rPr lang="ru-RU" sz="800" u="none" strike="noStrike" dirty="0">
                          <a:effectLst/>
                        </a:rPr>
                        <a:t>БЕЗВОЗМЕЗДНЫЕ ПОСТУПЛЕНИЯ</a:t>
                      </a:r>
                      <a:endParaRPr lang="ru-RU" sz="800" b="1" i="0" u="none" strike="noStrike" dirty="0">
                        <a:effectLst/>
                        <a:latin typeface="Times New Roman"/>
                      </a:endParaRPr>
                    </a:p>
                  </a:txBody>
                  <a:tcPr marL="2647" marR="2647" marT="2647" marB="0">
                    <a:noFill/>
                  </a:tcPr>
                </a:tc>
                <a:tc>
                  <a:txBody>
                    <a:bodyPr/>
                    <a:lstStyle/>
                    <a:p>
                      <a:pPr algn="ctr" fontAlgn="b"/>
                      <a:r>
                        <a:rPr lang="ru-RU" sz="800" u="none" strike="noStrike">
                          <a:effectLst/>
                        </a:rPr>
                        <a:t>723 136,96736</a:t>
                      </a:r>
                      <a:endParaRPr lang="ru-RU" sz="800" b="1" i="0" u="none" strike="noStrike">
                        <a:effectLst/>
                        <a:latin typeface="Times New Roman"/>
                      </a:endParaRPr>
                    </a:p>
                  </a:txBody>
                  <a:tcPr marL="2647" marR="2647" marT="2647" marB="0" anchor="b">
                    <a:noFill/>
                  </a:tcPr>
                </a:tc>
                <a:tc>
                  <a:txBody>
                    <a:bodyPr/>
                    <a:lstStyle/>
                    <a:p>
                      <a:pPr algn="ctr" fontAlgn="b"/>
                      <a:r>
                        <a:rPr lang="ru-RU" sz="800" u="none" strike="noStrike">
                          <a:effectLst/>
                        </a:rPr>
                        <a:t>885 455,53367</a:t>
                      </a:r>
                      <a:endParaRPr lang="ru-RU" sz="800" b="1" i="0" u="none" strike="noStrike">
                        <a:effectLst/>
                        <a:latin typeface="Times New Roman"/>
                      </a:endParaRPr>
                    </a:p>
                  </a:txBody>
                  <a:tcPr marL="2647" marR="2647" marT="2647" marB="0" anchor="b">
                    <a:noFill/>
                  </a:tcPr>
                </a:tc>
                <a:tc>
                  <a:txBody>
                    <a:bodyPr/>
                    <a:lstStyle/>
                    <a:p>
                      <a:pPr algn="ctr" fontAlgn="b"/>
                      <a:r>
                        <a:rPr lang="ru-RU" sz="800" u="none" strike="noStrike">
                          <a:effectLst/>
                        </a:rPr>
                        <a:t>876 218,30472</a:t>
                      </a:r>
                      <a:endParaRPr lang="ru-RU" sz="800" b="1" i="0" u="none" strike="noStrike">
                        <a:effectLst/>
                        <a:latin typeface="Times New Roman"/>
                      </a:endParaRPr>
                    </a:p>
                  </a:txBody>
                  <a:tcPr marL="2647" marR="2647" marT="2647" marB="0" anchor="b">
                    <a:noFill/>
                  </a:tcPr>
                </a:tc>
                <a:tc>
                  <a:txBody>
                    <a:bodyPr/>
                    <a:lstStyle/>
                    <a:p>
                      <a:pPr algn="ctr" fontAlgn="b"/>
                      <a:r>
                        <a:rPr lang="ru-RU" sz="800" u="none" strike="noStrike">
                          <a:effectLst/>
                        </a:rPr>
                        <a:t>121,17</a:t>
                      </a:r>
                      <a:endParaRPr lang="ru-RU" sz="800" b="1" i="0" u="none" strike="noStrike">
                        <a:solidFill>
                          <a:srgbClr val="1D1B10"/>
                        </a:solidFill>
                        <a:effectLst/>
                        <a:latin typeface="Times New Roman"/>
                      </a:endParaRPr>
                    </a:p>
                  </a:txBody>
                  <a:tcPr marL="2647" marR="2647" marT="2647" marB="0" anchor="b">
                    <a:noFill/>
                  </a:tcPr>
                </a:tc>
                <a:tc>
                  <a:txBody>
                    <a:bodyPr/>
                    <a:lstStyle/>
                    <a:p>
                      <a:pPr algn="ctr" fontAlgn="b"/>
                      <a:r>
                        <a:rPr lang="ru-RU" sz="800" u="none" strike="noStrike">
                          <a:effectLst/>
                        </a:rPr>
                        <a:t>98,96</a:t>
                      </a:r>
                      <a:endParaRPr lang="ru-RU" sz="800" b="1" i="0" u="none" strike="noStrike">
                        <a:solidFill>
                          <a:srgbClr val="1D1B10"/>
                        </a:solidFill>
                        <a:effectLst/>
                        <a:latin typeface="Times New Roman"/>
                      </a:endParaRPr>
                    </a:p>
                  </a:txBody>
                  <a:tcPr marL="2647" marR="2647" marT="2647" marB="0" anchor="b">
                    <a:noFill/>
                  </a:tcPr>
                </a:tc>
                <a:tc>
                  <a:txBody>
                    <a:bodyPr/>
                    <a:lstStyle/>
                    <a:p>
                      <a:pPr algn="l" fontAlgn="b"/>
                      <a:r>
                        <a:rPr lang="ru-RU" sz="800" u="none" strike="noStrike">
                          <a:effectLst/>
                        </a:rPr>
                        <a:t> </a:t>
                      </a:r>
                      <a:endParaRPr lang="ru-RU" sz="800" b="0" i="0" u="none" strike="noStrike">
                        <a:effectLst/>
                        <a:latin typeface="Times New Roman"/>
                      </a:endParaRPr>
                    </a:p>
                  </a:txBody>
                  <a:tcPr marL="2647" marR="2647" marT="2647" marB="0" anchor="b">
                    <a:noFill/>
                  </a:tcPr>
                </a:tc>
              </a:tr>
              <a:tr h="136259">
                <a:tc>
                  <a:txBody>
                    <a:bodyPr/>
                    <a:lstStyle/>
                    <a:p>
                      <a:pPr algn="ctr" fontAlgn="t"/>
                      <a:r>
                        <a:rPr lang="ru-RU" sz="800" u="none" strike="noStrike">
                          <a:effectLst/>
                        </a:rPr>
                        <a:t>2 02 00000 00 0000 000</a:t>
                      </a:r>
                      <a:endParaRPr lang="ru-RU" sz="800" b="0" i="0" u="none" strike="noStrike">
                        <a:effectLst/>
                        <a:latin typeface="Times New Roman"/>
                      </a:endParaRPr>
                    </a:p>
                  </a:txBody>
                  <a:tcPr marL="2647" marR="2647" marT="2647" marB="0">
                    <a:noFill/>
                  </a:tcPr>
                </a:tc>
                <a:tc>
                  <a:txBody>
                    <a:bodyPr/>
                    <a:lstStyle/>
                    <a:p>
                      <a:pPr algn="just" fontAlgn="t"/>
                      <a:r>
                        <a:rPr lang="ru-RU" sz="800" u="none" strike="noStrike">
                          <a:effectLst/>
                        </a:rPr>
                        <a:t>Безвозмездные поступления от других бюджетов бюджетной системы Российской Федерации</a:t>
                      </a:r>
                      <a:endParaRPr lang="ru-RU" sz="800" b="0" i="0" u="none" strike="noStrike">
                        <a:effectLst/>
                        <a:latin typeface="Times New Roman"/>
                      </a:endParaRPr>
                    </a:p>
                  </a:txBody>
                  <a:tcPr marL="2647" marR="2647" marT="2647" marB="0">
                    <a:noFill/>
                  </a:tcPr>
                </a:tc>
                <a:tc>
                  <a:txBody>
                    <a:bodyPr/>
                    <a:lstStyle/>
                    <a:p>
                      <a:pPr algn="ctr" fontAlgn="b"/>
                      <a:r>
                        <a:rPr lang="ru-RU" sz="800" u="none" strike="noStrike">
                          <a:effectLst/>
                        </a:rPr>
                        <a:t>723 136,96736</a:t>
                      </a:r>
                      <a:endParaRPr lang="ru-RU" sz="800" b="0" i="0" u="none" strike="noStrike">
                        <a:effectLst/>
                        <a:latin typeface="Times New Roman"/>
                      </a:endParaRPr>
                    </a:p>
                  </a:txBody>
                  <a:tcPr marL="2647" marR="2647" marT="2647" marB="0" anchor="b">
                    <a:noFill/>
                  </a:tcPr>
                </a:tc>
                <a:tc>
                  <a:txBody>
                    <a:bodyPr/>
                    <a:lstStyle/>
                    <a:p>
                      <a:pPr algn="ctr" fontAlgn="b"/>
                      <a:r>
                        <a:rPr lang="ru-RU" sz="800" u="none" strike="noStrike">
                          <a:effectLst/>
                        </a:rPr>
                        <a:t>885 264,91967</a:t>
                      </a:r>
                      <a:endParaRPr lang="ru-RU" sz="800" b="0" i="0" u="none" strike="noStrike">
                        <a:effectLst/>
                        <a:latin typeface="Times New Roman"/>
                      </a:endParaRPr>
                    </a:p>
                  </a:txBody>
                  <a:tcPr marL="2647" marR="2647" marT="2647" marB="0" anchor="b">
                    <a:noFill/>
                  </a:tcPr>
                </a:tc>
                <a:tc>
                  <a:txBody>
                    <a:bodyPr/>
                    <a:lstStyle/>
                    <a:p>
                      <a:pPr algn="ctr" fontAlgn="b"/>
                      <a:r>
                        <a:rPr lang="ru-RU" sz="800" u="none" strike="noStrike">
                          <a:effectLst/>
                        </a:rPr>
                        <a:t>876 027,69072</a:t>
                      </a:r>
                      <a:endParaRPr lang="ru-RU" sz="800" b="0" i="0" u="none" strike="noStrike">
                        <a:effectLst/>
                        <a:latin typeface="Times New Roman"/>
                      </a:endParaRPr>
                    </a:p>
                  </a:txBody>
                  <a:tcPr marL="2647" marR="2647" marT="2647" marB="0" anchor="b">
                    <a:noFill/>
                  </a:tcPr>
                </a:tc>
                <a:tc>
                  <a:txBody>
                    <a:bodyPr/>
                    <a:lstStyle/>
                    <a:p>
                      <a:pPr algn="ctr" fontAlgn="b"/>
                      <a:r>
                        <a:rPr lang="ru-RU" sz="800" u="none" strike="noStrike">
                          <a:effectLst/>
                        </a:rPr>
                        <a:t>121,14</a:t>
                      </a:r>
                      <a:endParaRPr lang="ru-RU" sz="800" b="1" i="0" u="none" strike="noStrike">
                        <a:solidFill>
                          <a:srgbClr val="1D1B10"/>
                        </a:solidFill>
                        <a:effectLst/>
                        <a:latin typeface="Times New Roman"/>
                      </a:endParaRPr>
                    </a:p>
                  </a:txBody>
                  <a:tcPr marL="2647" marR="2647" marT="2647" marB="0" anchor="b">
                    <a:noFill/>
                  </a:tcPr>
                </a:tc>
                <a:tc>
                  <a:txBody>
                    <a:bodyPr/>
                    <a:lstStyle/>
                    <a:p>
                      <a:pPr algn="ctr" fontAlgn="b"/>
                      <a:r>
                        <a:rPr lang="ru-RU" sz="800" u="none" strike="noStrike">
                          <a:effectLst/>
                        </a:rPr>
                        <a:t>98,96</a:t>
                      </a:r>
                      <a:endParaRPr lang="ru-RU" sz="800" b="1" i="0" u="none" strike="noStrike">
                        <a:solidFill>
                          <a:srgbClr val="1D1B10"/>
                        </a:solidFill>
                        <a:effectLst/>
                        <a:latin typeface="Times New Roman"/>
                      </a:endParaRPr>
                    </a:p>
                  </a:txBody>
                  <a:tcPr marL="2647" marR="2647" marT="2647" marB="0" anchor="b">
                    <a:noFill/>
                  </a:tcPr>
                </a:tc>
                <a:tc>
                  <a:txBody>
                    <a:bodyPr/>
                    <a:lstStyle/>
                    <a:p>
                      <a:pPr algn="l" fontAlgn="b"/>
                      <a:r>
                        <a:rPr lang="ru-RU" sz="800" u="none" strike="noStrike">
                          <a:effectLst/>
                        </a:rPr>
                        <a:t> </a:t>
                      </a:r>
                      <a:endParaRPr lang="ru-RU" sz="800" b="0" i="0" u="none" strike="noStrike">
                        <a:effectLst/>
                        <a:latin typeface="Times New Roman"/>
                      </a:endParaRPr>
                    </a:p>
                  </a:txBody>
                  <a:tcPr marL="2647" marR="2647" marT="2647" marB="0" anchor="b">
                    <a:noFill/>
                  </a:tcPr>
                </a:tc>
              </a:tr>
              <a:tr h="136259">
                <a:tc>
                  <a:txBody>
                    <a:bodyPr/>
                    <a:lstStyle/>
                    <a:p>
                      <a:pPr algn="ctr" fontAlgn="t"/>
                      <a:r>
                        <a:rPr lang="ru-RU" sz="800" u="none" strike="noStrike">
                          <a:effectLst/>
                        </a:rPr>
                        <a:t>2 02 15000 00 0000 150</a:t>
                      </a:r>
                      <a:endParaRPr lang="ru-RU" sz="800" b="1" i="0" u="none" strike="noStrike">
                        <a:effectLst/>
                        <a:latin typeface="Times New Roman"/>
                      </a:endParaRPr>
                    </a:p>
                  </a:txBody>
                  <a:tcPr marL="2647" marR="2647" marT="2647" marB="0">
                    <a:noFill/>
                  </a:tcPr>
                </a:tc>
                <a:tc>
                  <a:txBody>
                    <a:bodyPr/>
                    <a:lstStyle/>
                    <a:p>
                      <a:pPr algn="just" fontAlgn="t"/>
                      <a:r>
                        <a:rPr lang="ru-RU" sz="800" u="none" strike="noStrike" dirty="0">
                          <a:effectLst/>
                        </a:rPr>
                        <a:t>Дотации бюджетам субъектов Российской Федерации и муниципальных образований</a:t>
                      </a:r>
                      <a:endParaRPr lang="ru-RU" sz="800" b="1" i="0" u="none" strike="noStrike" dirty="0">
                        <a:effectLst/>
                        <a:latin typeface="Times New Roman"/>
                      </a:endParaRPr>
                    </a:p>
                  </a:txBody>
                  <a:tcPr marL="2647" marR="2647" marT="2647" marB="0">
                    <a:noFill/>
                  </a:tcPr>
                </a:tc>
                <a:tc>
                  <a:txBody>
                    <a:bodyPr/>
                    <a:lstStyle/>
                    <a:p>
                      <a:pPr algn="ctr" fontAlgn="b"/>
                      <a:r>
                        <a:rPr lang="ru-RU" sz="800" u="none" strike="noStrike">
                          <a:effectLst/>
                        </a:rPr>
                        <a:t>42 584,48313</a:t>
                      </a:r>
                      <a:endParaRPr lang="ru-RU" sz="800" b="1" i="0" u="none" strike="noStrike">
                        <a:effectLst/>
                        <a:latin typeface="Times New Roman"/>
                      </a:endParaRPr>
                    </a:p>
                  </a:txBody>
                  <a:tcPr marL="2647" marR="2647" marT="2647" marB="0" anchor="b">
                    <a:noFill/>
                  </a:tcPr>
                </a:tc>
                <a:tc>
                  <a:txBody>
                    <a:bodyPr/>
                    <a:lstStyle/>
                    <a:p>
                      <a:pPr algn="ctr" fontAlgn="b"/>
                      <a:r>
                        <a:rPr lang="ru-RU" sz="800" u="none" strike="noStrike">
                          <a:effectLst/>
                        </a:rPr>
                        <a:t>95 032,62845</a:t>
                      </a:r>
                      <a:endParaRPr lang="ru-RU" sz="800" b="1" i="0" u="none" strike="noStrike">
                        <a:effectLst/>
                        <a:latin typeface="Times New Roman"/>
                      </a:endParaRPr>
                    </a:p>
                  </a:txBody>
                  <a:tcPr marL="2647" marR="2647" marT="2647" marB="0" anchor="b">
                    <a:noFill/>
                  </a:tcPr>
                </a:tc>
                <a:tc>
                  <a:txBody>
                    <a:bodyPr/>
                    <a:lstStyle/>
                    <a:p>
                      <a:pPr algn="ctr" fontAlgn="b"/>
                      <a:r>
                        <a:rPr lang="ru-RU" sz="800" u="none" strike="noStrike">
                          <a:effectLst/>
                        </a:rPr>
                        <a:t>95 032,62845</a:t>
                      </a:r>
                      <a:endParaRPr lang="ru-RU" sz="800" b="1" i="0" u="none" strike="noStrike">
                        <a:effectLst/>
                        <a:latin typeface="Times New Roman"/>
                      </a:endParaRPr>
                    </a:p>
                  </a:txBody>
                  <a:tcPr marL="2647" marR="2647" marT="2647" marB="0" anchor="b">
                    <a:noFill/>
                  </a:tcPr>
                </a:tc>
                <a:tc>
                  <a:txBody>
                    <a:bodyPr/>
                    <a:lstStyle/>
                    <a:p>
                      <a:pPr algn="ctr" fontAlgn="b"/>
                      <a:r>
                        <a:rPr lang="ru-RU" sz="800" u="none" strike="noStrike">
                          <a:effectLst/>
                        </a:rPr>
                        <a:t>223,16</a:t>
                      </a:r>
                      <a:endParaRPr lang="ru-RU" sz="800" b="1" i="0" u="none" strike="noStrike">
                        <a:solidFill>
                          <a:srgbClr val="1D1B10"/>
                        </a:solidFill>
                        <a:effectLst/>
                        <a:latin typeface="Times New Roman"/>
                      </a:endParaRPr>
                    </a:p>
                  </a:txBody>
                  <a:tcPr marL="2647" marR="2647" marT="2647" marB="0" anchor="b">
                    <a:noFill/>
                  </a:tcPr>
                </a:tc>
                <a:tc>
                  <a:txBody>
                    <a:bodyPr/>
                    <a:lstStyle/>
                    <a:p>
                      <a:pPr algn="ctr" fontAlgn="b"/>
                      <a:r>
                        <a:rPr lang="ru-RU" sz="800" u="none" strike="noStrike">
                          <a:effectLst/>
                        </a:rPr>
                        <a:t>100,00</a:t>
                      </a:r>
                      <a:endParaRPr lang="ru-RU" sz="800" b="1" i="0" u="none" strike="noStrike">
                        <a:solidFill>
                          <a:srgbClr val="1D1B10"/>
                        </a:solidFill>
                        <a:effectLst/>
                        <a:latin typeface="Times New Roman"/>
                      </a:endParaRPr>
                    </a:p>
                  </a:txBody>
                  <a:tcPr marL="2647" marR="2647" marT="2647" marB="0" anchor="b">
                    <a:noFill/>
                  </a:tcPr>
                </a:tc>
                <a:tc>
                  <a:txBody>
                    <a:bodyPr/>
                    <a:lstStyle/>
                    <a:p>
                      <a:pPr algn="l" fontAlgn="b"/>
                      <a:r>
                        <a:rPr lang="ru-RU" sz="800" u="none" strike="noStrike">
                          <a:effectLst/>
                        </a:rPr>
                        <a:t> </a:t>
                      </a:r>
                      <a:endParaRPr lang="ru-RU" sz="800" b="1" i="0" u="none" strike="noStrike">
                        <a:effectLst/>
                        <a:latin typeface="Times New Roman"/>
                      </a:endParaRPr>
                    </a:p>
                  </a:txBody>
                  <a:tcPr marL="2647" marR="2647" marT="2647" marB="0" anchor="b">
                    <a:noFill/>
                  </a:tcPr>
                </a:tc>
              </a:tr>
              <a:tr h="208397">
                <a:tc>
                  <a:txBody>
                    <a:bodyPr/>
                    <a:lstStyle/>
                    <a:p>
                      <a:pPr algn="ctr" fontAlgn="t"/>
                      <a:r>
                        <a:rPr lang="ru-RU" sz="800" u="none" strike="noStrike">
                          <a:effectLst/>
                        </a:rPr>
                        <a:t>2 02 15002 05 0000 150</a:t>
                      </a:r>
                      <a:endParaRPr lang="ru-RU" sz="800" b="0" i="0" u="none" strike="noStrike">
                        <a:effectLst/>
                        <a:latin typeface="Times New Roman"/>
                      </a:endParaRPr>
                    </a:p>
                  </a:txBody>
                  <a:tcPr marL="2647" marR="2647" marT="2647" marB="0">
                    <a:noFill/>
                  </a:tcPr>
                </a:tc>
                <a:tc>
                  <a:txBody>
                    <a:bodyPr/>
                    <a:lstStyle/>
                    <a:p>
                      <a:pPr algn="just" fontAlgn="t"/>
                      <a:r>
                        <a:rPr lang="ru-RU" sz="800" u="none" strike="noStrike" dirty="0">
                          <a:effectLst/>
                        </a:rPr>
                        <a:t>Дотации бюджетам муниципальных районов на поддержку мер по обеспечению сбалансированности бюджетов</a:t>
                      </a:r>
                      <a:endParaRPr lang="ru-RU" sz="800" b="0" i="0" u="none" strike="noStrike" dirty="0">
                        <a:effectLst/>
                        <a:latin typeface="Times New Roman"/>
                      </a:endParaRPr>
                    </a:p>
                  </a:txBody>
                  <a:tcPr marL="2647" marR="2647" marT="2647" marB="0">
                    <a:noFill/>
                  </a:tcPr>
                </a:tc>
                <a:tc>
                  <a:txBody>
                    <a:bodyPr/>
                    <a:lstStyle/>
                    <a:p>
                      <a:pPr algn="ctr" fontAlgn="b"/>
                      <a:r>
                        <a:rPr lang="ru-RU" sz="800" u="none" strike="noStrike">
                          <a:effectLst/>
                        </a:rPr>
                        <a:t>42 584,48313</a:t>
                      </a:r>
                      <a:endParaRPr lang="ru-RU" sz="800" b="0" i="0" u="none" strike="noStrike">
                        <a:effectLst/>
                        <a:latin typeface="Times New Roman"/>
                      </a:endParaRPr>
                    </a:p>
                  </a:txBody>
                  <a:tcPr marL="2647" marR="2647" marT="2647" marB="0" anchor="b">
                    <a:noFill/>
                  </a:tcPr>
                </a:tc>
                <a:tc>
                  <a:txBody>
                    <a:bodyPr/>
                    <a:lstStyle/>
                    <a:p>
                      <a:pPr algn="ctr" fontAlgn="b"/>
                      <a:r>
                        <a:rPr lang="ru-RU" sz="800" u="none" strike="noStrike">
                          <a:effectLst/>
                        </a:rPr>
                        <a:t>95 032,62845</a:t>
                      </a:r>
                      <a:endParaRPr lang="ru-RU" sz="800" b="0" i="0" u="none" strike="noStrike">
                        <a:effectLst/>
                        <a:latin typeface="Times New Roman"/>
                      </a:endParaRPr>
                    </a:p>
                  </a:txBody>
                  <a:tcPr marL="2647" marR="2647" marT="2647" marB="0" anchor="b">
                    <a:noFill/>
                  </a:tcPr>
                </a:tc>
                <a:tc>
                  <a:txBody>
                    <a:bodyPr/>
                    <a:lstStyle/>
                    <a:p>
                      <a:pPr algn="ctr" fontAlgn="b"/>
                      <a:r>
                        <a:rPr lang="ru-RU" sz="800" u="none" strike="noStrike">
                          <a:effectLst/>
                        </a:rPr>
                        <a:t>95 032,62845</a:t>
                      </a:r>
                      <a:endParaRPr lang="ru-RU" sz="800" b="0" i="0" u="none" strike="noStrike">
                        <a:effectLst/>
                        <a:latin typeface="Times New Roman"/>
                      </a:endParaRPr>
                    </a:p>
                  </a:txBody>
                  <a:tcPr marL="2647" marR="2647" marT="2647" marB="0" anchor="b">
                    <a:noFill/>
                  </a:tcPr>
                </a:tc>
                <a:tc>
                  <a:txBody>
                    <a:bodyPr/>
                    <a:lstStyle/>
                    <a:p>
                      <a:pPr algn="ctr" fontAlgn="b"/>
                      <a:r>
                        <a:rPr lang="ru-RU" sz="800" u="none" strike="noStrike">
                          <a:effectLst/>
                        </a:rPr>
                        <a:t>223,16</a:t>
                      </a:r>
                      <a:endParaRPr lang="ru-RU" sz="800" b="1" i="0" u="none" strike="noStrike">
                        <a:solidFill>
                          <a:srgbClr val="1D1B10"/>
                        </a:solidFill>
                        <a:effectLst/>
                        <a:latin typeface="Times New Roman"/>
                      </a:endParaRPr>
                    </a:p>
                  </a:txBody>
                  <a:tcPr marL="2647" marR="2647" marT="2647" marB="0" anchor="b">
                    <a:noFill/>
                  </a:tcPr>
                </a:tc>
                <a:tc>
                  <a:txBody>
                    <a:bodyPr/>
                    <a:lstStyle/>
                    <a:p>
                      <a:pPr algn="ctr" fontAlgn="b"/>
                      <a:r>
                        <a:rPr lang="ru-RU" sz="800" u="none" strike="noStrike">
                          <a:effectLst/>
                        </a:rPr>
                        <a:t>100,00</a:t>
                      </a:r>
                      <a:endParaRPr lang="ru-RU" sz="800" b="1" i="0" u="none" strike="noStrike">
                        <a:solidFill>
                          <a:srgbClr val="1D1B10"/>
                        </a:solidFill>
                        <a:effectLst/>
                        <a:latin typeface="Times New Roman"/>
                      </a:endParaRPr>
                    </a:p>
                  </a:txBody>
                  <a:tcPr marL="2647" marR="2647" marT="2647" marB="0" anchor="b">
                    <a:noFill/>
                  </a:tcPr>
                </a:tc>
                <a:tc>
                  <a:txBody>
                    <a:bodyPr/>
                    <a:lstStyle/>
                    <a:p>
                      <a:pPr algn="l" fontAlgn="b"/>
                      <a:r>
                        <a:rPr lang="ru-RU" sz="800" u="none" strike="noStrike">
                          <a:effectLst/>
                        </a:rPr>
                        <a:t>Бюджетные ассигнования увеличены в соответствии с Законом Приморского края "О краевом бюджете на 2023 год и плановый период 2024 и 2025 годов"</a:t>
                      </a:r>
                      <a:endParaRPr lang="ru-RU" sz="800" b="0" i="0" u="none" strike="noStrike">
                        <a:effectLst/>
                        <a:latin typeface="Times New Roman"/>
                      </a:endParaRPr>
                    </a:p>
                  </a:txBody>
                  <a:tcPr marL="2647" marR="2647" marT="2647" marB="0" anchor="b">
                    <a:noFill/>
                  </a:tcPr>
                </a:tc>
              </a:tr>
              <a:tr h="204389">
                <a:tc>
                  <a:txBody>
                    <a:bodyPr/>
                    <a:lstStyle/>
                    <a:p>
                      <a:pPr algn="ctr" fontAlgn="t"/>
                      <a:r>
                        <a:rPr lang="ru-RU" sz="800" u="none" strike="noStrike">
                          <a:effectLst/>
                        </a:rPr>
                        <a:t>2 02 20000 00 0000 150</a:t>
                      </a:r>
                      <a:endParaRPr lang="ru-RU" sz="800" b="1" i="0" u="none" strike="noStrike">
                        <a:effectLst/>
                        <a:latin typeface="Times New Roman"/>
                      </a:endParaRPr>
                    </a:p>
                  </a:txBody>
                  <a:tcPr marL="2647" marR="2647" marT="2647" marB="0">
                    <a:noFill/>
                  </a:tcPr>
                </a:tc>
                <a:tc>
                  <a:txBody>
                    <a:bodyPr/>
                    <a:lstStyle/>
                    <a:p>
                      <a:pPr algn="just" fontAlgn="t"/>
                      <a:r>
                        <a:rPr lang="ru-RU" sz="800" u="none" strike="noStrike">
                          <a:effectLst/>
                        </a:rPr>
                        <a:t>Субсидии бюджетам бюджетной системы Российской Федерации  (межбюджетные субсидии)</a:t>
                      </a:r>
                      <a:endParaRPr lang="ru-RU" sz="800" b="1" i="0" u="none" strike="noStrike">
                        <a:effectLst/>
                        <a:latin typeface="Times New Roman"/>
                      </a:endParaRPr>
                    </a:p>
                  </a:txBody>
                  <a:tcPr marL="2647" marR="2647" marT="2647" marB="0">
                    <a:noFill/>
                  </a:tcPr>
                </a:tc>
                <a:tc>
                  <a:txBody>
                    <a:bodyPr/>
                    <a:lstStyle/>
                    <a:p>
                      <a:pPr algn="ctr" fontAlgn="b"/>
                      <a:r>
                        <a:rPr lang="ru-RU" sz="800" u="none" strike="noStrike">
                          <a:effectLst/>
                        </a:rPr>
                        <a:t>35 618,15671</a:t>
                      </a:r>
                      <a:endParaRPr lang="ru-RU" sz="800" b="1" i="0" u="none" strike="noStrike">
                        <a:effectLst/>
                        <a:latin typeface="Times New Roman"/>
                      </a:endParaRPr>
                    </a:p>
                  </a:txBody>
                  <a:tcPr marL="2647" marR="2647" marT="2647" marB="0" anchor="b">
                    <a:noFill/>
                  </a:tcPr>
                </a:tc>
                <a:tc>
                  <a:txBody>
                    <a:bodyPr/>
                    <a:lstStyle/>
                    <a:p>
                      <a:pPr algn="ctr" fontAlgn="b"/>
                      <a:r>
                        <a:rPr lang="ru-RU" sz="800" u="none" strike="noStrike">
                          <a:effectLst/>
                        </a:rPr>
                        <a:t>95 512,18645</a:t>
                      </a:r>
                      <a:endParaRPr lang="ru-RU" sz="800" b="1" i="0" u="none" strike="noStrike">
                        <a:effectLst/>
                        <a:latin typeface="Times New Roman"/>
                      </a:endParaRPr>
                    </a:p>
                  </a:txBody>
                  <a:tcPr marL="2647" marR="2647" marT="2647" marB="0" anchor="b">
                    <a:noFill/>
                  </a:tcPr>
                </a:tc>
                <a:tc>
                  <a:txBody>
                    <a:bodyPr/>
                    <a:lstStyle/>
                    <a:p>
                      <a:pPr algn="ctr" fontAlgn="b"/>
                      <a:r>
                        <a:rPr lang="ru-RU" sz="800" u="none" strike="noStrike">
                          <a:effectLst/>
                        </a:rPr>
                        <a:t>94 943,35319</a:t>
                      </a:r>
                      <a:endParaRPr lang="ru-RU" sz="800" b="1" i="0" u="none" strike="noStrike">
                        <a:effectLst/>
                        <a:latin typeface="Times New Roman"/>
                      </a:endParaRPr>
                    </a:p>
                  </a:txBody>
                  <a:tcPr marL="2647" marR="2647" marT="2647" marB="0" anchor="b">
                    <a:noFill/>
                  </a:tcPr>
                </a:tc>
                <a:tc>
                  <a:txBody>
                    <a:bodyPr/>
                    <a:lstStyle/>
                    <a:p>
                      <a:pPr algn="ctr" fontAlgn="b"/>
                      <a:r>
                        <a:rPr lang="ru-RU" sz="800" u="none" strike="noStrike">
                          <a:effectLst/>
                        </a:rPr>
                        <a:t>266,56</a:t>
                      </a:r>
                      <a:endParaRPr lang="ru-RU" sz="800" b="1" i="0" u="none" strike="noStrike">
                        <a:solidFill>
                          <a:srgbClr val="1D1B10"/>
                        </a:solidFill>
                        <a:effectLst/>
                        <a:latin typeface="Times New Roman"/>
                      </a:endParaRPr>
                    </a:p>
                  </a:txBody>
                  <a:tcPr marL="2647" marR="2647" marT="2647" marB="0" anchor="b">
                    <a:noFill/>
                  </a:tcPr>
                </a:tc>
                <a:tc>
                  <a:txBody>
                    <a:bodyPr/>
                    <a:lstStyle/>
                    <a:p>
                      <a:pPr algn="ctr" fontAlgn="b"/>
                      <a:r>
                        <a:rPr lang="ru-RU" sz="800" u="none" strike="noStrike">
                          <a:effectLst/>
                        </a:rPr>
                        <a:t>99,40</a:t>
                      </a:r>
                      <a:endParaRPr lang="ru-RU" sz="800" b="1" i="0" u="none" strike="noStrike">
                        <a:solidFill>
                          <a:srgbClr val="1D1B10"/>
                        </a:solidFill>
                        <a:effectLst/>
                        <a:latin typeface="Times New Roman"/>
                      </a:endParaRPr>
                    </a:p>
                  </a:txBody>
                  <a:tcPr marL="2647" marR="2647" marT="2647" marB="0" anchor="b">
                    <a:noFill/>
                  </a:tcPr>
                </a:tc>
                <a:tc>
                  <a:txBody>
                    <a:bodyPr/>
                    <a:lstStyle/>
                    <a:p>
                      <a:pPr algn="l" fontAlgn="b"/>
                      <a:r>
                        <a:rPr lang="ru-RU" sz="800" u="none" strike="noStrike">
                          <a:effectLst/>
                        </a:rPr>
                        <a:t> </a:t>
                      </a:r>
                      <a:endParaRPr lang="ru-RU" sz="800" b="1" i="0" u="none" strike="noStrike">
                        <a:effectLst/>
                        <a:latin typeface="Times New Roman"/>
                      </a:endParaRPr>
                    </a:p>
                  </a:txBody>
                  <a:tcPr marL="2647" marR="2647" marT="2647" marB="0" anchor="b">
                    <a:noFill/>
                  </a:tcPr>
                </a:tc>
              </a:tr>
              <a:tr h="272518">
                <a:tc>
                  <a:txBody>
                    <a:bodyPr/>
                    <a:lstStyle/>
                    <a:p>
                      <a:pPr algn="ctr" fontAlgn="t"/>
                      <a:r>
                        <a:rPr lang="ru-RU" sz="800" u="none" strike="noStrike">
                          <a:effectLst/>
                        </a:rPr>
                        <a:t>2 02 20303 05 0000 150</a:t>
                      </a:r>
                      <a:endParaRPr lang="ru-RU" sz="800" b="0" i="0" u="none" strike="noStrike">
                        <a:effectLst/>
                        <a:latin typeface="Times New Roman"/>
                      </a:endParaRPr>
                    </a:p>
                  </a:txBody>
                  <a:tcPr marL="2647" marR="2647" marT="2647" marB="0">
                    <a:noFill/>
                  </a:tcPr>
                </a:tc>
                <a:tc>
                  <a:txBody>
                    <a:bodyPr/>
                    <a:lstStyle/>
                    <a:p>
                      <a:pPr algn="just" fontAlgn="t"/>
                      <a:r>
                        <a:rPr lang="ru-RU" sz="800" u="none" strike="noStrike">
                          <a:effectLst/>
                        </a:rPr>
                        <a:t>Субсидии бюджетам муниципальных районов  на обеспечение мероприятий по модернизации систем коммунальной инфраструктуры за счет средств бюджетов </a:t>
                      </a:r>
                      <a:endParaRPr lang="ru-RU" sz="800" b="0" i="0" u="none" strike="noStrike">
                        <a:effectLst/>
                        <a:latin typeface="Times New Roman"/>
                      </a:endParaRPr>
                    </a:p>
                  </a:txBody>
                  <a:tcPr marL="2647" marR="2647" marT="2647" marB="0">
                    <a:noFill/>
                  </a:tcPr>
                </a:tc>
                <a:tc>
                  <a:txBody>
                    <a:bodyPr/>
                    <a:lstStyle/>
                    <a:p>
                      <a:pPr algn="ctr" fontAlgn="b"/>
                      <a:r>
                        <a:rPr lang="ru-RU" sz="800" u="none" strike="noStrike" dirty="0">
                          <a:effectLst/>
                        </a:rPr>
                        <a:t>0,00000</a:t>
                      </a:r>
                      <a:endParaRPr lang="ru-RU" sz="800" b="0" i="0" u="none" strike="noStrike" dirty="0">
                        <a:effectLst/>
                        <a:latin typeface="Times New Roman"/>
                      </a:endParaRPr>
                    </a:p>
                  </a:txBody>
                  <a:tcPr marL="2647" marR="2647" marT="2647" marB="0" anchor="b">
                    <a:noFill/>
                  </a:tcPr>
                </a:tc>
                <a:tc>
                  <a:txBody>
                    <a:bodyPr/>
                    <a:lstStyle/>
                    <a:p>
                      <a:pPr algn="ctr" fontAlgn="b"/>
                      <a:r>
                        <a:rPr lang="ru-RU" sz="800" u="none" strike="noStrike">
                          <a:effectLst/>
                        </a:rPr>
                        <a:t>4 446,10000</a:t>
                      </a:r>
                      <a:endParaRPr lang="ru-RU" sz="800" b="0" i="0" u="none" strike="noStrike">
                        <a:effectLst/>
                        <a:latin typeface="Times New Roman"/>
                      </a:endParaRPr>
                    </a:p>
                  </a:txBody>
                  <a:tcPr marL="2647" marR="2647" marT="2647" marB="0" anchor="b">
                    <a:noFill/>
                  </a:tcPr>
                </a:tc>
                <a:tc>
                  <a:txBody>
                    <a:bodyPr/>
                    <a:lstStyle/>
                    <a:p>
                      <a:pPr algn="ctr" fontAlgn="b"/>
                      <a:r>
                        <a:rPr lang="ru-RU" sz="800" u="none" strike="noStrike">
                          <a:effectLst/>
                        </a:rPr>
                        <a:t>4 446,10000</a:t>
                      </a:r>
                      <a:endParaRPr lang="ru-RU" sz="800" b="0" i="0" u="none" strike="noStrike">
                        <a:effectLst/>
                        <a:latin typeface="Times New Roman"/>
                      </a:endParaRPr>
                    </a:p>
                  </a:txBody>
                  <a:tcPr marL="2647" marR="2647" marT="2647" marB="0" anchor="b">
                    <a:noFill/>
                  </a:tcPr>
                </a:tc>
                <a:tc>
                  <a:txBody>
                    <a:bodyPr/>
                    <a:lstStyle/>
                    <a:p>
                      <a:pPr algn="ctr" fontAlgn="b"/>
                      <a:r>
                        <a:rPr lang="ru-RU" sz="800" u="none" strike="noStrike">
                          <a:effectLst/>
                        </a:rPr>
                        <a:t>0,00</a:t>
                      </a:r>
                      <a:endParaRPr lang="ru-RU" sz="800" b="1" i="0" u="none" strike="noStrike">
                        <a:solidFill>
                          <a:srgbClr val="1D1B10"/>
                        </a:solidFill>
                        <a:effectLst/>
                        <a:latin typeface="Times New Roman"/>
                      </a:endParaRPr>
                    </a:p>
                  </a:txBody>
                  <a:tcPr marL="2647" marR="2647" marT="2647" marB="0" anchor="b">
                    <a:noFill/>
                  </a:tcPr>
                </a:tc>
                <a:tc>
                  <a:txBody>
                    <a:bodyPr/>
                    <a:lstStyle/>
                    <a:p>
                      <a:pPr algn="ctr" fontAlgn="b"/>
                      <a:r>
                        <a:rPr lang="ru-RU" sz="800" u="none" strike="noStrike">
                          <a:effectLst/>
                        </a:rPr>
                        <a:t>100,00</a:t>
                      </a:r>
                      <a:endParaRPr lang="ru-RU" sz="800" b="1" i="0" u="none" strike="noStrike">
                        <a:solidFill>
                          <a:srgbClr val="1D1B10"/>
                        </a:solidFill>
                        <a:effectLst/>
                        <a:latin typeface="Times New Roman"/>
                      </a:endParaRPr>
                    </a:p>
                  </a:txBody>
                  <a:tcPr marL="2647" marR="2647" marT="2647" marB="0" anchor="b">
                    <a:noFill/>
                  </a:tcPr>
                </a:tc>
                <a:tc>
                  <a:txBody>
                    <a:bodyPr/>
                    <a:lstStyle/>
                    <a:p>
                      <a:pPr algn="l" fontAlgn="b"/>
                      <a:r>
                        <a:rPr lang="ru-RU" sz="800" u="none" strike="noStrike">
                          <a:effectLst/>
                        </a:rPr>
                        <a:t>Бюджетные ассигнования увеличены в соответствии с Законом Приморского края "О краевом бюджете на 2023 год и плановый период 2024 и 2025 годов"</a:t>
                      </a:r>
                      <a:endParaRPr lang="ru-RU" sz="800" b="0" i="0" u="none" strike="noStrike">
                        <a:effectLst/>
                        <a:latin typeface="Times New Roman"/>
                      </a:endParaRPr>
                    </a:p>
                  </a:txBody>
                  <a:tcPr marL="2647" marR="2647" marT="2647" marB="0" anchor="b">
                    <a:noFill/>
                  </a:tcPr>
                </a:tc>
              </a:tr>
              <a:tr h="200381">
                <a:tc>
                  <a:txBody>
                    <a:bodyPr/>
                    <a:lstStyle/>
                    <a:p>
                      <a:pPr algn="ctr" fontAlgn="t"/>
                      <a:r>
                        <a:rPr lang="ru-RU" sz="800" u="none" strike="noStrike">
                          <a:effectLst/>
                        </a:rPr>
                        <a:t>2 02 25497 05 0000 150</a:t>
                      </a:r>
                      <a:endParaRPr lang="ru-RU" sz="800" b="0" i="0" u="none" strike="noStrike">
                        <a:effectLst/>
                        <a:latin typeface="Times New Roman"/>
                      </a:endParaRPr>
                    </a:p>
                  </a:txBody>
                  <a:tcPr marL="2647" marR="2647" marT="2647" marB="0">
                    <a:noFill/>
                  </a:tcPr>
                </a:tc>
                <a:tc>
                  <a:txBody>
                    <a:bodyPr/>
                    <a:lstStyle/>
                    <a:p>
                      <a:pPr algn="just" fontAlgn="t"/>
                      <a:r>
                        <a:rPr lang="ru-RU" sz="800" u="none" strike="noStrike">
                          <a:effectLst/>
                        </a:rPr>
                        <a:t>Субсидии бюджетам муниципальных районов на реализацию мероприятий по обеспечению жильем молодых семей</a:t>
                      </a:r>
                      <a:endParaRPr lang="ru-RU" sz="800" b="0" i="0" u="none" strike="noStrike">
                        <a:effectLst/>
                        <a:latin typeface="Times New Roman"/>
                      </a:endParaRPr>
                    </a:p>
                  </a:txBody>
                  <a:tcPr marL="2647" marR="2647" marT="2647" marB="0">
                    <a:noFill/>
                  </a:tcPr>
                </a:tc>
                <a:tc>
                  <a:txBody>
                    <a:bodyPr/>
                    <a:lstStyle/>
                    <a:p>
                      <a:pPr algn="ctr" fontAlgn="b"/>
                      <a:r>
                        <a:rPr lang="ru-RU" sz="800" u="none" strike="noStrike">
                          <a:effectLst/>
                        </a:rPr>
                        <a:t>1 120,29835</a:t>
                      </a:r>
                      <a:endParaRPr lang="ru-RU" sz="800" b="0" i="0" u="none" strike="noStrike">
                        <a:effectLst/>
                        <a:latin typeface="Times New Roman"/>
                      </a:endParaRPr>
                    </a:p>
                  </a:txBody>
                  <a:tcPr marL="2647" marR="2647" marT="2647" marB="0" anchor="b">
                    <a:noFill/>
                  </a:tcPr>
                </a:tc>
                <a:tc>
                  <a:txBody>
                    <a:bodyPr/>
                    <a:lstStyle/>
                    <a:p>
                      <a:pPr algn="ctr" fontAlgn="b"/>
                      <a:r>
                        <a:rPr lang="ru-RU" sz="800" u="none" strike="noStrike">
                          <a:effectLst/>
                        </a:rPr>
                        <a:t>1 396,00190</a:t>
                      </a:r>
                      <a:endParaRPr lang="ru-RU" sz="800" b="0" i="0" u="none" strike="noStrike">
                        <a:effectLst/>
                        <a:latin typeface="Times New Roman"/>
                      </a:endParaRPr>
                    </a:p>
                  </a:txBody>
                  <a:tcPr marL="2647" marR="2647" marT="2647" marB="0" anchor="b">
                    <a:noFill/>
                  </a:tcPr>
                </a:tc>
                <a:tc>
                  <a:txBody>
                    <a:bodyPr/>
                    <a:lstStyle/>
                    <a:p>
                      <a:pPr algn="ctr" fontAlgn="b"/>
                      <a:r>
                        <a:rPr lang="ru-RU" sz="800" u="none" strike="noStrike">
                          <a:effectLst/>
                        </a:rPr>
                        <a:t>1 396,00190</a:t>
                      </a:r>
                      <a:endParaRPr lang="ru-RU" sz="800" b="0" i="0" u="none" strike="noStrike">
                        <a:effectLst/>
                        <a:latin typeface="Times New Roman"/>
                      </a:endParaRPr>
                    </a:p>
                  </a:txBody>
                  <a:tcPr marL="2647" marR="2647" marT="2647" marB="0" anchor="b">
                    <a:noFill/>
                  </a:tcPr>
                </a:tc>
                <a:tc>
                  <a:txBody>
                    <a:bodyPr/>
                    <a:lstStyle/>
                    <a:p>
                      <a:pPr algn="ctr" fontAlgn="b"/>
                      <a:r>
                        <a:rPr lang="ru-RU" sz="800" u="none" strike="noStrike">
                          <a:effectLst/>
                        </a:rPr>
                        <a:t>124,61</a:t>
                      </a:r>
                      <a:endParaRPr lang="ru-RU" sz="800" b="1" i="0" u="none" strike="noStrike">
                        <a:solidFill>
                          <a:srgbClr val="1D1B10"/>
                        </a:solidFill>
                        <a:effectLst/>
                        <a:latin typeface="Times New Roman"/>
                      </a:endParaRPr>
                    </a:p>
                  </a:txBody>
                  <a:tcPr marL="2647" marR="2647" marT="2647" marB="0" anchor="b">
                    <a:noFill/>
                  </a:tcPr>
                </a:tc>
                <a:tc>
                  <a:txBody>
                    <a:bodyPr/>
                    <a:lstStyle/>
                    <a:p>
                      <a:pPr algn="ctr" fontAlgn="b"/>
                      <a:r>
                        <a:rPr lang="ru-RU" sz="800" u="none" strike="noStrike">
                          <a:effectLst/>
                        </a:rPr>
                        <a:t>100,00</a:t>
                      </a:r>
                      <a:endParaRPr lang="ru-RU" sz="800" b="1" i="0" u="none" strike="noStrike">
                        <a:solidFill>
                          <a:srgbClr val="1D1B10"/>
                        </a:solidFill>
                        <a:effectLst/>
                        <a:latin typeface="Times New Roman"/>
                      </a:endParaRPr>
                    </a:p>
                  </a:txBody>
                  <a:tcPr marL="2647" marR="2647" marT="2647" marB="0" anchor="b">
                    <a:noFill/>
                  </a:tcPr>
                </a:tc>
                <a:tc>
                  <a:txBody>
                    <a:bodyPr/>
                    <a:lstStyle/>
                    <a:p>
                      <a:pPr algn="l" fontAlgn="b"/>
                      <a:r>
                        <a:rPr lang="ru-RU" sz="800" u="none" strike="noStrike">
                          <a:effectLst/>
                        </a:rPr>
                        <a:t>Бюджетные ассигнования увеличены в соответствии с Законом Приморского края "О краевом бюджете на 2023 год и плановый период 2024 и 2025 годов"</a:t>
                      </a:r>
                      <a:endParaRPr lang="ru-RU" sz="800" b="0" i="0" u="none" strike="noStrike">
                        <a:effectLst/>
                        <a:latin typeface="Times New Roman"/>
                      </a:endParaRPr>
                    </a:p>
                  </a:txBody>
                  <a:tcPr marL="2647" marR="2647" marT="2647" marB="0" anchor="b">
                    <a:noFill/>
                  </a:tcPr>
                </a:tc>
              </a:tr>
              <a:tr h="196373">
                <a:tc>
                  <a:txBody>
                    <a:bodyPr/>
                    <a:lstStyle/>
                    <a:p>
                      <a:pPr algn="ctr" fontAlgn="t"/>
                      <a:r>
                        <a:rPr lang="ru-RU" sz="800" u="none" strike="noStrike">
                          <a:effectLst/>
                        </a:rPr>
                        <a:t>2 02 25519 05 0000 150</a:t>
                      </a:r>
                      <a:endParaRPr lang="ru-RU" sz="800" b="0" i="0" u="none" strike="noStrike">
                        <a:effectLst/>
                        <a:latin typeface="Times New Roman"/>
                      </a:endParaRPr>
                    </a:p>
                  </a:txBody>
                  <a:tcPr marL="2647" marR="2647" marT="2647" marB="0">
                    <a:noFill/>
                  </a:tcPr>
                </a:tc>
                <a:tc>
                  <a:txBody>
                    <a:bodyPr/>
                    <a:lstStyle/>
                    <a:p>
                      <a:pPr algn="just" fontAlgn="t"/>
                      <a:r>
                        <a:rPr lang="ru-RU" sz="800" u="none" strike="noStrike">
                          <a:effectLst/>
                        </a:rPr>
                        <a:t>Субсидии бюджетам муниципальных районов на поддержку отрасли культуры</a:t>
                      </a:r>
                      <a:br>
                        <a:rPr lang="ru-RU" sz="800" u="none" strike="noStrike">
                          <a:effectLst/>
                        </a:rPr>
                      </a:br>
                      <a:endParaRPr lang="ru-RU" sz="800" b="0" i="0" u="none" strike="noStrike">
                        <a:effectLst/>
                        <a:latin typeface="Times New Roman"/>
                      </a:endParaRPr>
                    </a:p>
                  </a:txBody>
                  <a:tcPr marL="2647" marR="2647" marT="2647" marB="0">
                    <a:noFill/>
                  </a:tcPr>
                </a:tc>
                <a:tc>
                  <a:txBody>
                    <a:bodyPr/>
                    <a:lstStyle/>
                    <a:p>
                      <a:pPr algn="ctr" fontAlgn="b"/>
                      <a:r>
                        <a:rPr lang="ru-RU" sz="800" u="none" strike="noStrike">
                          <a:effectLst/>
                        </a:rPr>
                        <a:t>4 322,79233</a:t>
                      </a:r>
                      <a:endParaRPr lang="ru-RU" sz="800" b="0" i="0" u="none" strike="noStrike">
                        <a:effectLst/>
                        <a:latin typeface="Times New Roman"/>
                      </a:endParaRPr>
                    </a:p>
                  </a:txBody>
                  <a:tcPr marL="2647" marR="2647" marT="2647" marB="0" anchor="b">
                    <a:noFill/>
                  </a:tcPr>
                </a:tc>
                <a:tc>
                  <a:txBody>
                    <a:bodyPr/>
                    <a:lstStyle/>
                    <a:p>
                      <a:pPr algn="ctr" fontAlgn="b"/>
                      <a:r>
                        <a:rPr lang="ru-RU" sz="800" u="none" strike="noStrike">
                          <a:effectLst/>
                        </a:rPr>
                        <a:t>4 628,91479</a:t>
                      </a:r>
                      <a:endParaRPr lang="ru-RU" sz="800" b="0" i="0" u="none" strike="noStrike">
                        <a:effectLst/>
                        <a:latin typeface="Times New Roman"/>
                      </a:endParaRPr>
                    </a:p>
                  </a:txBody>
                  <a:tcPr marL="2647" marR="2647" marT="2647" marB="0" anchor="b">
                    <a:noFill/>
                  </a:tcPr>
                </a:tc>
                <a:tc>
                  <a:txBody>
                    <a:bodyPr/>
                    <a:lstStyle/>
                    <a:p>
                      <a:pPr algn="ctr" fontAlgn="b"/>
                      <a:r>
                        <a:rPr lang="ru-RU" sz="800" u="none" strike="noStrike">
                          <a:effectLst/>
                        </a:rPr>
                        <a:t>4 628,91479</a:t>
                      </a:r>
                      <a:endParaRPr lang="ru-RU" sz="800" b="0" i="0" u="none" strike="noStrike">
                        <a:effectLst/>
                        <a:latin typeface="Times New Roman"/>
                      </a:endParaRPr>
                    </a:p>
                  </a:txBody>
                  <a:tcPr marL="2647" marR="2647" marT="2647" marB="0" anchor="b">
                    <a:noFill/>
                  </a:tcPr>
                </a:tc>
                <a:tc>
                  <a:txBody>
                    <a:bodyPr/>
                    <a:lstStyle/>
                    <a:p>
                      <a:pPr algn="ctr" fontAlgn="b"/>
                      <a:r>
                        <a:rPr lang="ru-RU" sz="800" u="none" strike="noStrike">
                          <a:effectLst/>
                        </a:rPr>
                        <a:t>107,08</a:t>
                      </a:r>
                      <a:endParaRPr lang="ru-RU" sz="800" b="1" i="0" u="none" strike="noStrike">
                        <a:solidFill>
                          <a:srgbClr val="1D1B10"/>
                        </a:solidFill>
                        <a:effectLst/>
                        <a:latin typeface="Times New Roman"/>
                      </a:endParaRPr>
                    </a:p>
                  </a:txBody>
                  <a:tcPr marL="2647" marR="2647" marT="2647" marB="0" anchor="b">
                    <a:noFill/>
                  </a:tcPr>
                </a:tc>
                <a:tc>
                  <a:txBody>
                    <a:bodyPr/>
                    <a:lstStyle/>
                    <a:p>
                      <a:pPr algn="ctr" fontAlgn="b"/>
                      <a:r>
                        <a:rPr lang="ru-RU" sz="800" u="none" strike="noStrike">
                          <a:effectLst/>
                        </a:rPr>
                        <a:t>100,00</a:t>
                      </a:r>
                      <a:endParaRPr lang="ru-RU" sz="800" b="1" i="0" u="none" strike="noStrike">
                        <a:solidFill>
                          <a:srgbClr val="1D1B10"/>
                        </a:solidFill>
                        <a:effectLst/>
                        <a:latin typeface="Times New Roman"/>
                      </a:endParaRPr>
                    </a:p>
                  </a:txBody>
                  <a:tcPr marL="2647" marR="2647" marT="2647" marB="0" anchor="b">
                    <a:noFill/>
                  </a:tcPr>
                </a:tc>
                <a:tc>
                  <a:txBody>
                    <a:bodyPr/>
                    <a:lstStyle/>
                    <a:p>
                      <a:pPr algn="l" fontAlgn="b"/>
                      <a:r>
                        <a:rPr lang="ru-RU" sz="800" u="none" strike="noStrike">
                          <a:effectLst/>
                        </a:rPr>
                        <a:t>Бюджетные ассигнования увеличены в соответствии с Законом Приморского края "О краевом бюджете на 2023 год и плановый период 2024 и 2025 годов"</a:t>
                      </a:r>
                      <a:endParaRPr lang="ru-RU" sz="800" b="0" i="0" u="none" strike="noStrike">
                        <a:effectLst/>
                        <a:latin typeface="Times New Roman"/>
                      </a:endParaRPr>
                    </a:p>
                  </a:txBody>
                  <a:tcPr marL="2647" marR="2647" marT="2647" marB="0" anchor="b">
                    <a:noFill/>
                  </a:tcPr>
                </a:tc>
              </a:tr>
              <a:tr h="204389">
                <a:tc>
                  <a:txBody>
                    <a:bodyPr/>
                    <a:lstStyle/>
                    <a:p>
                      <a:pPr algn="ctr" fontAlgn="t"/>
                      <a:r>
                        <a:rPr lang="ru-RU" sz="800" u="none" strike="noStrike">
                          <a:effectLst/>
                        </a:rPr>
                        <a:t>2 02 29999 05 0000 150</a:t>
                      </a:r>
                      <a:endParaRPr lang="ru-RU" sz="800" b="0" i="0" u="none" strike="noStrike">
                        <a:effectLst/>
                        <a:latin typeface="Times New Roman"/>
                      </a:endParaRPr>
                    </a:p>
                  </a:txBody>
                  <a:tcPr marL="2647" marR="2647" marT="2647" marB="0">
                    <a:noFill/>
                  </a:tcPr>
                </a:tc>
                <a:tc>
                  <a:txBody>
                    <a:bodyPr/>
                    <a:lstStyle/>
                    <a:p>
                      <a:pPr algn="just" fontAlgn="t"/>
                      <a:r>
                        <a:rPr lang="ru-RU" sz="800" u="none" strike="noStrike">
                          <a:effectLst/>
                        </a:rPr>
                        <a:t>Прочие субсидии бюджетам муниципальных районов</a:t>
                      </a:r>
                      <a:endParaRPr lang="ru-RU" sz="800" b="0" i="0" u="none" strike="noStrike">
                        <a:effectLst/>
                        <a:latin typeface="Times New Roman"/>
                      </a:endParaRPr>
                    </a:p>
                  </a:txBody>
                  <a:tcPr marL="2647" marR="2647" marT="2647" marB="0">
                    <a:noFill/>
                  </a:tcPr>
                </a:tc>
                <a:tc>
                  <a:txBody>
                    <a:bodyPr/>
                    <a:lstStyle/>
                    <a:p>
                      <a:pPr algn="ctr" fontAlgn="b"/>
                      <a:r>
                        <a:rPr lang="ru-RU" sz="800" u="none" strike="noStrike">
                          <a:effectLst/>
                        </a:rPr>
                        <a:t>30 175,06603</a:t>
                      </a:r>
                      <a:endParaRPr lang="ru-RU" sz="800" b="0" i="0" u="none" strike="noStrike">
                        <a:effectLst/>
                        <a:latin typeface="Times New Roman"/>
                      </a:endParaRPr>
                    </a:p>
                  </a:txBody>
                  <a:tcPr marL="2647" marR="2647" marT="2647" marB="0" anchor="b">
                    <a:noFill/>
                  </a:tcPr>
                </a:tc>
                <a:tc>
                  <a:txBody>
                    <a:bodyPr/>
                    <a:lstStyle/>
                    <a:p>
                      <a:pPr algn="ctr" fontAlgn="b"/>
                      <a:r>
                        <a:rPr lang="ru-RU" sz="800" u="none" strike="noStrike" dirty="0">
                          <a:effectLst/>
                        </a:rPr>
                        <a:t>85 041,16976</a:t>
                      </a:r>
                      <a:endParaRPr lang="ru-RU" sz="800" b="0" i="0" u="none" strike="noStrike" dirty="0">
                        <a:effectLst/>
                        <a:latin typeface="Times New Roman"/>
                      </a:endParaRPr>
                    </a:p>
                  </a:txBody>
                  <a:tcPr marL="2647" marR="2647" marT="2647" marB="0" anchor="b">
                    <a:noFill/>
                  </a:tcPr>
                </a:tc>
                <a:tc>
                  <a:txBody>
                    <a:bodyPr/>
                    <a:lstStyle/>
                    <a:p>
                      <a:pPr algn="ctr" fontAlgn="b"/>
                      <a:r>
                        <a:rPr lang="ru-RU" sz="800" u="none" strike="noStrike">
                          <a:effectLst/>
                        </a:rPr>
                        <a:t>84 472,33650</a:t>
                      </a:r>
                      <a:endParaRPr lang="ru-RU" sz="800" b="0" i="0" u="none" strike="noStrike">
                        <a:effectLst/>
                        <a:latin typeface="Times New Roman"/>
                      </a:endParaRPr>
                    </a:p>
                  </a:txBody>
                  <a:tcPr marL="2647" marR="2647" marT="2647" marB="0" anchor="b">
                    <a:noFill/>
                  </a:tcPr>
                </a:tc>
                <a:tc>
                  <a:txBody>
                    <a:bodyPr/>
                    <a:lstStyle/>
                    <a:p>
                      <a:pPr algn="ctr" fontAlgn="b"/>
                      <a:r>
                        <a:rPr lang="ru-RU" sz="800" u="none" strike="noStrike">
                          <a:effectLst/>
                        </a:rPr>
                        <a:t>279,94</a:t>
                      </a:r>
                      <a:endParaRPr lang="ru-RU" sz="800" b="1" i="0" u="none" strike="noStrike">
                        <a:solidFill>
                          <a:srgbClr val="1D1B10"/>
                        </a:solidFill>
                        <a:effectLst/>
                        <a:latin typeface="Times New Roman"/>
                      </a:endParaRPr>
                    </a:p>
                  </a:txBody>
                  <a:tcPr marL="2647" marR="2647" marT="2647" marB="0" anchor="b">
                    <a:noFill/>
                  </a:tcPr>
                </a:tc>
                <a:tc>
                  <a:txBody>
                    <a:bodyPr/>
                    <a:lstStyle/>
                    <a:p>
                      <a:pPr algn="ctr" fontAlgn="b"/>
                      <a:r>
                        <a:rPr lang="ru-RU" sz="800" u="none" strike="noStrike">
                          <a:effectLst/>
                        </a:rPr>
                        <a:t>99,33</a:t>
                      </a:r>
                      <a:endParaRPr lang="ru-RU" sz="800" b="1" i="0" u="none" strike="noStrike">
                        <a:solidFill>
                          <a:srgbClr val="1D1B10"/>
                        </a:solidFill>
                        <a:effectLst/>
                        <a:latin typeface="Times New Roman"/>
                      </a:endParaRPr>
                    </a:p>
                  </a:txBody>
                  <a:tcPr marL="2647" marR="2647" marT="2647" marB="0" anchor="b">
                    <a:noFill/>
                  </a:tcPr>
                </a:tc>
                <a:tc>
                  <a:txBody>
                    <a:bodyPr/>
                    <a:lstStyle/>
                    <a:p>
                      <a:pPr algn="l" fontAlgn="b"/>
                      <a:r>
                        <a:rPr lang="ru-RU" sz="800" u="none" strike="noStrike">
                          <a:effectLst/>
                        </a:rPr>
                        <a:t>Бюджетные ассигнования увеличены в соответствии с Законом Приморского края "О краевом бюджете на 2023 год и плановый период 2024 и 2025 годов"</a:t>
                      </a:r>
                      <a:endParaRPr lang="ru-RU" sz="800" b="0" i="0" u="none" strike="noStrike">
                        <a:effectLst/>
                        <a:latin typeface="Times New Roman"/>
                      </a:endParaRPr>
                    </a:p>
                  </a:txBody>
                  <a:tcPr marL="2647" marR="2647" marT="2647" marB="0" anchor="b">
                    <a:noFill/>
                  </a:tcPr>
                </a:tc>
              </a:tr>
              <a:tr h="144274">
                <a:tc>
                  <a:txBody>
                    <a:bodyPr/>
                    <a:lstStyle/>
                    <a:p>
                      <a:pPr algn="ctr" fontAlgn="t"/>
                      <a:r>
                        <a:rPr lang="ru-RU" sz="800" u="none" strike="noStrike">
                          <a:effectLst/>
                        </a:rPr>
                        <a:t>2 02 3000 00 0000 150</a:t>
                      </a:r>
                      <a:endParaRPr lang="ru-RU" sz="800" b="1" i="0" u="none" strike="noStrike">
                        <a:effectLst/>
                        <a:latin typeface="Times New Roman"/>
                      </a:endParaRPr>
                    </a:p>
                  </a:txBody>
                  <a:tcPr marL="2647" marR="2647" marT="2647" marB="0">
                    <a:noFill/>
                  </a:tcPr>
                </a:tc>
                <a:tc>
                  <a:txBody>
                    <a:bodyPr/>
                    <a:lstStyle/>
                    <a:p>
                      <a:pPr algn="just" fontAlgn="t"/>
                      <a:r>
                        <a:rPr lang="ru-RU" sz="800" u="none" strike="noStrike">
                          <a:effectLst/>
                        </a:rPr>
                        <a:t>Субвенции бюджетам бюджетной системы Российской Федерации </a:t>
                      </a:r>
                      <a:endParaRPr lang="ru-RU" sz="800" b="1" i="0" u="none" strike="noStrike">
                        <a:effectLst/>
                        <a:latin typeface="Times New Roman"/>
                      </a:endParaRPr>
                    </a:p>
                  </a:txBody>
                  <a:tcPr marL="2647" marR="2647" marT="2647" marB="0">
                    <a:noFill/>
                  </a:tcPr>
                </a:tc>
                <a:tc>
                  <a:txBody>
                    <a:bodyPr/>
                    <a:lstStyle/>
                    <a:p>
                      <a:pPr algn="ctr" fontAlgn="b"/>
                      <a:r>
                        <a:rPr lang="ru-RU" sz="800" u="none" strike="noStrike">
                          <a:effectLst/>
                        </a:rPr>
                        <a:t>615 215,90272</a:t>
                      </a:r>
                      <a:endParaRPr lang="ru-RU" sz="800" b="1" i="0" u="none" strike="noStrike">
                        <a:effectLst/>
                        <a:latin typeface="Times New Roman"/>
                      </a:endParaRPr>
                    </a:p>
                  </a:txBody>
                  <a:tcPr marL="2647" marR="2647" marT="2647" marB="0" anchor="b">
                    <a:noFill/>
                  </a:tcPr>
                </a:tc>
                <a:tc>
                  <a:txBody>
                    <a:bodyPr/>
                    <a:lstStyle/>
                    <a:p>
                      <a:pPr algn="ctr" fontAlgn="b"/>
                      <a:r>
                        <a:rPr lang="ru-RU" sz="800" u="none" strike="noStrike">
                          <a:effectLst/>
                        </a:rPr>
                        <a:t>666 946,11677</a:t>
                      </a:r>
                      <a:endParaRPr lang="ru-RU" sz="800" b="1" i="0" u="none" strike="noStrike">
                        <a:effectLst/>
                        <a:latin typeface="Times New Roman"/>
                      </a:endParaRPr>
                    </a:p>
                  </a:txBody>
                  <a:tcPr marL="2647" marR="2647" marT="2647" marB="0" anchor="b">
                    <a:noFill/>
                  </a:tcPr>
                </a:tc>
                <a:tc>
                  <a:txBody>
                    <a:bodyPr/>
                    <a:lstStyle/>
                    <a:p>
                      <a:pPr algn="ctr" fontAlgn="b"/>
                      <a:r>
                        <a:rPr lang="ru-RU" sz="800" u="none" strike="noStrike">
                          <a:effectLst/>
                        </a:rPr>
                        <a:t>660 462,92108</a:t>
                      </a:r>
                      <a:endParaRPr lang="ru-RU" sz="800" b="1" i="0" u="none" strike="noStrike">
                        <a:effectLst/>
                        <a:latin typeface="Times New Roman"/>
                      </a:endParaRPr>
                    </a:p>
                  </a:txBody>
                  <a:tcPr marL="2647" marR="2647" marT="2647" marB="0" anchor="b">
                    <a:noFill/>
                  </a:tcPr>
                </a:tc>
                <a:tc>
                  <a:txBody>
                    <a:bodyPr/>
                    <a:lstStyle/>
                    <a:p>
                      <a:pPr algn="ctr" fontAlgn="b"/>
                      <a:r>
                        <a:rPr lang="ru-RU" sz="800" u="none" strike="noStrike">
                          <a:effectLst/>
                        </a:rPr>
                        <a:t>107,35</a:t>
                      </a:r>
                      <a:endParaRPr lang="ru-RU" sz="800" b="1" i="0" u="none" strike="noStrike">
                        <a:solidFill>
                          <a:srgbClr val="1D1B10"/>
                        </a:solidFill>
                        <a:effectLst/>
                        <a:latin typeface="Times New Roman"/>
                      </a:endParaRPr>
                    </a:p>
                  </a:txBody>
                  <a:tcPr marL="2647" marR="2647" marT="2647" marB="0" anchor="b">
                    <a:noFill/>
                  </a:tcPr>
                </a:tc>
                <a:tc>
                  <a:txBody>
                    <a:bodyPr/>
                    <a:lstStyle/>
                    <a:p>
                      <a:pPr algn="ctr" fontAlgn="b"/>
                      <a:r>
                        <a:rPr lang="ru-RU" sz="800" u="none" strike="noStrike">
                          <a:effectLst/>
                        </a:rPr>
                        <a:t>99,03</a:t>
                      </a:r>
                      <a:endParaRPr lang="ru-RU" sz="800" b="1" i="0" u="none" strike="noStrike">
                        <a:solidFill>
                          <a:srgbClr val="1D1B10"/>
                        </a:solidFill>
                        <a:effectLst/>
                        <a:latin typeface="Times New Roman"/>
                      </a:endParaRPr>
                    </a:p>
                  </a:txBody>
                  <a:tcPr marL="2647" marR="2647" marT="2647" marB="0" anchor="b">
                    <a:noFill/>
                  </a:tcPr>
                </a:tc>
                <a:tc>
                  <a:txBody>
                    <a:bodyPr/>
                    <a:lstStyle/>
                    <a:p>
                      <a:pPr algn="l" fontAlgn="b"/>
                      <a:r>
                        <a:rPr lang="ru-RU" sz="800" u="none" strike="noStrike">
                          <a:effectLst/>
                        </a:rPr>
                        <a:t> </a:t>
                      </a:r>
                      <a:endParaRPr lang="ru-RU" sz="800" b="1" i="0" u="none" strike="noStrike">
                        <a:effectLst/>
                        <a:latin typeface="Times New Roman"/>
                      </a:endParaRPr>
                    </a:p>
                  </a:txBody>
                  <a:tcPr marL="2647" marR="2647" marT="2647" marB="0" anchor="b">
                    <a:noFill/>
                  </a:tcPr>
                </a:tc>
              </a:tr>
              <a:tr h="212403">
                <a:tc>
                  <a:txBody>
                    <a:bodyPr/>
                    <a:lstStyle/>
                    <a:p>
                      <a:pPr algn="ctr" fontAlgn="t"/>
                      <a:r>
                        <a:rPr lang="ru-RU" sz="800" u="none" strike="noStrike">
                          <a:effectLst/>
                        </a:rPr>
                        <a:t>2 02 30024 05 0000 150</a:t>
                      </a:r>
                      <a:endParaRPr lang="ru-RU" sz="800" b="0" i="0" u="none" strike="noStrike">
                        <a:effectLst/>
                        <a:latin typeface="Times New Roman"/>
                      </a:endParaRPr>
                    </a:p>
                  </a:txBody>
                  <a:tcPr marL="2647" marR="2647" marT="2647" marB="0">
                    <a:noFill/>
                  </a:tcPr>
                </a:tc>
                <a:tc>
                  <a:txBody>
                    <a:bodyPr/>
                    <a:lstStyle/>
                    <a:p>
                      <a:pPr algn="just" fontAlgn="t"/>
                      <a:r>
                        <a:rPr lang="ru-RU" sz="800" u="none" strike="noStrike">
                          <a:effectLst/>
                        </a:rPr>
                        <a:t>Субвенции бюджетам муниципальных районов на выполнение переданных полномочий субъектов Российской Федерации</a:t>
                      </a:r>
                      <a:endParaRPr lang="ru-RU" sz="800" b="0" i="0" u="none" strike="noStrike">
                        <a:effectLst/>
                        <a:latin typeface="Times New Roman"/>
                      </a:endParaRPr>
                    </a:p>
                  </a:txBody>
                  <a:tcPr marL="2647" marR="2647" marT="2647" marB="0">
                    <a:noFill/>
                  </a:tcPr>
                </a:tc>
                <a:tc>
                  <a:txBody>
                    <a:bodyPr/>
                    <a:lstStyle/>
                    <a:p>
                      <a:pPr algn="ctr" fontAlgn="b"/>
                      <a:r>
                        <a:rPr lang="ru-RU" sz="800" u="none" strike="noStrike">
                          <a:effectLst/>
                        </a:rPr>
                        <a:t>582 058,93172</a:t>
                      </a:r>
                      <a:endParaRPr lang="ru-RU" sz="800" b="0" i="0" u="none" strike="noStrike">
                        <a:effectLst/>
                        <a:latin typeface="Times New Roman"/>
                      </a:endParaRPr>
                    </a:p>
                  </a:txBody>
                  <a:tcPr marL="2647" marR="2647" marT="2647" marB="0" anchor="b">
                    <a:noFill/>
                  </a:tcPr>
                </a:tc>
                <a:tc>
                  <a:txBody>
                    <a:bodyPr/>
                    <a:lstStyle/>
                    <a:p>
                      <a:pPr algn="ctr" fontAlgn="b"/>
                      <a:r>
                        <a:rPr lang="ru-RU" sz="800" u="none" strike="noStrike" dirty="0">
                          <a:effectLst/>
                        </a:rPr>
                        <a:t>632 883,25077</a:t>
                      </a:r>
                      <a:endParaRPr lang="ru-RU" sz="800" b="0" i="0" u="none" strike="noStrike" dirty="0">
                        <a:effectLst/>
                        <a:latin typeface="Times New Roman"/>
                      </a:endParaRPr>
                    </a:p>
                  </a:txBody>
                  <a:tcPr marL="2647" marR="2647" marT="2647" marB="0" anchor="b">
                    <a:noFill/>
                  </a:tcPr>
                </a:tc>
                <a:tc>
                  <a:txBody>
                    <a:bodyPr/>
                    <a:lstStyle/>
                    <a:p>
                      <a:pPr algn="ctr" fontAlgn="b"/>
                      <a:r>
                        <a:rPr lang="ru-RU" sz="800" u="none" strike="noStrike" dirty="0">
                          <a:effectLst/>
                        </a:rPr>
                        <a:t>631 240,73813</a:t>
                      </a:r>
                      <a:endParaRPr lang="ru-RU" sz="800" b="0" i="0" u="none" strike="noStrike" dirty="0">
                        <a:effectLst/>
                        <a:latin typeface="Times New Roman"/>
                      </a:endParaRPr>
                    </a:p>
                  </a:txBody>
                  <a:tcPr marL="2647" marR="2647" marT="2647" marB="0" anchor="b">
                    <a:noFill/>
                  </a:tcPr>
                </a:tc>
                <a:tc>
                  <a:txBody>
                    <a:bodyPr/>
                    <a:lstStyle/>
                    <a:p>
                      <a:pPr algn="ctr" fontAlgn="b"/>
                      <a:r>
                        <a:rPr lang="ru-RU" sz="800" u="none" strike="noStrike">
                          <a:effectLst/>
                        </a:rPr>
                        <a:t>108,45</a:t>
                      </a:r>
                      <a:endParaRPr lang="ru-RU" sz="800" b="1" i="0" u="none" strike="noStrike">
                        <a:solidFill>
                          <a:srgbClr val="1D1B10"/>
                        </a:solidFill>
                        <a:effectLst/>
                        <a:latin typeface="Times New Roman"/>
                      </a:endParaRPr>
                    </a:p>
                  </a:txBody>
                  <a:tcPr marL="2647" marR="2647" marT="2647" marB="0" anchor="b">
                    <a:noFill/>
                  </a:tcPr>
                </a:tc>
                <a:tc>
                  <a:txBody>
                    <a:bodyPr/>
                    <a:lstStyle/>
                    <a:p>
                      <a:pPr algn="ctr" fontAlgn="b"/>
                      <a:r>
                        <a:rPr lang="ru-RU" sz="800" u="none" strike="noStrike">
                          <a:effectLst/>
                        </a:rPr>
                        <a:t>99,74</a:t>
                      </a:r>
                      <a:endParaRPr lang="ru-RU" sz="800" b="1" i="0" u="none" strike="noStrike">
                        <a:solidFill>
                          <a:srgbClr val="1D1B10"/>
                        </a:solidFill>
                        <a:effectLst/>
                        <a:latin typeface="Times New Roman"/>
                      </a:endParaRPr>
                    </a:p>
                  </a:txBody>
                  <a:tcPr marL="2647" marR="2647" marT="2647" marB="0" anchor="b">
                    <a:noFill/>
                  </a:tcPr>
                </a:tc>
                <a:tc>
                  <a:txBody>
                    <a:bodyPr/>
                    <a:lstStyle/>
                    <a:p>
                      <a:pPr algn="l" fontAlgn="b"/>
                      <a:r>
                        <a:rPr lang="ru-RU" sz="800" u="none" strike="noStrike">
                          <a:effectLst/>
                        </a:rPr>
                        <a:t>Бюджетные ассигнования увеличены в соответствии с Законом Приморского края "О краевом бюджете на 2023 год и плановый период 2024 и 2025 годов"</a:t>
                      </a:r>
                      <a:endParaRPr lang="ru-RU" sz="800" b="0" i="0" u="none" strike="noStrike">
                        <a:effectLst/>
                        <a:latin typeface="Times New Roman"/>
                      </a:endParaRPr>
                    </a:p>
                  </a:txBody>
                  <a:tcPr marL="2647" marR="2647" marT="2647" marB="0" anchor="b">
                    <a:noFill/>
                  </a:tcPr>
                </a:tc>
              </a:tr>
              <a:tr h="452861">
                <a:tc>
                  <a:txBody>
                    <a:bodyPr/>
                    <a:lstStyle/>
                    <a:p>
                      <a:pPr algn="ctr" fontAlgn="t"/>
                      <a:r>
                        <a:rPr lang="ru-RU" sz="800" u="none" strike="noStrike">
                          <a:effectLst/>
                        </a:rPr>
                        <a:t>2 02 30029 05 0000 150</a:t>
                      </a:r>
                      <a:endParaRPr lang="ru-RU" sz="800" b="0" i="0" u="none" strike="noStrike">
                        <a:effectLst/>
                        <a:latin typeface="Times New Roman"/>
                      </a:endParaRPr>
                    </a:p>
                  </a:txBody>
                  <a:tcPr marL="2647" marR="2647" marT="2647" marB="0">
                    <a:noFill/>
                  </a:tcPr>
                </a:tc>
                <a:tc>
                  <a:txBody>
                    <a:bodyPr/>
                    <a:lstStyle/>
                    <a:p>
                      <a:pPr algn="just" fontAlgn="ctr"/>
                      <a:r>
                        <a:rPr lang="ru-RU" sz="800" u="none" strike="noStrike" dirty="0">
                          <a:effectLst/>
                        </a:rPr>
                        <a:t>Субвенции бюджетам муниципальных районов на компенсацию части платы, взимаемой с родителей (законных представителей) за присмотр и уход за детьми, посещающими образовательные организации, реализующие образовательные программы дошкольного образования</a:t>
                      </a:r>
                      <a:endParaRPr lang="ru-RU" sz="800" b="0" i="0" u="none" strike="noStrike" dirty="0">
                        <a:effectLst/>
                        <a:latin typeface="Times New Roman"/>
                      </a:endParaRPr>
                    </a:p>
                  </a:txBody>
                  <a:tcPr marL="2647" marR="2647" marT="2647" marB="0" anchor="ctr">
                    <a:noFill/>
                  </a:tcPr>
                </a:tc>
                <a:tc>
                  <a:txBody>
                    <a:bodyPr/>
                    <a:lstStyle/>
                    <a:p>
                      <a:pPr algn="ctr" fontAlgn="b"/>
                      <a:r>
                        <a:rPr lang="ru-RU" sz="800" u="none" strike="noStrike">
                          <a:effectLst/>
                        </a:rPr>
                        <a:t>5 748,13200</a:t>
                      </a:r>
                      <a:endParaRPr lang="ru-RU" sz="800" b="0" i="0" u="none" strike="noStrike">
                        <a:effectLst/>
                        <a:latin typeface="Times New Roman"/>
                      </a:endParaRPr>
                    </a:p>
                  </a:txBody>
                  <a:tcPr marL="2647" marR="2647" marT="2647" marB="0" anchor="b">
                    <a:noFill/>
                  </a:tcPr>
                </a:tc>
                <a:tc>
                  <a:txBody>
                    <a:bodyPr/>
                    <a:lstStyle/>
                    <a:p>
                      <a:pPr algn="ctr" fontAlgn="b"/>
                      <a:r>
                        <a:rPr lang="ru-RU" sz="800" u="none" strike="noStrike">
                          <a:effectLst/>
                        </a:rPr>
                        <a:t>4 484,34700</a:t>
                      </a:r>
                      <a:endParaRPr lang="ru-RU" sz="800" b="0" i="0" u="none" strike="noStrike">
                        <a:effectLst/>
                        <a:latin typeface="Times New Roman"/>
                      </a:endParaRPr>
                    </a:p>
                  </a:txBody>
                  <a:tcPr marL="2647" marR="2647" marT="2647" marB="0" anchor="b">
                    <a:noFill/>
                  </a:tcPr>
                </a:tc>
                <a:tc>
                  <a:txBody>
                    <a:bodyPr/>
                    <a:lstStyle/>
                    <a:p>
                      <a:pPr algn="ctr" fontAlgn="b"/>
                      <a:r>
                        <a:rPr lang="ru-RU" sz="800" u="none" strike="noStrike" dirty="0">
                          <a:effectLst/>
                        </a:rPr>
                        <a:t>3 484,34700</a:t>
                      </a:r>
                      <a:endParaRPr lang="ru-RU" sz="800" b="0" i="0" u="none" strike="noStrike" dirty="0">
                        <a:effectLst/>
                        <a:latin typeface="Times New Roman"/>
                      </a:endParaRPr>
                    </a:p>
                  </a:txBody>
                  <a:tcPr marL="2647" marR="2647" marT="2647" marB="0" anchor="b">
                    <a:noFill/>
                  </a:tcPr>
                </a:tc>
                <a:tc>
                  <a:txBody>
                    <a:bodyPr/>
                    <a:lstStyle/>
                    <a:p>
                      <a:pPr algn="ctr" fontAlgn="b"/>
                      <a:r>
                        <a:rPr lang="ru-RU" sz="800" u="none" strike="noStrike">
                          <a:effectLst/>
                        </a:rPr>
                        <a:t>60,62</a:t>
                      </a:r>
                      <a:endParaRPr lang="ru-RU" sz="800" b="1" i="0" u="none" strike="noStrike">
                        <a:solidFill>
                          <a:srgbClr val="1D1B10"/>
                        </a:solidFill>
                        <a:effectLst/>
                        <a:latin typeface="Times New Roman"/>
                      </a:endParaRPr>
                    </a:p>
                  </a:txBody>
                  <a:tcPr marL="2647" marR="2647" marT="2647" marB="0" anchor="b">
                    <a:noFill/>
                  </a:tcPr>
                </a:tc>
                <a:tc>
                  <a:txBody>
                    <a:bodyPr/>
                    <a:lstStyle/>
                    <a:p>
                      <a:pPr algn="ctr" fontAlgn="b"/>
                      <a:r>
                        <a:rPr lang="ru-RU" sz="800" u="none" strike="noStrike">
                          <a:effectLst/>
                        </a:rPr>
                        <a:t>77,70</a:t>
                      </a:r>
                      <a:endParaRPr lang="ru-RU" sz="800" b="1" i="0" u="none" strike="noStrike">
                        <a:solidFill>
                          <a:srgbClr val="1D1B10"/>
                        </a:solidFill>
                        <a:effectLst/>
                        <a:latin typeface="Times New Roman"/>
                      </a:endParaRPr>
                    </a:p>
                  </a:txBody>
                  <a:tcPr marL="2647" marR="2647" marT="2647" marB="0" anchor="b">
                    <a:noFill/>
                  </a:tcPr>
                </a:tc>
                <a:tc>
                  <a:txBody>
                    <a:bodyPr/>
                    <a:lstStyle/>
                    <a:p>
                      <a:pPr algn="l" fontAlgn="b"/>
                      <a:r>
                        <a:rPr lang="ru-RU" sz="800" u="none" strike="noStrike" dirty="0">
                          <a:effectLst/>
                        </a:rPr>
                        <a:t>Бюджетные ассигнования увеличены в соответствии с Законом Приморского края "О краевом бюджете на 2023 год и плановый период 2024 и 2025 годов"</a:t>
                      </a:r>
                      <a:endParaRPr lang="ru-RU" sz="800" b="0" i="0" u="none" strike="noStrike" dirty="0">
                        <a:effectLst/>
                        <a:latin typeface="Times New Roman"/>
                      </a:endParaRPr>
                    </a:p>
                  </a:txBody>
                  <a:tcPr marL="2647" marR="2647" marT="2647" marB="0" anchor="b">
                    <a:noFill/>
                  </a:tcPr>
                </a:tc>
              </a:tr>
            </a:tbl>
          </a:graphicData>
        </a:graphic>
      </p:graphicFrame>
    </p:spTree>
    <p:extLst>
      <p:ext uri="{BB962C8B-B14F-4D97-AF65-F5344CB8AC3E}">
        <p14:creationId xmlns:p14="http://schemas.microsoft.com/office/powerpoint/2010/main" val="3113424557"/>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1763675499"/>
              </p:ext>
            </p:extLst>
          </p:nvPr>
        </p:nvGraphicFramePr>
        <p:xfrm>
          <a:off x="7172" y="5128"/>
          <a:ext cx="9174694" cy="6732070"/>
        </p:xfrm>
        <a:graphic>
          <a:graphicData uri="http://schemas.openxmlformats.org/drawingml/2006/table">
            <a:tbl>
              <a:tblPr>
                <a:tableStyleId>{5C22544A-7EE6-4342-B048-85BDC9FD1C3A}</a:tableStyleId>
              </a:tblPr>
              <a:tblGrid>
                <a:gridCol w="1146310"/>
                <a:gridCol w="1810509"/>
                <a:gridCol w="637763"/>
                <a:gridCol w="720080"/>
                <a:gridCol w="720080"/>
                <a:gridCol w="792088"/>
                <a:gridCol w="720080"/>
                <a:gridCol w="2627784"/>
              </a:tblGrid>
              <a:tr h="344656">
                <a:tc>
                  <a:txBody>
                    <a:bodyPr/>
                    <a:lstStyle/>
                    <a:p>
                      <a:pPr algn="ctr" fontAlgn="t"/>
                      <a:r>
                        <a:rPr lang="ru-RU" sz="800" u="none" strike="noStrike" dirty="0">
                          <a:effectLst/>
                        </a:rPr>
                        <a:t>2 02 35120 05 0000 150</a:t>
                      </a:r>
                      <a:endParaRPr lang="ru-RU" sz="800" b="0" i="0" u="none" strike="noStrike" dirty="0">
                        <a:effectLst/>
                        <a:latin typeface="Times New Roman"/>
                      </a:endParaRPr>
                    </a:p>
                  </a:txBody>
                  <a:tcPr marL="2647" marR="2647" marT="2647" marB="0">
                    <a:noFill/>
                  </a:tcPr>
                </a:tc>
                <a:tc>
                  <a:txBody>
                    <a:bodyPr/>
                    <a:lstStyle/>
                    <a:p>
                      <a:pPr algn="just" fontAlgn="t"/>
                      <a:r>
                        <a:rPr lang="ru-RU" sz="800" u="none" strike="noStrike" dirty="0">
                          <a:effectLst/>
                        </a:rPr>
                        <a:t>Субвенции бюджетам муниципальных районов на осуществление полномочий по составлению (изменению) списков кандидатов в присяжные заседатели федеральных судов общей юрисдикции в Российской Федерации</a:t>
                      </a:r>
                      <a:endParaRPr lang="ru-RU" sz="800" b="0" i="0" u="none" strike="noStrike" dirty="0">
                        <a:effectLst/>
                        <a:latin typeface="Times New Roman"/>
                      </a:endParaRPr>
                    </a:p>
                  </a:txBody>
                  <a:tcPr marL="2647" marR="2647" marT="2647" marB="0">
                    <a:noFill/>
                  </a:tcPr>
                </a:tc>
                <a:tc>
                  <a:txBody>
                    <a:bodyPr/>
                    <a:lstStyle/>
                    <a:p>
                      <a:pPr algn="ctr" fontAlgn="b"/>
                      <a:r>
                        <a:rPr lang="ru-RU" sz="800" u="none" strike="noStrike" dirty="0">
                          <a:effectLst/>
                        </a:rPr>
                        <a:t>5,30200</a:t>
                      </a:r>
                      <a:endParaRPr lang="ru-RU" sz="800" b="0" i="0" u="none" strike="noStrike" dirty="0">
                        <a:effectLst/>
                        <a:latin typeface="Times New Roman"/>
                      </a:endParaRPr>
                    </a:p>
                  </a:txBody>
                  <a:tcPr marL="2647" marR="2647" marT="2647" marB="0" anchor="b">
                    <a:noFill/>
                  </a:tcPr>
                </a:tc>
                <a:tc>
                  <a:txBody>
                    <a:bodyPr/>
                    <a:lstStyle/>
                    <a:p>
                      <a:pPr algn="ctr" fontAlgn="b"/>
                      <a:r>
                        <a:rPr lang="ru-RU" sz="800" u="none" strike="noStrike" dirty="0">
                          <a:effectLst/>
                        </a:rPr>
                        <a:t>5,30200</a:t>
                      </a:r>
                      <a:endParaRPr lang="ru-RU" sz="800" b="0" i="0" u="none" strike="noStrike" dirty="0">
                        <a:effectLst/>
                        <a:latin typeface="Times New Roman"/>
                      </a:endParaRPr>
                    </a:p>
                  </a:txBody>
                  <a:tcPr marL="2647" marR="2647" marT="2647" marB="0" anchor="b">
                    <a:noFill/>
                  </a:tcPr>
                </a:tc>
                <a:tc>
                  <a:txBody>
                    <a:bodyPr/>
                    <a:lstStyle/>
                    <a:p>
                      <a:pPr algn="ctr" fontAlgn="b"/>
                      <a:r>
                        <a:rPr lang="ru-RU" sz="800" u="none" strike="noStrike" dirty="0">
                          <a:effectLst/>
                        </a:rPr>
                        <a:t>5,30200</a:t>
                      </a:r>
                      <a:endParaRPr lang="ru-RU" sz="800" b="0" i="0" u="none" strike="noStrike" dirty="0">
                        <a:effectLst/>
                        <a:latin typeface="Times New Roman"/>
                      </a:endParaRPr>
                    </a:p>
                  </a:txBody>
                  <a:tcPr marL="2647" marR="2647" marT="2647" marB="0" anchor="b">
                    <a:noFill/>
                  </a:tcPr>
                </a:tc>
                <a:tc>
                  <a:txBody>
                    <a:bodyPr/>
                    <a:lstStyle/>
                    <a:p>
                      <a:pPr algn="ctr" fontAlgn="b"/>
                      <a:r>
                        <a:rPr lang="ru-RU" sz="800" u="none" strike="noStrike" dirty="0">
                          <a:effectLst/>
                        </a:rPr>
                        <a:t>100,00</a:t>
                      </a:r>
                      <a:endParaRPr lang="ru-RU" sz="800" b="1" i="0" u="none" strike="noStrike" dirty="0">
                        <a:solidFill>
                          <a:srgbClr val="1D1B10"/>
                        </a:solidFill>
                        <a:effectLst/>
                        <a:latin typeface="Times New Roman"/>
                      </a:endParaRPr>
                    </a:p>
                  </a:txBody>
                  <a:tcPr marL="2647" marR="2647" marT="2647" marB="0" anchor="b">
                    <a:noFill/>
                  </a:tcPr>
                </a:tc>
                <a:tc>
                  <a:txBody>
                    <a:bodyPr/>
                    <a:lstStyle/>
                    <a:p>
                      <a:pPr algn="ctr" fontAlgn="b"/>
                      <a:r>
                        <a:rPr lang="ru-RU" sz="800" u="none" strike="noStrike" dirty="0">
                          <a:effectLst/>
                        </a:rPr>
                        <a:t>100,00</a:t>
                      </a:r>
                      <a:endParaRPr lang="ru-RU" sz="800" b="1" i="0" u="none" strike="noStrike" dirty="0">
                        <a:solidFill>
                          <a:srgbClr val="1D1B10"/>
                        </a:solidFill>
                        <a:effectLst/>
                        <a:latin typeface="Times New Roman"/>
                      </a:endParaRPr>
                    </a:p>
                  </a:txBody>
                  <a:tcPr marL="2647" marR="2647" marT="2647" marB="0" anchor="b">
                    <a:noFill/>
                  </a:tcPr>
                </a:tc>
                <a:tc>
                  <a:txBody>
                    <a:bodyPr/>
                    <a:lstStyle/>
                    <a:p>
                      <a:pPr algn="l" fontAlgn="b"/>
                      <a:r>
                        <a:rPr lang="ru-RU" sz="800" u="none" strike="noStrike" dirty="0">
                          <a:effectLst/>
                        </a:rPr>
                        <a:t> </a:t>
                      </a:r>
                      <a:endParaRPr lang="ru-RU" sz="800" b="0" i="0" u="none" strike="noStrike" dirty="0">
                        <a:effectLst/>
                        <a:latin typeface="Times New Roman"/>
                      </a:endParaRPr>
                    </a:p>
                  </a:txBody>
                  <a:tcPr marL="2647" marR="2647" marT="2647" marB="0" anchor="b">
                    <a:noFill/>
                  </a:tcPr>
                </a:tc>
              </a:tr>
              <a:tr h="340648">
                <a:tc>
                  <a:txBody>
                    <a:bodyPr/>
                    <a:lstStyle/>
                    <a:p>
                      <a:pPr algn="ctr" fontAlgn="t"/>
                      <a:r>
                        <a:rPr lang="ru-RU" sz="800" u="none" strike="noStrike">
                          <a:effectLst/>
                        </a:rPr>
                        <a:t>2 02 35304 05 0000 150</a:t>
                      </a:r>
                      <a:endParaRPr lang="ru-RU" sz="800" b="0" i="0" u="none" strike="noStrike">
                        <a:effectLst/>
                        <a:latin typeface="Times New Roman"/>
                      </a:endParaRPr>
                    </a:p>
                  </a:txBody>
                  <a:tcPr marL="2647" marR="2647" marT="2647" marB="0">
                    <a:noFill/>
                  </a:tcPr>
                </a:tc>
                <a:tc>
                  <a:txBody>
                    <a:bodyPr/>
                    <a:lstStyle/>
                    <a:p>
                      <a:pPr algn="just" fontAlgn="t"/>
                      <a:r>
                        <a:rPr lang="ru-RU" sz="800" u="none" strike="noStrike">
                          <a:effectLst/>
                        </a:rPr>
                        <a:t>Субвенции бюджетам муниципальных районов на организацию бесплатного горячего питания обучающихся, получающих начальное общее образование в государственных и муниципальных образовательных организациях</a:t>
                      </a:r>
                      <a:endParaRPr lang="ru-RU" sz="800" b="0" i="0" u="none" strike="noStrike">
                        <a:effectLst/>
                        <a:latin typeface="Times New Roman"/>
                      </a:endParaRPr>
                    </a:p>
                  </a:txBody>
                  <a:tcPr marL="2647" marR="2647" marT="2647" marB="0">
                    <a:noFill/>
                  </a:tcPr>
                </a:tc>
                <a:tc>
                  <a:txBody>
                    <a:bodyPr/>
                    <a:lstStyle/>
                    <a:p>
                      <a:pPr algn="ctr" fontAlgn="b"/>
                      <a:r>
                        <a:rPr lang="ru-RU" sz="800" u="none" strike="noStrike">
                          <a:effectLst/>
                        </a:rPr>
                        <a:t>22 734,18500</a:t>
                      </a:r>
                      <a:endParaRPr lang="ru-RU" sz="800" b="0" i="0" u="none" strike="noStrike">
                        <a:effectLst/>
                        <a:latin typeface="Times New Roman"/>
                      </a:endParaRPr>
                    </a:p>
                  </a:txBody>
                  <a:tcPr marL="2647" marR="2647" marT="2647" marB="0" anchor="b">
                    <a:noFill/>
                  </a:tcPr>
                </a:tc>
                <a:tc>
                  <a:txBody>
                    <a:bodyPr/>
                    <a:lstStyle/>
                    <a:p>
                      <a:pPr algn="ctr" fontAlgn="b"/>
                      <a:r>
                        <a:rPr lang="ru-RU" sz="800" u="none" strike="noStrike">
                          <a:effectLst/>
                        </a:rPr>
                        <a:t>24 825,10000</a:t>
                      </a:r>
                      <a:endParaRPr lang="ru-RU" sz="800" b="0" i="0" u="none" strike="noStrike">
                        <a:effectLst/>
                        <a:latin typeface="Times New Roman"/>
                      </a:endParaRPr>
                    </a:p>
                  </a:txBody>
                  <a:tcPr marL="2647" marR="2647" marT="2647" marB="0" anchor="b">
                    <a:noFill/>
                  </a:tcPr>
                </a:tc>
                <a:tc>
                  <a:txBody>
                    <a:bodyPr/>
                    <a:lstStyle/>
                    <a:p>
                      <a:pPr algn="ctr" fontAlgn="b"/>
                      <a:r>
                        <a:rPr lang="ru-RU" sz="800" u="none" strike="noStrike" dirty="0">
                          <a:effectLst/>
                        </a:rPr>
                        <a:t>21 125,10000</a:t>
                      </a:r>
                      <a:endParaRPr lang="ru-RU" sz="800" b="0" i="0" u="none" strike="noStrike" dirty="0">
                        <a:effectLst/>
                        <a:latin typeface="Times New Roman"/>
                      </a:endParaRPr>
                    </a:p>
                  </a:txBody>
                  <a:tcPr marL="2647" marR="2647" marT="2647" marB="0" anchor="b">
                    <a:noFill/>
                  </a:tcPr>
                </a:tc>
                <a:tc>
                  <a:txBody>
                    <a:bodyPr/>
                    <a:lstStyle/>
                    <a:p>
                      <a:pPr algn="ctr" fontAlgn="b"/>
                      <a:r>
                        <a:rPr lang="ru-RU" sz="800" u="none" strike="noStrike" dirty="0">
                          <a:effectLst/>
                        </a:rPr>
                        <a:t>92,92</a:t>
                      </a:r>
                      <a:endParaRPr lang="ru-RU" sz="800" b="1" i="0" u="none" strike="noStrike" dirty="0">
                        <a:solidFill>
                          <a:srgbClr val="1D1B10"/>
                        </a:solidFill>
                        <a:effectLst/>
                        <a:latin typeface="Times New Roman"/>
                      </a:endParaRPr>
                    </a:p>
                  </a:txBody>
                  <a:tcPr marL="2647" marR="2647" marT="2647" marB="0" anchor="b">
                    <a:noFill/>
                  </a:tcPr>
                </a:tc>
                <a:tc>
                  <a:txBody>
                    <a:bodyPr/>
                    <a:lstStyle/>
                    <a:p>
                      <a:pPr algn="ctr" fontAlgn="b"/>
                      <a:r>
                        <a:rPr lang="ru-RU" sz="800" u="none" strike="noStrike" dirty="0">
                          <a:effectLst/>
                        </a:rPr>
                        <a:t>85,10</a:t>
                      </a:r>
                      <a:endParaRPr lang="ru-RU" sz="800" b="1" i="0" u="none" strike="noStrike" dirty="0">
                        <a:solidFill>
                          <a:srgbClr val="1D1B10"/>
                        </a:solidFill>
                        <a:effectLst/>
                        <a:latin typeface="Times New Roman"/>
                      </a:endParaRPr>
                    </a:p>
                  </a:txBody>
                  <a:tcPr marL="2647" marR="2647" marT="2647" marB="0" anchor="b">
                    <a:noFill/>
                  </a:tcPr>
                </a:tc>
                <a:tc>
                  <a:txBody>
                    <a:bodyPr/>
                    <a:lstStyle/>
                    <a:p>
                      <a:pPr algn="l" fontAlgn="b"/>
                      <a:r>
                        <a:rPr lang="ru-RU" sz="800" u="none" strike="noStrike" dirty="0">
                          <a:effectLst/>
                        </a:rPr>
                        <a:t>Бюджетные ассигнования увеличены в соответствии с Законом Приморского края "О краевом бюджете на 2023 год и плановый период 2024 и 2025 годов"</a:t>
                      </a:r>
                      <a:endParaRPr lang="ru-RU" sz="800" b="0" i="0" u="none" strike="noStrike" dirty="0">
                        <a:effectLst/>
                        <a:latin typeface="Times New Roman"/>
                      </a:endParaRPr>
                    </a:p>
                  </a:txBody>
                  <a:tcPr marL="2647" marR="2647" marT="2647" marB="0" anchor="b">
                    <a:noFill/>
                  </a:tcPr>
                </a:tc>
              </a:tr>
              <a:tr h="208397">
                <a:tc>
                  <a:txBody>
                    <a:bodyPr/>
                    <a:lstStyle/>
                    <a:p>
                      <a:pPr algn="ctr" fontAlgn="t"/>
                      <a:r>
                        <a:rPr lang="ru-RU" sz="800" u="none" strike="noStrike">
                          <a:effectLst/>
                        </a:rPr>
                        <a:t>2 02 35930 05 0000 150</a:t>
                      </a:r>
                      <a:endParaRPr lang="ru-RU" sz="800" b="0" i="0" u="none" strike="noStrike">
                        <a:effectLst/>
                        <a:latin typeface="Times New Roman"/>
                      </a:endParaRPr>
                    </a:p>
                  </a:txBody>
                  <a:tcPr marL="2647" marR="2647" marT="2647" marB="0">
                    <a:noFill/>
                  </a:tcPr>
                </a:tc>
                <a:tc>
                  <a:txBody>
                    <a:bodyPr/>
                    <a:lstStyle/>
                    <a:p>
                      <a:pPr algn="just" fontAlgn="t"/>
                      <a:r>
                        <a:rPr lang="ru-RU" sz="800" u="none" strike="noStrike">
                          <a:effectLst/>
                        </a:rPr>
                        <a:t>Субвенции бюджетам муниципальных районов на государственную регистрацию актов гражданского состояния </a:t>
                      </a:r>
                      <a:endParaRPr lang="ru-RU" sz="800" b="0" i="0" u="none" strike="noStrike">
                        <a:effectLst/>
                        <a:latin typeface="Times New Roman"/>
                      </a:endParaRPr>
                    </a:p>
                  </a:txBody>
                  <a:tcPr marL="2647" marR="2647" marT="2647" marB="0">
                    <a:noFill/>
                  </a:tcPr>
                </a:tc>
                <a:tc>
                  <a:txBody>
                    <a:bodyPr/>
                    <a:lstStyle/>
                    <a:p>
                      <a:pPr algn="ctr" fontAlgn="b"/>
                      <a:r>
                        <a:rPr lang="ru-RU" sz="800" u="none" strike="noStrike">
                          <a:effectLst/>
                        </a:rPr>
                        <a:t>1 863,27700</a:t>
                      </a:r>
                      <a:endParaRPr lang="ru-RU" sz="800" b="0" i="0" u="none" strike="noStrike">
                        <a:effectLst/>
                        <a:latin typeface="Times New Roman"/>
                      </a:endParaRPr>
                    </a:p>
                  </a:txBody>
                  <a:tcPr marL="2647" marR="2647" marT="2647" marB="0" anchor="b">
                    <a:noFill/>
                  </a:tcPr>
                </a:tc>
                <a:tc>
                  <a:txBody>
                    <a:bodyPr/>
                    <a:lstStyle/>
                    <a:p>
                      <a:pPr algn="ctr" fontAlgn="b"/>
                      <a:r>
                        <a:rPr lang="ru-RU" sz="800" u="none" strike="noStrike">
                          <a:effectLst/>
                        </a:rPr>
                        <a:t>1 863,27700</a:t>
                      </a:r>
                      <a:endParaRPr lang="ru-RU" sz="800" b="0" i="0" u="none" strike="noStrike">
                        <a:effectLst/>
                        <a:latin typeface="Times New Roman"/>
                      </a:endParaRPr>
                    </a:p>
                  </a:txBody>
                  <a:tcPr marL="2647" marR="2647" marT="2647" marB="0" anchor="b">
                    <a:noFill/>
                  </a:tcPr>
                </a:tc>
                <a:tc>
                  <a:txBody>
                    <a:bodyPr/>
                    <a:lstStyle/>
                    <a:p>
                      <a:pPr algn="ctr" fontAlgn="b"/>
                      <a:r>
                        <a:rPr lang="ru-RU" sz="800" u="none" strike="noStrike">
                          <a:effectLst/>
                        </a:rPr>
                        <a:t>1 863,27700</a:t>
                      </a:r>
                      <a:endParaRPr lang="ru-RU" sz="800" b="0" i="0" u="none" strike="noStrike">
                        <a:effectLst/>
                        <a:latin typeface="Times New Roman"/>
                      </a:endParaRPr>
                    </a:p>
                  </a:txBody>
                  <a:tcPr marL="2647" marR="2647" marT="2647" marB="0" anchor="b">
                    <a:noFill/>
                  </a:tcPr>
                </a:tc>
                <a:tc>
                  <a:txBody>
                    <a:bodyPr/>
                    <a:lstStyle/>
                    <a:p>
                      <a:pPr algn="ctr" fontAlgn="b"/>
                      <a:r>
                        <a:rPr lang="ru-RU" sz="800" u="none" strike="noStrike">
                          <a:effectLst/>
                        </a:rPr>
                        <a:t>100,00</a:t>
                      </a:r>
                      <a:endParaRPr lang="ru-RU" sz="800" b="1" i="0" u="none" strike="noStrike">
                        <a:solidFill>
                          <a:srgbClr val="1D1B10"/>
                        </a:solidFill>
                        <a:effectLst/>
                        <a:latin typeface="Times New Roman"/>
                      </a:endParaRPr>
                    </a:p>
                  </a:txBody>
                  <a:tcPr marL="2647" marR="2647" marT="2647" marB="0" anchor="b">
                    <a:noFill/>
                  </a:tcPr>
                </a:tc>
                <a:tc>
                  <a:txBody>
                    <a:bodyPr/>
                    <a:lstStyle/>
                    <a:p>
                      <a:pPr algn="ctr" fontAlgn="b"/>
                      <a:r>
                        <a:rPr lang="ru-RU" sz="800" u="none" strike="noStrike" dirty="0">
                          <a:effectLst/>
                        </a:rPr>
                        <a:t>100,00</a:t>
                      </a:r>
                      <a:endParaRPr lang="ru-RU" sz="800" b="1" i="0" u="none" strike="noStrike" dirty="0">
                        <a:solidFill>
                          <a:srgbClr val="1D1B10"/>
                        </a:solidFill>
                        <a:effectLst/>
                        <a:latin typeface="Times New Roman"/>
                      </a:endParaRPr>
                    </a:p>
                  </a:txBody>
                  <a:tcPr marL="2647" marR="2647" marT="2647" marB="0" anchor="b">
                    <a:noFill/>
                  </a:tcPr>
                </a:tc>
                <a:tc>
                  <a:txBody>
                    <a:bodyPr/>
                    <a:lstStyle/>
                    <a:p>
                      <a:pPr algn="l" fontAlgn="b"/>
                      <a:r>
                        <a:rPr lang="ru-RU" sz="800" u="none" strike="noStrike" dirty="0">
                          <a:effectLst/>
                        </a:rPr>
                        <a:t> </a:t>
                      </a:r>
                      <a:endParaRPr lang="ru-RU" sz="800" b="0" i="0" u="none" strike="noStrike" dirty="0">
                        <a:effectLst/>
                        <a:latin typeface="Times New Roman"/>
                      </a:endParaRPr>
                    </a:p>
                  </a:txBody>
                  <a:tcPr marL="2647" marR="2647" marT="2647" marB="0" anchor="b">
                    <a:noFill/>
                  </a:tcPr>
                </a:tc>
              </a:tr>
              <a:tr h="212403">
                <a:tc>
                  <a:txBody>
                    <a:bodyPr/>
                    <a:lstStyle/>
                    <a:p>
                      <a:pPr algn="ctr" fontAlgn="t"/>
                      <a:r>
                        <a:rPr lang="ru-RU" sz="800" u="none" strike="noStrike">
                          <a:effectLst/>
                        </a:rPr>
                        <a:t>2 02 36900 05 0000 150</a:t>
                      </a:r>
                      <a:endParaRPr lang="ru-RU" sz="800" b="0" i="0" u="none" strike="noStrike">
                        <a:effectLst/>
                        <a:latin typeface="Times New Roman"/>
                      </a:endParaRPr>
                    </a:p>
                  </a:txBody>
                  <a:tcPr marL="2647" marR="2647" marT="2647" marB="0">
                    <a:noFill/>
                  </a:tcPr>
                </a:tc>
                <a:tc>
                  <a:txBody>
                    <a:bodyPr/>
                    <a:lstStyle/>
                    <a:p>
                      <a:pPr algn="just" fontAlgn="t"/>
                      <a:r>
                        <a:rPr lang="ru-RU" sz="800" u="none" strike="noStrike">
                          <a:effectLst/>
                        </a:rPr>
                        <a:t>Единая субвенция бюджетам муниципальных районов из бюджета субъекта Российской Федерации </a:t>
                      </a:r>
                      <a:endParaRPr lang="ru-RU" sz="800" b="0" i="0" u="none" strike="noStrike">
                        <a:effectLst/>
                        <a:latin typeface="Times New Roman"/>
                      </a:endParaRPr>
                    </a:p>
                  </a:txBody>
                  <a:tcPr marL="2647" marR="2647" marT="2647" marB="0">
                    <a:noFill/>
                  </a:tcPr>
                </a:tc>
                <a:tc>
                  <a:txBody>
                    <a:bodyPr/>
                    <a:lstStyle/>
                    <a:p>
                      <a:pPr algn="ctr" fontAlgn="b"/>
                      <a:r>
                        <a:rPr lang="ru-RU" sz="800" u="none" strike="noStrike">
                          <a:effectLst/>
                        </a:rPr>
                        <a:t>2 364,10200</a:t>
                      </a:r>
                      <a:endParaRPr lang="ru-RU" sz="800" b="0" i="0" u="none" strike="noStrike">
                        <a:effectLst/>
                        <a:latin typeface="Times New Roman"/>
                      </a:endParaRPr>
                    </a:p>
                  </a:txBody>
                  <a:tcPr marL="2647" marR="2647" marT="2647" marB="0" anchor="b">
                    <a:noFill/>
                  </a:tcPr>
                </a:tc>
                <a:tc>
                  <a:txBody>
                    <a:bodyPr/>
                    <a:lstStyle/>
                    <a:p>
                      <a:pPr algn="ctr" fontAlgn="b"/>
                      <a:r>
                        <a:rPr lang="ru-RU" sz="800" u="none" strike="noStrike">
                          <a:effectLst/>
                        </a:rPr>
                        <a:t>2 430,98000</a:t>
                      </a:r>
                      <a:endParaRPr lang="ru-RU" sz="800" b="0" i="0" u="none" strike="noStrike">
                        <a:effectLst/>
                        <a:latin typeface="Times New Roman"/>
                      </a:endParaRPr>
                    </a:p>
                  </a:txBody>
                  <a:tcPr marL="2647" marR="2647" marT="2647" marB="0" anchor="b">
                    <a:noFill/>
                  </a:tcPr>
                </a:tc>
                <a:tc>
                  <a:txBody>
                    <a:bodyPr/>
                    <a:lstStyle/>
                    <a:p>
                      <a:pPr algn="ctr" fontAlgn="b"/>
                      <a:r>
                        <a:rPr lang="ru-RU" sz="800" u="none" strike="noStrike">
                          <a:effectLst/>
                        </a:rPr>
                        <a:t>2 290,29695</a:t>
                      </a:r>
                      <a:endParaRPr lang="ru-RU" sz="800" b="0" i="0" u="none" strike="noStrike">
                        <a:effectLst/>
                        <a:latin typeface="Times New Roman"/>
                      </a:endParaRPr>
                    </a:p>
                  </a:txBody>
                  <a:tcPr marL="2647" marR="2647" marT="2647" marB="0" anchor="b">
                    <a:noFill/>
                  </a:tcPr>
                </a:tc>
                <a:tc>
                  <a:txBody>
                    <a:bodyPr/>
                    <a:lstStyle/>
                    <a:p>
                      <a:pPr algn="ctr" fontAlgn="b"/>
                      <a:r>
                        <a:rPr lang="ru-RU" sz="800" u="none" strike="noStrike">
                          <a:effectLst/>
                        </a:rPr>
                        <a:t>96,88</a:t>
                      </a:r>
                      <a:endParaRPr lang="ru-RU" sz="800" b="1" i="0" u="none" strike="noStrike">
                        <a:solidFill>
                          <a:srgbClr val="1D1B10"/>
                        </a:solidFill>
                        <a:effectLst/>
                        <a:latin typeface="Times New Roman"/>
                      </a:endParaRPr>
                    </a:p>
                  </a:txBody>
                  <a:tcPr marL="2647" marR="2647" marT="2647" marB="0" anchor="b">
                    <a:noFill/>
                  </a:tcPr>
                </a:tc>
                <a:tc>
                  <a:txBody>
                    <a:bodyPr/>
                    <a:lstStyle/>
                    <a:p>
                      <a:pPr algn="ctr" fontAlgn="b"/>
                      <a:r>
                        <a:rPr lang="ru-RU" sz="800" u="none" strike="noStrike" dirty="0">
                          <a:effectLst/>
                        </a:rPr>
                        <a:t>94,21</a:t>
                      </a:r>
                      <a:endParaRPr lang="ru-RU" sz="800" b="1" i="0" u="none" strike="noStrike" dirty="0">
                        <a:solidFill>
                          <a:srgbClr val="1D1B10"/>
                        </a:solidFill>
                        <a:effectLst/>
                        <a:latin typeface="Times New Roman"/>
                      </a:endParaRPr>
                    </a:p>
                  </a:txBody>
                  <a:tcPr marL="2647" marR="2647" marT="2647" marB="0" anchor="b">
                    <a:noFill/>
                  </a:tcPr>
                </a:tc>
                <a:tc>
                  <a:txBody>
                    <a:bodyPr/>
                    <a:lstStyle/>
                    <a:p>
                      <a:pPr algn="l" fontAlgn="b"/>
                      <a:r>
                        <a:rPr lang="ru-RU" sz="800" u="none" strike="noStrike" dirty="0">
                          <a:effectLst/>
                        </a:rPr>
                        <a:t> </a:t>
                      </a:r>
                      <a:endParaRPr lang="ru-RU" sz="800" b="0" i="0" u="none" strike="noStrike" dirty="0">
                        <a:effectLst/>
                        <a:latin typeface="Times New Roman"/>
                      </a:endParaRPr>
                    </a:p>
                  </a:txBody>
                  <a:tcPr marL="2647" marR="2647" marT="2647" marB="0" anchor="b">
                    <a:noFill/>
                  </a:tcPr>
                </a:tc>
              </a:tr>
              <a:tr h="148282">
                <a:tc>
                  <a:txBody>
                    <a:bodyPr/>
                    <a:lstStyle/>
                    <a:p>
                      <a:pPr algn="ctr" fontAlgn="t"/>
                      <a:r>
                        <a:rPr lang="ru-RU" sz="800" u="none" strike="noStrike">
                          <a:effectLst/>
                        </a:rPr>
                        <a:t>2 02 39999 05 0000 150</a:t>
                      </a:r>
                      <a:endParaRPr lang="ru-RU" sz="800" b="0" i="0" u="none" strike="noStrike">
                        <a:effectLst/>
                        <a:latin typeface="Times New Roman"/>
                      </a:endParaRPr>
                    </a:p>
                  </a:txBody>
                  <a:tcPr marL="2647" marR="2647" marT="2647" marB="0">
                    <a:noFill/>
                  </a:tcPr>
                </a:tc>
                <a:tc>
                  <a:txBody>
                    <a:bodyPr/>
                    <a:lstStyle/>
                    <a:p>
                      <a:pPr algn="just" fontAlgn="t"/>
                      <a:r>
                        <a:rPr lang="ru-RU" sz="800" u="none" strike="noStrike">
                          <a:effectLst/>
                        </a:rPr>
                        <a:t>Прочие субвенции бюджетам муниципальных районов</a:t>
                      </a:r>
                      <a:endParaRPr lang="ru-RU" sz="800" b="0" i="0" u="none" strike="noStrike">
                        <a:effectLst/>
                        <a:latin typeface="Times New Roman"/>
                      </a:endParaRPr>
                    </a:p>
                  </a:txBody>
                  <a:tcPr marL="2647" marR="2647" marT="2647" marB="0">
                    <a:noFill/>
                  </a:tcPr>
                </a:tc>
                <a:tc>
                  <a:txBody>
                    <a:bodyPr/>
                    <a:lstStyle/>
                    <a:p>
                      <a:pPr algn="ctr" fontAlgn="b"/>
                      <a:r>
                        <a:rPr lang="ru-RU" sz="800" u="none" strike="noStrike">
                          <a:effectLst/>
                        </a:rPr>
                        <a:t>441,97300</a:t>
                      </a:r>
                      <a:endParaRPr lang="ru-RU" sz="800" b="0" i="0" u="none" strike="noStrike">
                        <a:effectLst/>
                        <a:latin typeface="Times New Roman"/>
                      </a:endParaRPr>
                    </a:p>
                  </a:txBody>
                  <a:tcPr marL="2647" marR="2647" marT="2647" marB="0" anchor="b">
                    <a:noFill/>
                  </a:tcPr>
                </a:tc>
                <a:tc>
                  <a:txBody>
                    <a:bodyPr/>
                    <a:lstStyle/>
                    <a:p>
                      <a:pPr algn="ctr" fontAlgn="b"/>
                      <a:r>
                        <a:rPr lang="ru-RU" sz="800" u="none" strike="noStrike">
                          <a:effectLst/>
                        </a:rPr>
                        <a:t>453,86000</a:t>
                      </a:r>
                      <a:endParaRPr lang="ru-RU" sz="800" b="0" i="0" u="none" strike="noStrike">
                        <a:effectLst/>
                        <a:latin typeface="Times New Roman"/>
                      </a:endParaRPr>
                    </a:p>
                  </a:txBody>
                  <a:tcPr marL="2647" marR="2647" marT="2647" marB="0" anchor="b">
                    <a:noFill/>
                  </a:tcPr>
                </a:tc>
                <a:tc>
                  <a:txBody>
                    <a:bodyPr/>
                    <a:lstStyle/>
                    <a:p>
                      <a:pPr algn="ctr" fontAlgn="b"/>
                      <a:r>
                        <a:rPr lang="ru-RU" sz="800" u="none" strike="noStrike">
                          <a:effectLst/>
                        </a:rPr>
                        <a:t>453,86000</a:t>
                      </a:r>
                      <a:endParaRPr lang="ru-RU" sz="800" b="0" i="0" u="none" strike="noStrike">
                        <a:effectLst/>
                        <a:latin typeface="Times New Roman"/>
                      </a:endParaRPr>
                    </a:p>
                  </a:txBody>
                  <a:tcPr marL="2647" marR="2647" marT="2647" marB="0" anchor="b">
                    <a:noFill/>
                  </a:tcPr>
                </a:tc>
                <a:tc>
                  <a:txBody>
                    <a:bodyPr/>
                    <a:lstStyle/>
                    <a:p>
                      <a:pPr algn="ctr" fontAlgn="b"/>
                      <a:r>
                        <a:rPr lang="ru-RU" sz="800" u="none" strike="noStrike">
                          <a:effectLst/>
                        </a:rPr>
                        <a:t>102,69</a:t>
                      </a:r>
                      <a:endParaRPr lang="ru-RU" sz="800" b="1" i="0" u="none" strike="noStrike">
                        <a:solidFill>
                          <a:srgbClr val="1D1B10"/>
                        </a:solidFill>
                        <a:effectLst/>
                        <a:latin typeface="Times New Roman"/>
                      </a:endParaRPr>
                    </a:p>
                  </a:txBody>
                  <a:tcPr marL="2647" marR="2647" marT="2647" marB="0" anchor="b">
                    <a:noFill/>
                  </a:tcPr>
                </a:tc>
                <a:tc>
                  <a:txBody>
                    <a:bodyPr/>
                    <a:lstStyle/>
                    <a:p>
                      <a:pPr algn="ctr" fontAlgn="b"/>
                      <a:r>
                        <a:rPr lang="ru-RU" sz="800" u="none" strike="noStrike">
                          <a:effectLst/>
                        </a:rPr>
                        <a:t>100,00</a:t>
                      </a:r>
                      <a:endParaRPr lang="ru-RU" sz="800" b="1" i="0" u="none" strike="noStrike">
                        <a:solidFill>
                          <a:srgbClr val="1D1B10"/>
                        </a:solidFill>
                        <a:effectLst/>
                        <a:latin typeface="Times New Roman"/>
                      </a:endParaRPr>
                    </a:p>
                  </a:txBody>
                  <a:tcPr marL="2647" marR="2647" marT="2647" marB="0" anchor="b">
                    <a:noFill/>
                  </a:tcPr>
                </a:tc>
                <a:tc>
                  <a:txBody>
                    <a:bodyPr/>
                    <a:lstStyle/>
                    <a:p>
                      <a:pPr algn="l" fontAlgn="b"/>
                      <a:r>
                        <a:rPr lang="ru-RU" sz="800" u="none" strike="noStrike">
                          <a:effectLst/>
                        </a:rPr>
                        <a:t> </a:t>
                      </a:r>
                      <a:endParaRPr lang="ru-RU" sz="800" b="0" i="0" u="none" strike="noStrike">
                        <a:effectLst/>
                        <a:latin typeface="Times New Roman"/>
                      </a:endParaRPr>
                    </a:p>
                  </a:txBody>
                  <a:tcPr marL="2647" marR="2647" marT="2647" marB="0" anchor="b">
                    <a:noFill/>
                  </a:tcPr>
                </a:tc>
              </a:tr>
              <a:tr h="220419">
                <a:tc>
                  <a:txBody>
                    <a:bodyPr/>
                    <a:lstStyle/>
                    <a:p>
                      <a:pPr algn="ctr" fontAlgn="t"/>
                      <a:r>
                        <a:rPr lang="ru-RU" sz="800" u="none" strike="noStrike">
                          <a:effectLst/>
                        </a:rPr>
                        <a:t>2 02 40000 00 0000 150</a:t>
                      </a:r>
                      <a:endParaRPr lang="ru-RU" sz="800" b="0" i="0" u="none" strike="noStrike">
                        <a:effectLst/>
                        <a:latin typeface="Times New Roman"/>
                      </a:endParaRPr>
                    </a:p>
                  </a:txBody>
                  <a:tcPr marL="2647" marR="2647" marT="2647" marB="0">
                    <a:noFill/>
                  </a:tcPr>
                </a:tc>
                <a:tc>
                  <a:txBody>
                    <a:bodyPr/>
                    <a:lstStyle/>
                    <a:p>
                      <a:pPr algn="just" fontAlgn="t"/>
                      <a:r>
                        <a:rPr lang="ru-RU" sz="800" u="none" strike="noStrike">
                          <a:effectLst/>
                        </a:rPr>
                        <a:t>Иные межбюджетные трансферты</a:t>
                      </a:r>
                      <a:endParaRPr lang="ru-RU" sz="800" b="0" i="0" u="none" strike="noStrike">
                        <a:effectLst/>
                        <a:latin typeface="Times New Roman"/>
                      </a:endParaRPr>
                    </a:p>
                  </a:txBody>
                  <a:tcPr marL="2647" marR="2647" marT="2647" marB="0">
                    <a:noFill/>
                  </a:tcPr>
                </a:tc>
                <a:tc>
                  <a:txBody>
                    <a:bodyPr/>
                    <a:lstStyle/>
                    <a:p>
                      <a:pPr algn="ctr" fontAlgn="b"/>
                      <a:r>
                        <a:rPr lang="ru-RU" sz="800" u="none" strike="noStrike">
                          <a:effectLst/>
                        </a:rPr>
                        <a:t>29 718,42480</a:t>
                      </a:r>
                      <a:endParaRPr lang="ru-RU" sz="800" b="0" i="0" u="none" strike="noStrike">
                        <a:effectLst/>
                        <a:latin typeface="Times New Roman"/>
                      </a:endParaRPr>
                    </a:p>
                  </a:txBody>
                  <a:tcPr marL="2647" marR="2647" marT="2647" marB="0" anchor="b">
                    <a:noFill/>
                  </a:tcPr>
                </a:tc>
                <a:tc>
                  <a:txBody>
                    <a:bodyPr/>
                    <a:lstStyle/>
                    <a:p>
                      <a:pPr algn="ctr" fontAlgn="b"/>
                      <a:r>
                        <a:rPr lang="ru-RU" sz="800" u="none" strike="noStrike">
                          <a:effectLst/>
                        </a:rPr>
                        <a:t>27 773,98800</a:t>
                      </a:r>
                      <a:endParaRPr lang="ru-RU" sz="800" b="0" i="0" u="none" strike="noStrike">
                        <a:effectLst/>
                        <a:latin typeface="Times New Roman"/>
                      </a:endParaRPr>
                    </a:p>
                  </a:txBody>
                  <a:tcPr marL="2647" marR="2647" marT="2647" marB="0" anchor="b">
                    <a:noFill/>
                  </a:tcPr>
                </a:tc>
                <a:tc>
                  <a:txBody>
                    <a:bodyPr/>
                    <a:lstStyle/>
                    <a:p>
                      <a:pPr algn="ctr" fontAlgn="b"/>
                      <a:r>
                        <a:rPr lang="ru-RU" sz="800" u="none" strike="noStrike">
                          <a:effectLst/>
                        </a:rPr>
                        <a:t>25 588,78800</a:t>
                      </a:r>
                      <a:endParaRPr lang="ru-RU" sz="800" b="0" i="0" u="none" strike="noStrike">
                        <a:effectLst/>
                        <a:latin typeface="Times New Roman"/>
                      </a:endParaRPr>
                    </a:p>
                  </a:txBody>
                  <a:tcPr marL="2647" marR="2647" marT="2647" marB="0" anchor="b">
                    <a:noFill/>
                  </a:tcPr>
                </a:tc>
                <a:tc>
                  <a:txBody>
                    <a:bodyPr/>
                    <a:lstStyle/>
                    <a:p>
                      <a:pPr algn="ctr" fontAlgn="b"/>
                      <a:r>
                        <a:rPr lang="ru-RU" sz="800" u="none" strike="noStrike">
                          <a:effectLst/>
                        </a:rPr>
                        <a:t>86,10</a:t>
                      </a:r>
                      <a:endParaRPr lang="ru-RU" sz="800" b="1" i="0" u="none" strike="noStrike">
                        <a:solidFill>
                          <a:srgbClr val="1D1B10"/>
                        </a:solidFill>
                        <a:effectLst/>
                        <a:latin typeface="Times New Roman"/>
                      </a:endParaRPr>
                    </a:p>
                  </a:txBody>
                  <a:tcPr marL="2647" marR="2647" marT="2647" marB="0" anchor="b">
                    <a:noFill/>
                  </a:tcPr>
                </a:tc>
                <a:tc>
                  <a:txBody>
                    <a:bodyPr/>
                    <a:lstStyle/>
                    <a:p>
                      <a:pPr algn="ctr" fontAlgn="b"/>
                      <a:r>
                        <a:rPr lang="ru-RU" sz="800" u="none" strike="noStrike">
                          <a:effectLst/>
                        </a:rPr>
                        <a:t>92,13</a:t>
                      </a:r>
                      <a:endParaRPr lang="ru-RU" sz="800" b="1" i="0" u="none" strike="noStrike">
                        <a:solidFill>
                          <a:srgbClr val="1D1B10"/>
                        </a:solidFill>
                        <a:effectLst/>
                        <a:latin typeface="Times New Roman"/>
                      </a:endParaRPr>
                    </a:p>
                  </a:txBody>
                  <a:tcPr marL="2647" marR="2647" marT="2647" marB="0" anchor="b">
                    <a:noFill/>
                  </a:tcPr>
                </a:tc>
                <a:tc>
                  <a:txBody>
                    <a:bodyPr/>
                    <a:lstStyle/>
                    <a:p>
                      <a:pPr algn="l" fontAlgn="b"/>
                      <a:r>
                        <a:rPr lang="ru-RU" sz="800" u="none" strike="noStrike" dirty="0">
                          <a:effectLst/>
                        </a:rPr>
                        <a:t>Бюджетные ассигнования увеличены в соответствии с Законом Приморского края "О краевом бюджете на 2023 год и плановый период 2024 и 2025 годов"</a:t>
                      </a:r>
                      <a:endParaRPr lang="ru-RU" sz="800" b="0" i="0" u="none" strike="noStrike" dirty="0">
                        <a:effectLst/>
                        <a:latin typeface="Times New Roman"/>
                      </a:endParaRPr>
                    </a:p>
                  </a:txBody>
                  <a:tcPr marL="2647" marR="2647" marT="2647" marB="0" anchor="b">
                    <a:noFill/>
                  </a:tcPr>
                </a:tc>
              </a:tr>
              <a:tr h="344656">
                <a:tc>
                  <a:txBody>
                    <a:bodyPr/>
                    <a:lstStyle/>
                    <a:p>
                      <a:pPr algn="ctr" fontAlgn="t"/>
                      <a:r>
                        <a:rPr lang="ru-RU" sz="800" u="none" strike="noStrike">
                          <a:effectLst/>
                        </a:rPr>
                        <a:t>2 02 40014 05 0000 150</a:t>
                      </a:r>
                      <a:endParaRPr lang="ru-RU" sz="800" b="0" i="0" u="none" strike="noStrike">
                        <a:effectLst/>
                        <a:latin typeface="Times New Roman"/>
                      </a:endParaRPr>
                    </a:p>
                  </a:txBody>
                  <a:tcPr marL="2647" marR="2647" marT="2647" marB="0">
                    <a:noFill/>
                  </a:tcPr>
                </a:tc>
                <a:tc>
                  <a:txBody>
                    <a:bodyPr/>
                    <a:lstStyle/>
                    <a:p>
                      <a:pPr algn="l" fontAlgn="b"/>
                      <a:r>
                        <a:rPr lang="ru-RU" sz="800" u="none" strike="noStrike">
                          <a:effectLst/>
                        </a:rPr>
                        <a:t>Межбюджетные трансферты, передаваемые бюджетам муниципальных районов из бюджетов поселений на осуществление части полномочий по решению вопросов местного значения в соответствии с заключенными соглашениями</a:t>
                      </a:r>
                      <a:endParaRPr lang="ru-RU" sz="800" b="0" i="0" u="none" strike="noStrike">
                        <a:effectLst/>
                        <a:latin typeface="Times New Roman"/>
                      </a:endParaRPr>
                    </a:p>
                  </a:txBody>
                  <a:tcPr marL="2647" marR="2647" marT="2647" marB="0" anchor="b">
                    <a:noFill/>
                  </a:tcPr>
                </a:tc>
                <a:tc>
                  <a:txBody>
                    <a:bodyPr/>
                    <a:lstStyle/>
                    <a:p>
                      <a:pPr algn="ctr" fontAlgn="b"/>
                      <a:r>
                        <a:rPr lang="ru-RU" sz="800" u="none" strike="noStrike">
                          <a:effectLst/>
                        </a:rPr>
                        <a:t>1 936,00000</a:t>
                      </a:r>
                      <a:endParaRPr lang="ru-RU" sz="800" b="0" i="0" u="none" strike="noStrike">
                        <a:effectLst/>
                        <a:latin typeface="Times New Roman"/>
                      </a:endParaRPr>
                    </a:p>
                  </a:txBody>
                  <a:tcPr marL="2647" marR="2647" marT="2647" marB="0" anchor="b">
                    <a:noFill/>
                  </a:tcPr>
                </a:tc>
                <a:tc>
                  <a:txBody>
                    <a:bodyPr/>
                    <a:lstStyle/>
                    <a:p>
                      <a:pPr algn="ctr" fontAlgn="b"/>
                      <a:r>
                        <a:rPr lang="ru-RU" sz="800" u="none" strike="noStrike">
                          <a:effectLst/>
                        </a:rPr>
                        <a:t>386,00000</a:t>
                      </a:r>
                      <a:endParaRPr lang="ru-RU" sz="800" b="0" i="0" u="none" strike="noStrike">
                        <a:effectLst/>
                        <a:latin typeface="Times New Roman"/>
                      </a:endParaRPr>
                    </a:p>
                  </a:txBody>
                  <a:tcPr marL="2647" marR="2647" marT="2647" marB="0" anchor="b">
                    <a:noFill/>
                  </a:tcPr>
                </a:tc>
                <a:tc>
                  <a:txBody>
                    <a:bodyPr/>
                    <a:lstStyle/>
                    <a:p>
                      <a:pPr algn="ctr" fontAlgn="b"/>
                      <a:r>
                        <a:rPr lang="ru-RU" sz="800" u="none" strike="noStrike">
                          <a:effectLst/>
                        </a:rPr>
                        <a:t>386,00000</a:t>
                      </a:r>
                      <a:endParaRPr lang="ru-RU" sz="800" b="0" i="0" u="none" strike="noStrike">
                        <a:effectLst/>
                        <a:latin typeface="Times New Roman"/>
                      </a:endParaRPr>
                    </a:p>
                  </a:txBody>
                  <a:tcPr marL="2647" marR="2647" marT="2647" marB="0" anchor="b">
                    <a:noFill/>
                  </a:tcPr>
                </a:tc>
                <a:tc>
                  <a:txBody>
                    <a:bodyPr/>
                    <a:lstStyle/>
                    <a:p>
                      <a:pPr algn="ctr" fontAlgn="b"/>
                      <a:r>
                        <a:rPr lang="ru-RU" sz="800" u="none" strike="noStrike">
                          <a:effectLst/>
                        </a:rPr>
                        <a:t>19,94</a:t>
                      </a:r>
                      <a:endParaRPr lang="ru-RU" sz="800" b="1" i="0" u="none" strike="noStrike">
                        <a:solidFill>
                          <a:srgbClr val="1D1B10"/>
                        </a:solidFill>
                        <a:effectLst/>
                        <a:latin typeface="Times New Roman"/>
                      </a:endParaRPr>
                    </a:p>
                  </a:txBody>
                  <a:tcPr marL="2647" marR="2647" marT="2647" marB="0" anchor="b">
                    <a:noFill/>
                  </a:tcPr>
                </a:tc>
                <a:tc>
                  <a:txBody>
                    <a:bodyPr/>
                    <a:lstStyle/>
                    <a:p>
                      <a:pPr algn="ctr" fontAlgn="b"/>
                      <a:r>
                        <a:rPr lang="ru-RU" sz="800" u="none" strike="noStrike">
                          <a:effectLst/>
                        </a:rPr>
                        <a:t>100,00</a:t>
                      </a:r>
                      <a:endParaRPr lang="ru-RU" sz="800" b="1" i="0" u="none" strike="noStrike">
                        <a:solidFill>
                          <a:srgbClr val="1D1B10"/>
                        </a:solidFill>
                        <a:effectLst/>
                        <a:latin typeface="Times New Roman"/>
                      </a:endParaRPr>
                    </a:p>
                  </a:txBody>
                  <a:tcPr marL="2647" marR="2647" marT="2647" marB="0" anchor="b">
                    <a:noFill/>
                  </a:tcPr>
                </a:tc>
                <a:tc>
                  <a:txBody>
                    <a:bodyPr/>
                    <a:lstStyle/>
                    <a:p>
                      <a:pPr algn="l" fontAlgn="b"/>
                      <a:r>
                        <a:rPr lang="ru-RU" sz="800" u="none" strike="noStrike" dirty="0">
                          <a:effectLst/>
                        </a:rPr>
                        <a:t>Поселения передали муниципальному району не все полномочия, какие планировалось передать первоначально</a:t>
                      </a:r>
                      <a:endParaRPr lang="ru-RU" sz="800" b="0" i="0" u="none" strike="noStrike" dirty="0">
                        <a:effectLst/>
                        <a:latin typeface="Times New Roman"/>
                      </a:endParaRPr>
                    </a:p>
                  </a:txBody>
                  <a:tcPr marL="2647" marR="2647" marT="2647" marB="0" anchor="b">
                    <a:noFill/>
                  </a:tcPr>
                </a:tc>
              </a:tr>
              <a:tr h="476907">
                <a:tc>
                  <a:txBody>
                    <a:bodyPr/>
                    <a:lstStyle/>
                    <a:p>
                      <a:pPr algn="ctr" fontAlgn="t"/>
                      <a:r>
                        <a:rPr lang="ru-RU" sz="800" u="none" strike="noStrike">
                          <a:effectLst/>
                        </a:rPr>
                        <a:t>2 02 45179 05 0000 150</a:t>
                      </a:r>
                      <a:endParaRPr lang="ru-RU" sz="800" b="0" i="0" u="none" strike="noStrike">
                        <a:effectLst/>
                        <a:latin typeface="Times New Roman"/>
                      </a:endParaRPr>
                    </a:p>
                  </a:txBody>
                  <a:tcPr marL="2647" marR="2647" marT="2647" marB="0">
                    <a:noFill/>
                  </a:tcPr>
                </a:tc>
                <a:tc>
                  <a:txBody>
                    <a:bodyPr/>
                    <a:lstStyle/>
                    <a:p>
                      <a:pPr algn="l" fontAlgn="b"/>
                      <a:r>
                        <a:rPr lang="ru-RU" sz="800" u="none" strike="noStrike">
                          <a:effectLst/>
                        </a:rPr>
                        <a:t>Межбюджетные трансферы, передаваемые бюджетам муниципальных районов на проведение мероприятий по обеспечению деятельности совестников директора по воспитанию и взаимодействию с детскими общественными объединениями в общеобразовательных организациях</a:t>
                      </a:r>
                      <a:endParaRPr lang="ru-RU" sz="800" b="0" i="0" u="none" strike="noStrike">
                        <a:effectLst/>
                        <a:latin typeface="Times New Roman"/>
                      </a:endParaRPr>
                    </a:p>
                  </a:txBody>
                  <a:tcPr marL="2647" marR="2647" marT="2647" marB="0" anchor="b">
                    <a:noFill/>
                  </a:tcPr>
                </a:tc>
                <a:tc>
                  <a:txBody>
                    <a:bodyPr/>
                    <a:lstStyle/>
                    <a:p>
                      <a:pPr algn="ctr" fontAlgn="b"/>
                      <a:r>
                        <a:rPr lang="ru-RU" sz="800" u="none" strike="noStrike">
                          <a:effectLst/>
                        </a:rPr>
                        <a:t>989,42480</a:t>
                      </a:r>
                      <a:endParaRPr lang="ru-RU" sz="800" b="0" i="0" u="none" strike="noStrike">
                        <a:effectLst/>
                        <a:latin typeface="Times New Roman"/>
                      </a:endParaRPr>
                    </a:p>
                  </a:txBody>
                  <a:tcPr marL="2647" marR="2647" marT="2647" marB="0" anchor="b">
                    <a:noFill/>
                  </a:tcPr>
                </a:tc>
                <a:tc>
                  <a:txBody>
                    <a:bodyPr/>
                    <a:lstStyle/>
                    <a:p>
                      <a:pPr algn="ctr" fontAlgn="b"/>
                      <a:r>
                        <a:rPr lang="ru-RU" sz="800" u="none" strike="noStrike">
                          <a:effectLst/>
                        </a:rPr>
                        <a:t>594,98800</a:t>
                      </a:r>
                      <a:endParaRPr lang="ru-RU" sz="800" b="0" i="0" u="none" strike="noStrike">
                        <a:effectLst/>
                        <a:latin typeface="Times New Roman"/>
                      </a:endParaRPr>
                    </a:p>
                  </a:txBody>
                  <a:tcPr marL="2647" marR="2647" marT="2647" marB="0" anchor="b">
                    <a:noFill/>
                  </a:tcPr>
                </a:tc>
                <a:tc>
                  <a:txBody>
                    <a:bodyPr/>
                    <a:lstStyle/>
                    <a:p>
                      <a:pPr algn="ctr" fontAlgn="b"/>
                      <a:r>
                        <a:rPr lang="ru-RU" sz="800" u="none" strike="noStrike">
                          <a:effectLst/>
                        </a:rPr>
                        <a:t>594,98800</a:t>
                      </a:r>
                      <a:endParaRPr lang="ru-RU" sz="800" b="0" i="0" u="none" strike="noStrike">
                        <a:effectLst/>
                        <a:latin typeface="Times New Roman"/>
                      </a:endParaRPr>
                    </a:p>
                  </a:txBody>
                  <a:tcPr marL="2647" marR="2647" marT="2647" marB="0" anchor="b">
                    <a:noFill/>
                  </a:tcPr>
                </a:tc>
                <a:tc>
                  <a:txBody>
                    <a:bodyPr/>
                    <a:lstStyle/>
                    <a:p>
                      <a:pPr algn="ctr" fontAlgn="b"/>
                      <a:r>
                        <a:rPr lang="ru-RU" sz="800" u="none" strike="noStrike">
                          <a:effectLst/>
                        </a:rPr>
                        <a:t>60,13</a:t>
                      </a:r>
                      <a:endParaRPr lang="ru-RU" sz="800" b="1" i="0" u="none" strike="noStrike">
                        <a:solidFill>
                          <a:srgbClr val="1D1B10"/>
                        </a:solidFill>
                        <a:effectLst/>
                        <a:latin typeface="Times New Roman"/>
                      </a:endParaRPr>
                    </a:p>
                  </a:txBody>
                  <a:tcPr marL="2647" marR="2647" marT="2647" marB="0" anchor="b">
                    <a:noFill/>
                  </a:tcPr>
                </a:tc>
                <a:tc>
                  <a:txBody>
                    <a:bodyPr/>
                    <a:lstStyle/>
                    <a:p>
                      <a:pPr algn="ctr" fontAlgn="b"/>
                      <a:r>
                        <a:rPr lang="ru-RU" sz="800" u="none" strike="noStrike">
                          <a:effectLst/>
                        </a:rPr>
                        <a:t>100,00</a:t>
                      </a:r>
                      <a:endParaRPr lang="ru-RU" sz="800" b="1" i="0" u="none" strike="noStrike">
                        <a:solidFill>
                          <a:srgbClr val="1D1B10"/>
                        </a:solidFill>
                        <a:effectLst/>
                        <a:latin typeface="Times New Roman"/>
                      </a:endParaRPr>
                    </a:p>
                  </a:txBody>
                  <a:tcPr marL="2647" marR="2647" marT="2647" marB="0" anchor="b">
                    <a:noFill/>
                  </a:tcPr>
                </a:tc>
                <a:tc>
                  <a:txBody>
                    <a:bodyPr/>
                    <a:lstStyle/>
                    <a:p>
                      <a:pPr algn="l" fontAlgn="b"/>
                      <a:r>
                        <a:rPr lang="ru-RU" sz="800" u="none" strike="noStrike" dirty="0">
                          <a:effectLst/>
                        </a:rPr>
                        <a:t>Бюджетные ассигнования увеличены в соответствии с Законом Приморского края "О краевом бюджете на 2023 год и плановый период 2024 и 2025 годов"</a:t>
                      </a:r>
                      <a:endParaRPr lang="ru-RU" sz="800" b="0" i="0" u="none" strike="noStrike" dirty="0">
                        <a:effectLst/>
                        <a:latin typeface="Times New Roman"/>
                      </a:endParaRPr>
                    </a:p>
                  </a:txBody>
                  <a:tcPr marL="2647" marR="2647" marT="2647" marB="0" anchor="b">
                    <a:noFill/>
                  </a:tcPr>
                </a:tc>
              </a:tr>
              <a:tr h="408778">
                <a:tc>
                  <a:txBody>
                    <a:bodyPr/>
                    <a:lstStyle/>
                    <a:p>
                      <a:pPr algn="ctr" fontAlgn="t"/>
                      <a:r>
                        <a:rPr lang="ru-RU" sz="800" u="none" strike="noStrike">
                          <a:effectLst/>
                        </a:rPr>
                        <a:t>2 02 45303 05 0000 150</a:t>
                      </a:r>
                      <a:endParaRPr lang="ru-RU" sz="800" b="0" i="0" u="none" strike="noStrike">
                        <a:effectLst/>
                        <a:latin typeface="Times New Roman"/>
                      </a:endParaRPr>
                    </a:p>
                  </a:txBody>
                  <a:tcPr marL="2647" marR="2647" marT="2647" marB="0">
                    <a:noFill/>
                  </a:tcPr>
                </a:tc>
                <a:tc>
                  <a:txBody>
                    <a:bodyPr/>
                    <a:lstStyle/>
                    <a:p>
                      <a:pPr algn="l" fontAlgn="b"/>
                      <a:r>
                        <a:rPr lang="ru-RU" sz="800" u="none" strike="noStrike">
                          <a:effectLst/>
                        </a:rPr>
                        <a:t>Межбюджетные трансферты бюджетам муниципальных районов на ежемесячное денежное вознаграждение за классное руководство педагогическим работникам государственных и муниципальных общеобразовательных организаций</a:t>
                      </a:r>
                      <a:endParaRPr lang="ru-RU" sz="800" b="0" i="0" u="none" strike="noStrike">
                        <a:effectLst/>
                        <a:latin typeface="Times New Roman"/>
                      </a:endParaRPr>
                    </a:p>
                  </a:txBody>
                  <a:tcPr marL="2647" marR="2647" marT="2647" marB="0" anchor="b">
                    <a:noFill/>
                  </a:tcPr>
                </a:tc>
                <a:tc>
                  <a:txBody>
                    <a:bodyPr/>
                    <a:lstStyle/>
                    <a:p>
                      <a:pPr algn="ctr" fontAlgn="b"/>
                      <a:r>
                        <a:rPr lang="ru-RU" sz="800" u="none" strike="noStrike">
                          <a:effectLst/>
                        </a:rPr>
                        <a:t>26 793,00000</a:t>
                      </a:r>
                      <a:endParaRPr lang="ru-RU" sz="800" b="0" i="0" u="none" strike="noStrike">
                        <a:effectLst/>
                        <a:latin typeface="Times New Roman"/>
                      </a:endParaRPr>
                    </a:p>
                  </a:txBody>
                  <a:tcPr marL="2647" marR="2647" marT="2647" marB="0" anchor="b">
                    <a:noFill/>
                  </a:tcPr>
                </a:tc>
                <a:tc>
                  <a:txBody>
                    <a:bodyPr/>
                    <a:lstStyle/>
                    <a:p>
                      <a:pPr algn="ctr" fontAlgn="b"/>
                      <a:r>
                        <a:rPr lang="ru-RU" sz="800" u="none" strike="noStrike">
                          <a:effectLst/>
                        </a:rPr>
                        <a:t>26 793,00000</a:t>
                      </a:r>
                      <a:endParaRPr lang="ru-RU" sz="800" b="0" i="0" u="none" strike="noStrike">
                        <a:effectLst/>
                        <a:latin typeface="Times New Roman"/>
                      </a:endParaRPr>
                    </a:p>
                  </a:txBody>
                  <a:tcPr marL="2647" marR="2647" marT="2647" marB="0" anchor="b">
                    <a:noFill/>
                  </a:tcPr>
                </a:tc>
                <a:tc>
                  <a:txBody>
                    <a:bodyPr/>
                    <a:lstStyle/>
                    <a:p>
                      <a:pPr algn="ctr" fontAlgn="b"/>
                      <a:r>
                        <a:rPr lang="ru-RU" sz="800" u="none" strike="noStrike">
                          <a:effectLst/>
                        </a:rPr>
                        <a:t>24 607,80000</a:t>
                      </a:r>
                      <a:endParaRPr lang="ru-RU" sz="800" b="0" i="0" u="none" strike="noStrike">
                        <a:effectLst/>
                        <a:latin typeface="Times New Roman"/>
                      </a:endParaRPr>
                    </a:p>
                  </a:txBody>
                  <a:tcPr marL="2647" marR="2647" marT="2647" marB="0" anchor="b">
                    <a:noFill/>
                  </a:tcPr>
                </a:tc>
                <a:tc>
                  <a:txBody>
                    <a:bodyPr/>
                    <a:lstStyle/>
                    <a:p>
                      <a:pPr algn="ctr" fontAlgn="b"/>
                      <a:r>
                        <a:rPr lang="ru-RU" sz="800" u="none" strike="noStrike">
                          <a:effectLst/>
                        </a:rPr>
                        <a:t>91,84</a:t>
                      </a:r>
                      <a:endParaRPr lang="ru-RU" sz="800" b="1" i="0" u="none" strike="noStrike">
                        <a:solidFill>
                          <a:srgbClr val="1D1B10"/>
                        </a:solidFill>
                        <a:effectLst/>
                        <a:latin typeface="Times New Roman"/>
                      </a:endParaRPr>
                    </a:p>
                  </a:txBody>
                  <a:tcPr marL="2647" marR="2647" marT="2647" marB="0" anchor="b">
                    <a:noFill/>
                  </a:tcPr>
                </a:tc>
                <a:tc>
                  <a:txBody>
                    <a:bodyPr/>
                    <a:lstStyle/>
                    <a:p>
                      <a:pPr algn="ctr" fontAlgn="b"/>
                      <a:r>
                        <a:rPr lang="ru-RU" sz="800" u="none" strike="noStrike">
                          <a:effectLst/>
                        </a:rPr>
                        <a:t>91,84</a:t>
                      </a:r>
                      <a:endParaRPr lang="ru-RU" sz="800" b="1" i="0" u="none" strike="noStrike">
                        <a:solidFill>
                          <a:srgbClr val="1D1B10"/>
                        </a:solidFill>
                        <a:effectLst/>
                        <a:latin typeface="Times New Roman"/>
                      </a:endParaRPr>
                    </a:p>
                  </a:txBody>
                  <a:tcPr marL="2647" marR="2647" marT="2647" marB="0" anchor="b">
                    <a:noFill/>
                  </a:tcPr>
                </a:tc>
                <a:tc>
                  <a:txBody>
                    <a:bodyPr/>
                    <a:lstStyle/>
                    <a:p>
                      <a:pPr algn="l" fontAlgn="b"/>
                      <a:r>
                        <a:rPr lang="ru-RU" sz="800" u="none" strike="noStrike" dirty="0">
                          <a:effectLst/>
                        </a:rPr>
                        <a:t>Бюджетные ассигнования увеличены в соответствии с Законом Приморского края "О краевом бюджете на 2023 год и плановый период 2024 и 2025 годов"</a:t>
                      </a:r>
                      <a:endParaRPr lang="ru-RU" sz="800" b="0" i="0" u="none" strike="noStrike" dirty="0">
                        <a:effectLst/>
                        <a:latin typeface="Times New Roman"/>
                      </a:endParaRPr>
                    </a:p>
                  </a:txBody>
                  <a:tcPr marL="2647" marR="2647" marT="2647" marB="0" anchor="b">
                    <a:noFill/>
                  </a:tcPr>
                </a:tc>
              </a:tr>
              <a:tr h="408778">
                <a:tc>
                  <a:txBody>
                    <a:bodyPr/>
                    <a:lstStyle/>
                    <a:p>
                      <a:pPr algn="ctr" fontAlgn="t"/>
                      <a:r>
                        <a:rPr lang="ru-RU" sz="800" u="none" strike="noStrike">
                          <a:effectLst/>
                        </a:rPr>
                        <a:t>2 18 00000 00 0000 150</a:t>
                      </a:r>
                      <a:endParaRPr lang="ru-RU" sz="800" b="0" i="0" u="none" strike="noStrike">
                        <a:effectLst/>
                        <a:latin typeface="Times New Roman"/>
                      </a:endParaRPr>
                    </a:p>
                  </a:txBody>
                  <a:tcPr marL="2647" marR="2647" marT="2647" marB="0">
                    <a:noFill/>
                  </a:tcPr>
                </a:tc>
                <a:tc>
                  <a:txBody>
                    <a:bodyPr/>
                    <a:lstStyle/>
                    <a:p>
                      <a:pPr algn="l" fontAlgn="b"/>
                      <a:r>
                        <a:rPr lang="ru-RU" sz="800" u="none" strike="noStrike">
                          <a:effectLst/>
                        </a:rPr>
                        <a:t>Доходы бюджетов бюджетной системы Российской Федерации от возврата бюджетами бюджетной системы Российской Федерации и организациями остатков субсидий, субвенций и иных межбюджетных трансфертов имеющих целевое назначение, прошлых лет</a:t>
                      </a:r>
                      <a:endParaRPr lang="ru-RU" sz="800" b="0" i="0" u="none" strike="noStrike">
                        <a:effectLst/>
                        <a:latin typeface="Times New Roman"/>
                      </a:endParaRPr>
                    </a:p>
                  </a:txBody>
                  <a:tcPr marL="2647" marR="2647" marT="2647" marB="0" anchor="b">
                    <a:noFill/>
                  </a:tcPr>
                </a:tc>
                <a:tc>
                  <a:txBody>
                    <a:bodyPr/>
                    <a:lstStyle/>
                    <a:p>
                      <a:pPr algn="ctr" fontAlgn="b"/>
                      <a:r>
                        <a:rPr lang="ru-RU" sz="800" u="none" strike="noStrike">
                          <a:effectLst/>
                        </a:rPr>
                        <a:t>0,00000</a:t>
                      </a:r>
                      <a:endParaRPr lang="ru-RU" sz="800" b="0" i="0" u="none" strike="noStrike">
                        <a:effectLst/>
                        <a:latin typeface="Times New Roman"/>
                      </a:endParaRPr>
                    </a:p>
                  </a:txBody>
                  <a:tcPr marL="2647" marR="2647" marT="2647" marB="0" anchor="b">
                    <a:noFill/>
                  </a:tcPr>
                </a:tc>
                <a:tc>
                  <a:txBody>
                    <a:bodyPr/>
                    <a:lstStyle/>
                    <a:p>
                      <a:pPr algn="ctr" fontAlgn="b"/>
                      <a:r>
                        <a:rPr lang="ru-RU" sz="800" u="none" strike="noStrike">
                          <a:effectLst/>
                        </a:rPr>
                        <a:t>190,61400</a:t>
                      </a:r>
                      <a:endParaRPr lang="ru-RU" sz="800" b="0" i="0" u="none" strike="noStrike">
                        <a:effectLst/>
                        <a:latin typeface="Times New Roman"/>
                      </a:endParaRPr>
                    </a:p>
                  </a:txBody>
                  <a:tcPr marL="2647" marR="2647" marT="2647" marB="0" anchor="b">
                    <a:noFill/>
                  </a:tcPr>
                </a:tc>
                <a:tc>
                  <a:txBody>
                    <a:bodyPr/>
                    <a:lstStyle/>
                    <a:p>
                      <a:pPr algn="ctr" fontAlgn="b"/>
                      <a:r>
                        <a:rPr lang="ru-RU" sz="800" u="none" strike="noStrike" dirty="0">
                          <a:effectLst/>
                        </a:rPr>
                        <a:t>190,61400</a:t>
                      </a:r>
                      <a:endParaRPr lang="ru-RU" sz="800" b="0" i="0" u="none" strike="noStrike" dirty="0">
                        <a:effectLst/>
                        <a:latin typeface="Times New Roman"/>
                      </a:endParaRPr>
                    </a:p>
                  </a:txBody>
                  <a:tcPr marL="2647" marR="2647" marT="2647" marB="0" anchor="b">
                    <a:noFill/>
                  </a:tcPr>
                </a:tc>
                <a:tc>
                  <a:txBody>
                    <a:bodyPr/>
                    <a:lstStyle/>
                    <a:p>
                      <a:pPr algn="ctr" fontAlgn="b"/>
                      <a:r>
                        <a:rPr lang="ru-RU" sz="800" u="none" strike="noStrike">
                          <a:effectLst/>
                        </a:rPr>
                        <a:t>0,00</a:t>
                      </a:r>
                      <a:endParaRPr lang="ru-RU" sz="800" b="1" i="0" u="none" strike="noStrike">
                        <a:solidFill>
                          <a:srgbClr val="1D1B10"/>
                        </a:solidFill>
                        <a:effectLst/>
                        <a:latin typeface="Times New Roman"/>
                      </a:endParaRPr>
                    </a:p>
                  </a:txBody>
                  <a:tcPr marL="2647" marR="2647" marT="2647" marB="0" anchor="b">
                    <a:noFill/>
                  </a:tcPr>
                </a:tc>
                <a:tc>
                  <a:txBody>
                    <a:bodyPr/>
                    <a:lstStyle/>
                    <a:p>
                      <a:pPr algn="ctr" fontAlgn="b"/>
                      <a:r>
                        <a:rPr lang="ru-RU" sz="800" u="none" strike="noStrike">
                          <a:effectLst/>
                        </a:rPr>
                        <a:t>100,00</a:t>
                      </a:r>
                      <a:endParaRPr lang="ru-RU" sz="800" b="1" i="0" u="none" strike="noStrike">
                        <a:solidFill>
                          <a:srgbClr val="1D1B10"/>
                        </a:solidFill>
                        <a:effectLst/>
                        <a:latin typeface="Times New Roman"/>
                      </a:endParaRPr>
                    </a:p>
                  </a:txBody>
                  <a:tcPr marL="2647" marR="2647" marT="2647" marB="0" anchor="b">
                    <a:noFill/>
                  </a:tcPr>
                </a:tc>
                <a:tc>
                  <a:txBody>
                    <a:bodyPr/>
                    <a:lstStyle/>
                    <a:p>
                      <a:pPr algn="l" fontAlgn="b"/>
                      <a:r>
                        <a:rPr lang="ru-RU" sz="800" u="none" strike="noStrike" dirty="0">
                          <a:effectLst/>
                        </a:rPr>
                        <a:t> </a:t>
                      </a:r>
                      <a:endParaRPr lang="ru-RU" sz="800" b="0" i="0" u="none" strike="noStrike" dirty="0">
                        <a:effectLst/>
                        <a:latin typeface="Times New Roman"/>
                      </a:endParaRPr>
                    </a:p>
                  </a:txBody>
                  <a:tcPr marL="2647" marR="2647" marT="2647" marB="0" anchor="b">
                    <a:noFill/>
                  </a:tcPr>
                </a:tc>
              </a:tr>
            </a:tbl>
          </a:graphicData>
        </a:graphic>
      </p:graphicFrame>
    </p:spTree>
    <p:extLst>
      <p:ext uri="{BB962C8B-B14F-4D97-AF65-F5344CB8AC3E}">
        <p14:creationId xmlns:p14="http://schemas.microsoft.com/office/powerpoint/2010/main" val="550629903"/>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Заголовок 1"/>
          <p:cNvSpPr>
            <a:spLocks noGrp="1"/>
          </p:cNvSpPr>
          <p:nvPr>
            <p:ph type="title"/>
          </p:nvPr>
        </p:nvSpPr>
        <p:spPr>
          <a:xfrm>
            <a:off x="3059832" y="0"/>
            <a:ext cx="2736304" cy="332656"/>
          </a:xfrm>
        </p:spPr>
        <p:txBody>
          <a:bodyPr/>
          <a:lstStyle/>
          <a:p>
            <a:r>
              <a:rPr lang="ru-RU" altLang="ru-RU" sz="2400" b="1" dirty="0" smtClean="0">
                <a:latin typeface="Times New Roman" pitchFamily="18" charset="0"/>
                <a:cs typeface="Times New Roman" pitchFamily="18" charset="0"/>
              </a:rPr>
              <a:t/>
            </a:r>
            <a:br>
              <a:rPr lang="ru-RU" altLang="ru-RU" sz="2400" b="1" dirty="0" smtClean="0">
                <a:latin typeface="Times New Roman" pitchFamily="18" charset="0"/>
                <a:cs typeface="Times New Roman" pitchFamily="18" charset="0"/>
              </a:rPr>
            </a:br>
            <a:r>
              <a:rPr lang="ru-RU" altLang="ru-RU" sz="2400" b="1" dirty="0" smtClean="0">
                <a:latin typeface="Times New Roman" pitchFamily="18" charset="0"/>
                <a:cs typeface="Times New Roman" pitchFamily="18" charset="0"/>
              </a:rPr>
              <a:t/>
            </a:r>
            <a:br>
              <a:rPr lang="ru-RU" altLang="ru-RU" sz="2400" b="1" dirty="0" smtClean="0">
                <a:latin typeface="Times New Roman" pitchFamily="18" charset="0"/>
                <a:cs typeface="Times New Roman" pitchFamily="18" charset="0"/>
              </a:rPr>
            </a:br>
            <a:r>
              <a:rPr lang="ru-RU" altLang="ru-RU" sz="2400" b="1" dirty="0" smtClean="0">
                <a:latin typeface="Times New Roman" pitchFamily="18" charset="0"/>
                <a:cs typeface="Times New Roman" pitchFamily="18" charset="0"/>
              </a:rPr>
              <a:t>Глоссарий</a:t>
            </a:r>
            <a:r>
              <a:rPr lang="ru-RU" altLang="ru-RU" b="1" dirty="0" smtClean="0"/>
              <a:t/>
            </a:r>
            <a:br>
              <a:rPr lang="ru-RU" altLang="ru-RU" b="1" dirty="0" smtClean="0"/>
            </a:br>
            <a:endParaRPr lang="ru-RU" altLang="ru-RU" dirty="0" smtClean="0"/>
          </a:p>
        </p:txBody>
      </p:sp>
      <p:sp>
        <p:nvSpPr>
          <p:cNvPr id="3" name="Содержимое 2"/>
          <p:cNvSpPr>
            <a:spLocks noGrp="1"/>
          </p:cNvSpPr>
          <p:nvPr>
            <p:ph idx="1"/>
          </p:nvPr>
        </p:nvSpPr>
        <p:spPr>
          <a:xfrm>
            <a:off x="107504" y="404664"/>
            <a:ext cx="4464496" cy="6285701"/>
          </a:xfrm>
        </p:spPr>
        <p:style>
          <a:lnRef idx="2">
            <a:schemeClr val="accent1"/>
          </a:lnRef>
          <a:fillRef idx="1">
            <a:schemeClr val="lt1"/>
          </a:fillRef>
          <a:effectRef idx="0">
            <a:schemeClr val="accent1"/>
          </a:effectRef>
          <a:fontRef idx="minor">
            <a:schemeClr val="dk1"/>
          </a:fontRef>
        </p:style>
        <p:txBody>
          <a:bodyPr/>
          <a:lstStyle/>
          <a:p>
            <a:pPr marL="0" indent="-342000">
              <a:spcBef>
                <a:spcPts val="0"/>
              </a:spcBef>
              <a:buFont typeface="Arial" charset="0"/>
              <a:buNone/>
              <a:defRPr/>
            </a:pPr>
            <a:r>
              <a:rPr lang="ru-RU" sz="1200" b="1" i="1" u="sng" dirty="0" smtClean="0">
                <a:latin typeface="Times New Roman" pitchFamily="18" charset="0"/>
                <a:cs typeface="Times New Roman" pitchFamily="18" charset="0"/>
              </a:rPr>
              <a:t>Бюджет</a:t>
            </a:r>
            <a:r>
              <a:rPr lang="ru-RU" sz="1200" dirty="0" smtClean="0">
                <a:latin typeface="Times New Roman" pitchFamily="18" charset="0"/>
                <a:cs typeface="Times New Roman" pitchFamily="18" charset="0"/>
              </a:rPr>
              <a:t> — форма образования и расходования денежных средств, предназначенных для финансового обеспечения задач и функций государства и местного самоуправления.</a:t>
            </a:r>
          </a:p>
          <a:p>
            <a:pPr marL="0" indent="-342000">
              <a:spcBef>
                <a:spcPts val="0"/>
              </a:spcBef>
              <a:buFont typeface="Arial" charset="0"/>
              <a:buNone/>
              <a:defRPr/>
            </a:pPr>
            <a:r>
              <a:rPr lang="ru-RU" sz="1200" dirty="0" smtClean="0">
                <a:latin typeface="Times New Roman" pitchFamily="18" charset="0"/>
                <a:cs typeface="Times New Roman" pitchFamily="18" charset="0"/>
              </a:rPr>
              <a:t>       Если расходная часть бюджета превышает доходную, то бюджет сводится с дефицитом. Превышение доходов над расходами образует положительный остаток бюджета (профицит).</a:t>
            </a:r>
          </a:p>
          <a:p>
            <a:pPr marL="0" indent="-342000" algn="just">
              <a:spcBef>
                <a:spcPts val="0"/>
              </a:spcBef>
              <a:buFont typeface="Arial" charset="0"/>
              <a:buNone/>
              <a:defRPr/>
            </a:pPr>
            <a:r>
              <a:rPr lang="ru-RU" sz="1200" b="1" i="1" u="sng" dirty="0" smtClean="0">
                <a:latin typeface="Times New Roman" pitchFamily="18" charset="0"/>
                <a:cs typeface="Times New Roman" pitchFamily="18" charset="0"/>
              </a:rPr>
              <a:t>Сбалансированность бюджета по доходам и расходам</a:t>
            </a:r>
            <a:r>
              <a:rPr lang="ru-RU" sz="1200" dirty="0" smtClean="0">
                <a:latin typeface="Times New Roman" pitchFamily="18" charset="0"/>
                <a:cs typeface="Times New Roman" pitchFamily="18" charset="0"/>
              </a:rPr>
              <a:t> — основополагающее требование, предъявляемое к органам, составляющим и утверждающим бюджет;</a:t>
            </a:r>
          </a:p>
          <a:p>
            <a:pPr marL="0" indent="-342000" algn="just">
              <a:spcBef>
                <a:spcPts val="0"/>
              </a:spcBef>
              <a:buFont typeface="Arial" charset="0"/>
              <a:buNone/>
              <a:defRPr/>
            </a:pPr>
            <a:r>
              <a:rPr lang="ru-RU" sz="1200" b="1" i="1" u="sng" dirty="0" smtClean="0">
                <a:latin typeface="Times New Roman" pitchFamily="18" charset="0"/>
                <a:cs typeface="Times New Roman" pitchFamily="18" charset="0"/>
              </a:rPr>
              <a:t>Дефицит бюджета</a:t>
            </a:r>
            <a:r>
              <a:rPr lang="ru-RU" sz="1200" dirty="0" smtClean="0">
                <a:latin typeface="Times New Roman" pitchFamily="18" charset="0"/>
                <a:cs typeface="Times New Roman" pitchFamily="18" charset="0"/>
              </a:rPr>
              <a:t> — превышение расходов бюджета над его доходами;</a:t>
            </a:r>
          </a:p>
          <a:p>
            <a:pPr marL="0" indent="-342000" algn="just">
              <a:spcBef>
                <a:spcPts val="0"/>
              </a:spcBef>
              <a:buFont typeface="Arial" charset="0"/>
              <a:buNone/>
              <a:defRPr/>
            </a:pPr>
            <a:r>
              <a:rPr lang="ru-RU" sz="1200" b="1" i="1" u="sng" dirty="0" smtClean="0">
                <a:latin typeface="Times New Roman" pitchFamily="18" charset="0"/>
                <a:cs typeface="Times New Roman" pitchFamily="18" charset="0"/>
              </a:rPr>
              <a:t>Дотация</a:t>
            </a:r>
            <a:r>
              <a:rPr lang="ru-RU" sz="1200" dirty="0" smtClean="0">
                <a:latin typeface="Times New Roman" pitchFamily="18" charset="0"/>
                <a:cs typeface="Times New Roman" pitchFamily="18" charset="0"/>
              </a:rPr>
              <a:t> — межбюджетные трансферты, предоставляемые на безвозмездной и безвозвратной основе без установления направлений и (или) условий их использования;</a:t>
            </a:r>
          </a:p>
          <a:p>
            <a:pPr marL="0" indent="-342000" algn="just">
              <a:spcBef>
                <a:spcPts val="0"/>
              </a:spcBef>
              <a:buFont typeface="Arial" charset="0"/>
              <a:buNone/>
              <a:defRPr/>
            </a:pPr>
            <a:r>
              <a:rPr lang="ru-RU" sz="1200" b="1" i="1" u="sng" dirty="0" smtClean="0">
                <a:latin typeface="Times New Roman" pitchFamily="18" charset="0"/>
                <a:cs typeface="Times New Roman" pitchFamily="18" charset="0"/>
              </a:rPr>
              <a:t>Доходы бюджета</a:t>
            </a:r>
            <a:r>
              <a:rPr lang="ru-RU" sz="1200" dirty="0" smtClean="0">
                <a:latin typeface="Times New Roman" pitchFamily="18" charset="0"/>
                <a:cs typeface="Times New Roman" pitchFamily="18" charset="0"/>
              </a:rPr>
              <a:t> — поступающие в бюджет денежные средства, за исключением средств, являющихся источниками финансирования дефицита бюджета;</a:t>
            </a:r>
          </a:p>
          <a:p>
            <a:pPr marL="0" indent="-342000" algn="just">
              <a:spcBef>
                <a:spcPts val="0"/>
              </a:spcBef>
              <a:buFont typeface="Arial" charset="0"/>
              <a:buNone/>
              <a:defRPr/>
            </a:pPr>
            <a:r>
              <a:rPr lang="ru-RU" sz="1200" b="1" i="1" u="sng" dirty="0" smtClean="0">
                <a:latin typeface="Times New Roman" pitchFamily="18" charset="0"/>
                <a:cs typeface="Times New Roman" pitchFamily="18" charset="0"/>
              </a:rPr>
              <a:t>Исполнение бюджета</a:t>
            </a:r>
            <a:r>
              <a:rPr lang="ru-RU" sz="1200" dirty="0" smtClean="0">
                <a:latin typeface="Times New Roman" pitchFamily="18" charset="0"/>
                <a:cs typeface="Times New Roman" pitchFamily="18" charset="0"/>
              </a:rPr>
              <a:t> – процесс получения доходов и осуществление расходов, предусмотренных статьями утвержденного в районе бюджета;</a:t>
            </a:r>
          </a:p>
          <a:p>
            <a:pPr marL="0" indent="-342000" algn="just">
              <a:spcBef>
                <a:spcPts val="0"/>
              </a:spcBef>
              <a:buFont typeface="Arial" charset="0"/>
              <a:buNone/>
              <a:defRPr/>
            </a:pPr>
            <a:r>
              <a:rPr lang="ru-RU" sz="1200" b="1" i="1" u="sng" dirty="0" smtClean="0">
                <a:latin typeface="Times New Roman" pitchFamily="18" charset="0"/>
                <a:cs typeface="Times New Roman" pitchFamily="18" charset="0"/>
              </a:rPr>
              <a:t>Источники финансирования дефицита бюджета</a:t>
            </a:r>
            <a:r>
              <a:rPr lang="ru-RU" sz="1200" dirty="0" smtClean="0">
                <a:latin typeface="Times New Roman" pitchFamily="18" charset="0"/>
                <a:cs typeface="Times New Roman" pitchFamily="18" charset="0"/>
              </a:rPr>
              <a:t> — средства, привлекаемые в бюджет для покрытия дефицита (кредиты банков, кредиты от других уровней бюджетов, кредиты финансовых международных организаций, ценные бумаги, иные источники);</a:t>
            </a:r>
          </a:p>
          <a:p>
            <a:pPr marL="0" indent="-342000" algn="just">
              <a:spcBef>
                <a:spcPts val="0"/>
              </a:spcBef>
              <a:buFont typeface="Arial" charset="0"/>
              <a:buNone/>
              <a:defRPr/>
            </a:pPr>
            <a:r>
              <a:rPr lang="ru-RU" sz="1200" b="1" i="1" u="sng" dirty="0" smtClean="0">
                <a:latin typeface="Times New Roman" pitchFamily="18" charset="0"/>
                <a:cs typeface="Times New Roman" pitchFamily="18" charset="0"/>
              </a:rPr>
              <a:t>Консолидированный бюджет</a:t>
            </a:r>
            <a:r>
              <a:rPr lang="ru-RU" sz="1200" dirty="0" smtClean="0">
                <a:latin typeface="Times New Roman" pitchFamily="18" charset="0"/>
                <a:cs typeface="Times New Roman" pitchFamily="18" charset="0"/>
              </a:rPr>
              <a:t> — свод бюджетов бюджетной системы Российской Федерации на соответствующей территории (за исключением бюджетов государственных внебюджетных фондов) без учета межбюджетных трансфертов между этими бюджетами;</a:t>
            </a:r>
          </a:p>
          <a:p>
            <a:pPr marL="0" indent="-342000" algn="just">
              <a:spcBef>
                <a:spcPts val="0"/>
              </a:spcBef>
              <a:buFont typeface="Arial" charset="0"/>
              <a:buNone/>
              <a:defRPr/>
            </a:pPr>
            <a:r>
              <a:rPr lang="ru-RU" sz="1200" b="1" i="1" u="sng" dirty="0" smtClean="0">
                <a:latin typeface="Times New Roman" pitchFamily="18" charset="0"/>
                <a:cs typeface="Times New Roman" pitchFamily="18" charset="0"/>
              </a:rPr>
              <a:t>Межбюджетные отношения</a:t>
            </a:r>
            <a:r>
              <a:rPr lang="ru-RU" sz="1200" dirty="0" smtClean="0">
                <a:latin typeface="Times New Roman" pitchFamily="18" charset="0"/>
                <a:cs typeface="Times New Roman" pitchFamily="18" charset="0"/>
              </a:rPr>
              <a:t> — взаимоотношения между публично-правовыми образованиями по вопросам осуществления бюджетного процесса;</a:t>
            </a:r>
          </a:p>
          <a:p>
            <a:pPr>
              <a:defRPr/>
            </a:pPr>
            <a:endParaRPr lang="ru-RU" dirty="0"/>
          </a:p>
        </p:txBody>
      </p:sp>
      <p:sp>
        <p:nvSpPr>
          <p:cNvPr id="2" name="Прямоугольник 1"/>
          <p:cNvSpPr/>
          <p:nvPr/>
        </p:nvSpPr>
        <p:spPr>
          <a:xfrm>
            <a:off x="4716016" y="548680"/>
            <a:ext cx="4320480" cy="618630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buFont typeface="Arial" charset="0"/>
              <a:buNone/>
            </a:pPr>
            <a:r>
              <a:rPr lang="ru-RU" altLang="ru-RU" sz="1200" b="1" i="1" u="sng" dirty="0">
                <a:latin typeface="Times New Roman" pitchFamily="18" charset="0"/>
                <a:cs typeface="Times New Roman" pitchFamily="18" charset="0"/>
              </a:rPr>
              <a:t>Межбюджетные трансферты</a:t>
            </a:r>
            <a:r>
              <a:rPr lang="ru-RU" altLang="ru-RU" sz="1200" dirty="0">
                <a:latin typeface="Times New Roman" pitchFamily="18" charset="0"/>
                <a:cs typeface="Times New Roman" pitchFamily="18" charset="0"/>
              </a:rPr>
              <a:t> — средства, предоставляемые одним бюджетом бюджетной системы Российской Федерации другому бюджету бюджетной системы Российской Федерации;</a:t>
            </a:r>
          </a:p>
          <a:p>
            <a:pPr algn="just">
              <a:buFont typeface="Arial" charset="0"/>
              <a:buNone/>
            </a:pPr>
            <a:r>
              <a:rPr lang="ru-RU" altLang="ru-RU" sz="1200" b="1" i="1" u="sng" dirty="0">
                <a:latin typeface="Times New Roman" pitchFamily="18" charset="0"/>
                <a:cs typeface="Times New Roman" pitchFamily="18" charset="0"/>
              </a:rPr>
              <a:t>Налоговые доходы</a:t>
            </a:r>
            <a:r>
              <a:rPr lang="ru-RU" altLang="ru-RU" sz="1200" dirty="0">
                <a:latin typeface="Times New Roman" pitchFamily="18" charset="0"/>
                <a:cs typeface="Times New Roman" pitchFamily="18" charset="0"/>
              </a:rPr>
              <a:t> – обязательные, безвозмездные, безвозвратные платежи в пользу бюджета;</a:t>
            </a:r>
          </a:p>
          <a:p>
            <a:pPr algn="just">
              <a:buFont typeface="Arial" charset="0"/>
              <a:buNone/>
            </a:pPr>
            <a:r>
              <a:rPr lang="ru-RU" altLang="ru-RU" sz="1200" b="1" i="1" u="sng" dirty="0">
                <a:latin typeface="Times New Roman" pitchFamily="18" charset="0"/>
                <a:cs typeface="Times New Roman" pitchFamily="18" charset="0"/>
              </a:rPr>
              <a:t>Неналоговые доходы</a:t>
            </a:r>
            <a:r>
              <a:rPr lang="ru-RU" altLang="ru-RU" sz="1200" dirty="0">
                <a:latin typeface="Times New Roman" pitchFamily="18" charset="0"/>
                <a:cs typeface="Times New Roman" pitchFamily="18" charset="0"/>
              </a:rPr>
              <a:t> — доходы, перечисляемые в бюджет, не связанные с налогами. В соответствии с бюджетной классификацией РФ к неналоговым доходам относят:</a:t>
            </a:r>
          </a:p>
          <a:p>
            <a:pPr algn="just">
              <a:buFont typeface="Arial" charset="0"/>
              <a:buNone/>
            </a:pPr>
            <a:r>
              <a:rPr lang="ru-RU" altLang="ru-RU" sz="1200" dirty="0">
                <a:latin typeface="Times New Roman" pitchFamily="18" charset="0"/>
                <a:cs typeface="Times New Roman" pitchFamily="18" charset="0"/>
              </a:rPr>
              <a:t>       - доходы от имущества, находящегося в государственной и муниципальной собственности, или от деятельности государственных и муниципальных организаций</a:t>
            </a:r>
          </a:p>
          <a:p>
            <a:pPr algn="just">
              <a:buFont typeface="Arial" charset="0"/>
              <a:buNone/>
            </a:pPr>
            <a:r>
              <a:rPr lang="ru-RU" altLang="ru-RU" sz="1200" dirty="0">
                <a:latin typeface="Times New Roman" pitchFamily="18" charset="0"/>
                <a:cs typeface="Times New Roman" pitchFamily="18" charset="0"/>
              </a:rPr>
              <a:t>       - доходы от продажи земли и нематериальных активов</a:t>
            </a:r>
          </a:p>
          <a:p>
            <a:pPr algn="just">
              <a:buFont typeface="Arial" charset="0"/>
              <a:buNone/>
            </a:pPr>
            <a:r>
              <a:rPr lang="ru-RU" altLang="ru-RU" sz="1200" dirty="0">
                <a:latin typeface="Times New Roman" pitchFamily="18" charset="0"/>
                <a:cs typeface="Times New Roman" pitchFamily="18" charset="0"/>
              </a:rPr>
              <a:t>       - поступления капитальных трансфертов из негосударственных источников</a:t>
            </a:r>
          </a:p>
          <a:p>
            <a:pPr algn="just">
              <a:buFont typeface="Arial" charset="0"/>
              <a:buNone/>
            </a:pPr>
            <a:r>
              <a:rPr lang="ru-RU" altLang="ru-RU" sz="1200" dirty="0">
                <a:latin typeface="Times New Roman" pitchFamily="18" charset="0"/>
                <a:cs typeface="Times New Roman" pitchFamily="18" charset="0"/>
              </a:rPr>
              <a:t>       - административные платежи и сборы</a:t>
            </a:r>
          </a:p>
          <a:p>
            <a:pPr algn="just">
              <a:buFont typeface="Arial" charset="0"/>
              <a:buNone/>
            </a:pPr>
            <a:r>
              <a:rPr lang="ru-RU" altLang="ru-RU" sz="1200" dirty="0">
                <a:latin typeface="Times New Roman" pitchFamily="18" charset="0"/>
                <a:cs typeface="Times New Roman" pitchFamily="18" charset="0"/>
              </a:rPr>
              <a:t>       - штрафные санкции, возмещение ущерба;</a:t>
            </a:r>
          </a:p>
          <a:p>
            <a:pPr algn="just">
              <a:buFont typeface="Arial" charset="0"/>
              <a:buNone/>
            </a:pPr>
            <a:r>
              <a:rPr lang="ru-RU" altLang="ru-RU" sz="1200" b="1" i="1" u="sng" dirty="0">
                <a:latin typeface="Times New Roman" pitchFamily="18" charset="0"/>
                <a:cs typeface="Times New Roman" pitchFamily="18" charset="0"/>
              </a:rPr>
              <a:t>Профицит бюджета</a:t>
            </a:r>
            <a:r>
              <a:rPr lang="ru-RU" altLang="ru-RU" sz="1200" dirty="0">
                <a:latin typeface="Times New Roman" pitchFamily="18" charset="0"/>
                <a:cs typeface="Times New Roman" pitchFamily="18" charset="0"/>
              </a:rPr>
              <a:t> — превышение доходов бюджета над его расходами;</a:t>
            </a:r>
          </a:p>
          <a:p>
            <a:pPr algn="just">
              <a:buFont typeface="Arial" charset="0"/>
              <a:buNone/>
            </a:pPr>
            <a:r>
              <a:rPr lang="ru-RU" altLang="ru-RU" sz="1200" b="1" i="1" u="sng" dirty="0">
                <a:latin typeface="Times New Roman" pitchFamily="18" charset="0"/>
                <a:cs typeface="Times New Roman" pitchFamily="18" charset="0"/>
              </a:rPr>
              <a:t>Расходы бюджета</a:t>
            </a:r>
            <a:r>
              <a:rPr lang="ru-RU" altLang="ru-RU" sz="1200" dirty="0">
                <a:latin typeface="Times New Roman" pitchFamily="18" charset="0"/>
                <a:cs typeface="Times New Roman" pitchFamily="18" charset="0"/>
              </a:rPr>
              <a:t> — выплачиваемые из бюджета денежные средства, за исключением средств, являющихся в соответствии с настоящим Кодексом источниками финансирования дефицита бюджета;</a:t>
            </a:r>
          </a:p>
          <a:p>
            <a:pPr algn="just">
              <a:buFont typeface="Arial" charset="0"/>
              <a:buNone/>
            </a:pPr>
            <a:r>
              <a:rPr lang="ru-RU" altLang="ru-RU" sz="1200" b="1" i="1" u="sng" dirty="0">
                <a:latin typeface="Times New Roman" pitchFamily="18" charset="0"/>
                <a:cs typeface="Times New Roman" pitchFamily="18" charset="0"/>
              </a:rPr>
              <a:t>Собственные доходы бюджетов</a:t>
            </a:r>
            <a:r>
              <a:rPr lang="ru-RU" altLang="ru-RU" sz="1200" dirty="0">
                <a:latin typeface="Times New Roman" pitchFamily="18" charset="0"/>
                <a:cs typeface="Times New Roman" pitchFamily="18" charset="0"/>
              </a:rPr>
              <a:t> — виды доходов, закрепленные на постоянной основе полностью или частично за соответствующими бюджетами;</a:t>
            </a:r>
          </a:p>
          <a:p>
            <a:pPr algn="just">
              <a:buFont typeface="Arial" charset="0"/>
              <a:buNone/>
            </a:pPr>
            <a:r>
              <a:rPr lang="ru-RU" altLang="ru-RU" sz="1200" b="1" i="1" u="sng" dirty="0">
                <a:latin typeface="Times New Roman" pitchFamily="18" charset="0"/>
                <a:cs typeface="Times New Roman" pitchFamily="18" charset="0"/>
              </a:rPr>
              <a:t>Субсидия</a:t>
            </a:r>
            <a:r>
              <a:rPr lang="ru-RU" altLang="ru-RU" sz="1200" dirty="0">
                <a:latin typeface="Times New Roman" pitchFamily="18" charset="0"/>
                <a:cs typeface="Times New Roman" pitchFamily="18" charset="0"/>
              </a:rPr>
              <a:t> — бюджетные средства, предоставляемые бюджету другого уровня бюджетной системы Российской Федерации, физическому или юридическому лицу на условиях долевого финансирования целевых расходов;</a:t>
            </a:r>
          </a:p>
          <a:p>
            <a:pPr algn="just">
              <a:buFont typeface="Arial" charset="0"/>
              <a:buNone/>
            </a:pPr>
            <a:r>
              <a:rPr lang="ru-RU" altLang="ru-RU" sz="1200" b="1" i="1" u="sng" dirty="0">
                <a:latin typeface="Times New Roman" pitchFamily="18" charset="0"/>
                <a:cs typeface="Times New Roman" pitchFamily="18" charset="0"/>
              </a:rPr>
              <a:t>Субвенция</a:t>
            </a:r>
            <a:r>
              <a:rPr lang="ru-RU" altLang="ru-RU" sz="1200" dirty="0">
                <a:latin typeface="Times New Roman" pitchFamily="18" charset="0"/>
                <a:cs typeface="Times New Roman" pitchFamily="18" charset="0"/>
              </a:rPr>
              <a:t> — бюджетные средства, предоставляемые бюджету другого уровня бюджетной системы Российской Федерации или юридическому лицу на безвозмездной и безвозвратной основах на осуществление определенных целевых расходов</a:t>
            </a:r>
            <a:r>
              <a:rPr lang="ru-RU" altLang="ru-RU" sz="1200" dirty="0" smtClean="0">
                <a:latin typeface="Times New Roman" pitchFamily="18" charset="0"/>
                <a:cs typeface="Times New Roman" pitchFamily="18" charset="0"/>
              </a:rPr>
              <a:t>.</a:t>
            </a:r>
            <a:endParaRPr lang="ru-RU" altLang="ru-RU" sz="1200" dirty="0">
              <a:latin typeface="Times New Roman" pitchFamily="18" charset="0"/>
              <a:cs typeface="Times New Roman" pitchFamily="18" charset="0"/>
            </a:endParaRPr>
          </a:p>
        </p:txBody>
      </p:sp>
      <p:pic>
        <p:nvPicPr>
          <p:cNvPr id="1028" name="Picture 4" descr="https://gas-kvas.com/grafic/uploads/posts/2024-01/gas-kvas-com-p-uchebnik-na-prozrachnom-fone-35.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64088" y="22105"/>
            <a:ext cx="1050997" cy="484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3227016809"/>
              </p:ext>
            </p:extLst>
          </p:nvPr>
        </p:nvGraphicFramePr>
        <p:xfrm>
          <a:off x="0" y="-13216"/>
          <a:ext cx="9108504" cy="980654"/>
        </p:xfrm>
        <a:graphic>
          <a:graphicData uri="http://schemas.openxmlformats.org/drawingml/2006/table">
            <a:tbl>
              <a:tblPr>
                <a:tableStyleId>{5C22544A-7EE6-4342-B048-85BDC9FD1C3A}</a:tableStyleId>
              </a:tblPr>
              <a:tblGrid>
                <a:gridCol w="1146310"/>
                <a:gridCol w="1810509"/>
                <a:gridCol w="637763"/>
                <a:gridCol w="720080"/>
                <a:gridCol w="720080"/>
                <a:gridCol w="792088"/>
                <a:gridCol w="720080"/>
                <a:gridCol w="2561594"/>
              </a:tblGrid>
              <a:tr h="340648">
                <a:tc>
                  <a:txBody>
                    <a:bodyPr/>
                    <a:lstStyle/>
                    <a:p>
                      <a:pPr algn="ctr" fontAlgn="t"/>
                      <a:r>
                        <a:rPr lang="ru-RU" sz="800" u="none" strike="noStrike" dirty="0">
                          <a:effectLst/>
                        </a:rPr>
                        <a:t>2 18 60010 05 0000 150</a:t>
                      </a:r>
                      <a:endParaRPr lang="ru-RU" sz="800" b="0" i="0" u="none" strike="noStrike" dirty="0">
                        <a:effectLst/>
                        <a:latin typeface="Times New Roman"/>
                      </a:endParaRPr>
                    </a:p>
                  </a:txBody>
                  <a:tcPr marL="2647" marR="2647" marT="2647" marB="0">
                    <a:noFill/>
                  </a:tcPr>
                </a:tc>
                <a:tc>
                  <a:txBody>
                    <a:bodyPr/>
                    <a:lstStyle/>
                    <a:p>
                      <a:pPr algn="l" fontAlgn="b"/>
                      <a:r>
                        <a:rPr lang="ru-RU" sz="800" u="none" strike="noStrike" dirty="0">
                          <a:effectLst/>
                        </a:rPr>
                        <a:t>Доходы бюджетов муниципальных районов от возврата прочих остатков субсидий, субвенций и иных межбюджетных трансфертов, имеющих целевое назначение, прошлых лет из бюджетов поселений</a:t>
                      </a:r>
                      <a:endParaRPr lang="ru-RU" sz="800" b="0" i="0" u="none" strike="noStrike" dirty="0">
                        <a:effectLst/>
                        <a:latin typeface="Times New Roman"/>
                      </a:endParaRPr>
                    </a:p>
                  </a:txBody>
                  <a:tcPr marL="2647" marR="2647" marT="2647" marB="0" anchor="b">
                    <a:noFill/>
                  </a:tcPr>
                </a:tc>
                <a:tc>
                  <a:txBody>
                    <a:bodyPr/>
                    <a:lstStyle/>
                    <a:p>
                      <a:pPr algn="ctr" fontAlgn="b"/>
                      <a:r>
                        <a:rPr lang="ru-RU" sz="800" u="none" strike="noStrike" dirty="0">
                          <a:effectLst/>
                        </a:rPr>
                        <a:t>0,00000</a:t>
                      </a:r>
                      <a:endParaRPr lang="ru-RU" sz="800" b="0" i="0" u="none" strike="noStrike" dirty="0">
                        <a:effectLst/>
                        <a:latin typeface="Times New Roman"/>
                      </a:endParaRPr>
                    </a:p>
                  </a:txBody>
                  <a:tcPr marL="2647" marR="2647" marT="2647" marB="0" anchor="b">
                    <a:noFill/>
                  </a:tcPr>
                </a:tc>
                <a:tc>
                  <a:txBody>
                    <a:bodyPr/>
                    <a:lstStyle/>
                    <a:p>
                      <a:pPr algn="ctr" fontAlgn="b"/>
                      <a:r>
                        <a:rPr lang="ru-RU" sz="800" u="none" strike="noStrike" dirty="0">
                          <a:effectLst/>
                        </a:rPr>
                        <a:t>190,61400</a:t>
                      </a:r>
                      <a:endParaRPr lang="ru-RU" sz="800" b="0" i="0" u="none" strike="noStrike" dirty="0">
                        <a:effectLst/>
                        <a:latin typeface="Times New Roman"/>
                      </a:endParaRPr>
                    </a:p>
                  </a:txBody>
                  <a:tcPr marL="2647" marR="2647" marT="2647" marB="0" anchor="b">
                    <a:noFill/>
                  </a:tcPr>
                </a:tc>
                <a:tc>
                  <a:txBody>
                    <a:bodyPr/>
                    <a:lstStyle/>
                    <a:p>
                      <a:pPr algn="ctr" fontAlgn="b"/>
                      <a:r>
                        <a:rPr lang="ru-RU" sz="800" u="none" strike="noStrike" dirty="0">
                          <a:effectLst/>
                        </a:rPr>
                        <a:t>190,61400</a:t>
                      </a:r>
                      <a:endParaRPr lang="ru-RU" sz="800" b="0" i="0" u="none" strike="noStrike" dirty="0">
                        <a:effectLst/>
                        <a:latin typeface="Times New Roman"/>
                      </a:endParaRPr>
                    </a:p>
                  </a:txBody>
                  <a:tcPr marL="2647" marR="2647" marT="2647" marB="0" anchor="b">
                    <a:noFill/>
                  </a:tcPr>
                </a:tc>
                <a:tc>
                  <a:txBody>
                    <a:bodyPr/>
                    <a:lstStyle/>
                    <a:p>
                      <a:pPr algn="ctr" fontAlgn="b"/>
                      <a:r>
                        <a:rPr lang="ru-RU" sz="800" u="none" strike="noStrike" dirty="0">
                          <a:effectLst/>
                        </a:rPr>
                        <a:t>0,00</a:t>
                      </a:r>
                      <a:endParaRPr lang="ru-RU" sz="800" b="1" i="0" u="none" strike="noStrike" dirty="0">
                        <a:solidFill>
                          <a:srgbClr val="1D1B10"/>
                        </a:solidFill>
                        <a:effectLst/>
                        <a:latin typeface="Times New Roman"/>
                      </a:endParaRPr>
                    </a:p>
                  </a:txBody>
                  <a:tcPr marL="2647" marR="2647" marT="2647" marB="0" anchor="b">
                    <a:noFill/>
                  </a:tcPr>
                </a:tc>
                <a:tc>
                  <a:txBody>
                    <a:bodyPr/>
                    <a:lstStyle/>
                    <a:p>
                      <a:pPr algn="ctr" fontAlgn="b"/>
                      <a:r>
                        <a:rPr lang="ru-RU" sz="800" u="none" strike="noStrike" dirty="0">
                          <a:effectLst/>
                        </a:rPr>
                        <a:t>100,00</a:t>
                      </a:r>
                      <a:endParaRPr lang="ru-RU" sz="800" b="1" i="0" u="none" strike="noStrike" dirty="0">
                        <a:solidFill>
                          <a:srgbClr val="1D1B10"/>
                        </a:solidFill>
                        <a:effectLst/>
                        <a:latin typeface="Times New Roman"/>
                      </a:endParaRPr>
                    </a:p>
                  </a:txBody>
                  <a:tcPr marL="2647" marR="2647" marT="2647" marB="0" anchor="b">
                    <a:noFill/>
                  </a:tcPr>
                </a:tc>
                <a:tc>
                  <a:txBody>
                    <a:bodyPr/>
                    <a:lstStyle/>
                    <a:p>
                      <a:pPr algn="l" fontAlgn="b"/>
                      <a:r>
                        <a:rPr lang="ru-RU" sz="800" u="none" strike="noStrike" dirty="0">
                          <a:effectLst/>
                        </a:rPr>
                        <a:t> </a:t>
                      </a:r>
                      <a:endParaRPr lang="ru-RU" sz="800" b="0" i="0" u="none" strike="noStrike" dirty="0">
                        <a:effectLst/>
                        <a:latin typeface="Times New Roman"/>
                      </a:endParaRPr>
                    </a:p>
                  </a:txBody>
                  <a:tcPr marL="2647" marR="2647" marT="2647" marB="0" anchor="b">
                    <a:noFill/>
                  </a:tcPr>
                </a:tc>
              </a:tr>
              <a:tr h="73235">
                <a:tc>
                  <a:txBody>
                    <a:bodyPr/>
                    <a:lstStyle/>
                    <a:p>
                      <a:pPr algn="ctr" fontAlgn="t"/>
                      <a:r>
                        <a:rPr lang="ru-RU" sz="800" u="none" strike="noStrike">
                          <a:effectLst/>
                        </a:rPr>
                        <a:t> </a:t>
                      </a:r>
                      <a:endParaRPr lang="ru-RU" sz="800" b="0" i="0" u="none" strike="noStrike">
                        <a:effectLst/>
                        <a:latin typeface="Times New Roman"/>
                      </a:endParaRPr>
                    </a:p>
                  </a:txBody>
                  <a:tcPr marL="2647" marR="2647" marT="2647" marB="0">
                    <a:noFill/>
                  </a:tcPr>
                </a:tc>
                <a:tc>
                  <a:txBody>
                    <a:bodyPr/>
                    <a:lstStyle/>
                    <a:p>
                      <a:pPr algn="l" fontAlgn="b"/>
                      <a:r>
                        <a:rPr lang="ru-RU" sz="800" u="none" strike="noStrike">
                          <a:effectLst/>
                        </a:rPr>
                        <a:t>ВСЕГО ДОХОДОВ</a:t>
                      </a:r>
                      <a:endParaRPr lang="ru-RU" sz="800" b="1" i="0" u="none" strike="noStrike">
                        <a:effectLst/>
                        <a:latin typeface="Times New Roman"/>
                      </a:endParaRPr>
                    </a:p>
                  </a:txBody>
                  <a:tcPr marL="2647" marR="2647" marT="2647" marB="0" anchor="b">
                    <a:noFill/>
                  </a:tcPr>
                </a:tc>
                <a:tc>
                  <a:txBody>
                    <a:bodyPr/>
                    <a:lstStyle/>
                    <a:p>
                      <a:pPr algn="ctr" fontAlgn="b"/>
                      <a:r>
                        <a:rPr lang="ru-RU" sz="800" u="none" strike="noStrike">
                          <a:effectLst/>
                        </a:rPr>
                        <a:t>1 232 212,96736</a:t>
                      </a:r>
                      <a:endParaRPr lang="ru-RU" sz="800" b="1" i="0" u="none" strike="noStrike">
                        <a:effectLst/>
                        <a:latin typeface="Times New Roman"/>
                      </a:endParaRPr>
                    </a:p>
                  </a:txBody>
                  <a:tcPr marL="2647" marR="2647" marT="2647" marB="0" anchor="b">
                    <a:noFill/>
                  </a:tcPr>
                </a:tc>
                <a:tc>
                  <a:txBody>
                    <a:bodyPr/>
                    <a:lstStyle/>
                    <a:p>
                      <a:pPr algn="ctr" fontAlgn="b"/>
                      <a:r>
                        <a:rPr lang="ru-RU" sz="800" u="none" strike="noStrike">
                          <a:effectLst/>
                        </a:rPr>
                        <a:t>1 423 875,53367</a:t>
                      </a:r>
                      <a:endParaRPr lang="ru-RU" sz="800" b="1" i="0" u="none" strike="noStrike">
                        <a:effectLst/>
                        <a:latin typeface="Times New Roman"/>
                      </a:endParaRPr>
                    </a:p>
                  </a:txBody>
                  <a:tcPr marL="2647" marR="2647" marT="2647" marB="0" anchor="b">
                    <a:noFill/>
                  </a:tcPr>
                </a:tc>
                <a:tc>
                  <a:txBody>
                    <a:bodyPr/>
                    <a:lstStyle/>
                    <a:p>
                      <a:pPr algn="ctr" fontAlgn="b"/>
                      <a:r>
                        <a:rPr lang="ru-RU" sz="800" u="none" strike="noStrike">
                          <a:effectLst/>
                        </a:rPr>
                        <a:t>1 452 350,29987</a:t>
                      </a:r>
                      <a:endParaRPr lang="ru-RU" sz="800" b="1" i="0" u="none" strike="noStrike">
                        <a:effectLst/>
                        <a:latin typeface="Times New Roman"/>
                      </a:endParaRPr>
                    </a:p>
                  </a:txBody>
                  <a:tcPr marL="2647" marR="2647" marT="2647" marB="0" anchor="b">
                    <a:noFill/>
                  </a:tcPr>
                </a:tc>
                <a:tc>
                  <a:txBody>
                    <a:bodyPr/>
                    <a:lstStyle/>
                    <a:p>
                      <a:pPr algn="ctr" fontAlgn="b"/>
                      <a:r>
                        <a:rPr lang="ru-RU" sz="800" u="none" strike="noStrike">
                          <a:effectLst/>
                        </a:rPr>
                        <a:t>117,87</a:t>
                      </a:r>
                      <a:endParaRPr lang="ru-RU" sz="800" b="1" i="0" u="none" strike="noStrike">
                        <a:solidFill>
                          <a:srgbClr val="1D1B10"/>
                        </a:solidFill>
                        <a:effectLst/>
                        <a:latin typeface="Times New Roman"/>
                      </a:endParaRPr>
                    </a:p>
                  </a:txBody>
                  <a:tcPr marL="2647" marR="2647" marT="2647" marB="0" anchor="b">
                    <a:noFill/>
                  </a:tcPr>
                </a:tc>
                <a:tc>
                  <a:txBody>
                    <a:bodyPr/>
                    <a:lstStyle/>
                    <a:p>
                      <a:pPr algn="ctr" fontAlgn="b"/>
                      <a:r>
                        <a:rPr lang="ru-RU" sz="800" u="none" strike="noStrike">
                          <a:effectLst/>
                        </a:rPr>
                        <a:t>102,00</a:t>
                      </a:r>
                      <a:endParaRPr lang="ru-RU" sz="800" b="1" i="0" u="none" strike="noStrike">
                        <a:solidFill>
                          <a:srgbClr val="1D1B10"/>
                        </a:solidFill>
                        <a:effectLst/>
                        <a:latin typeface="Times New Roman"/>
                      </a:endParaRPr>
                    </a:p>
                  </a:txBody>
                  <a:tcPr marL="2647" marR="2647" marT="2647" marB="0" anchor="b">
                    <a:noFill/>
                  </a:tcPr>
                </a:tc>
                <a:tc>
                  <a:txBody>
                    <a:bodyPr/>
                    <a:lstStyle/>
                    <a:p>
                      <a:pPr algn="l" fontAlgn="b"/>
                      <a:r>
                        <a:rPr lang="ru-RU" sz="800" u="none" strike="noStrike" dirty="0">
                          <a:effectLst/>
                        </a:rPr>
                        <a:t> </a:t>
                      </a:r>
                      <a:endParaRPr lang="ru-RU" sz="800" b="0" i="0" u="none" strike="noStrike" dirty="0">
                        <a:effectLst/>
                        <a:latin typeface="Times New Roman"/>
                      </a:endParaRPr>
                    </a:p>
                  </a:txBody>
                  <a:tcPr marL="2647" marR="2647" marT="2647" marB="0" anchor="b">
                    <a:noFill/>
                  </a:tcPr>
                </a:tc>
              </a:tr>
            </a:tbl>
          </a:graphicData>
        </a:graphic>
      </p:graphicFrame>
    </p:spTree>
    <p:extLst>
      <p:ext uri="{BB962C8B-B14F-4D97-AF65-F5344CB8AC3E}">
        <p14:creationId xmlns:p14="http://schemas.microsoft.com/office/powerpoint/2010/main" val="792069427"/>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Диаграмма 1"/>
          <p:cNvGraphicFramePr/>
          <p:nvPr>
            <p:extLst>
              <p:ext uri="{D42A27DB-BD31-4B8C-83A1-F6EECF244321}">
                <p14:modId xmlns:p14="http://schemas.microsoft.com/office/powerpoint/2010/main" val="613434440"/>
              </p:ext>
            </p:extLst>
          </p:nvPr>
        </p:nvGraphicFramePr>
        <p:xfrm>
          <a:off x="251520" y="908720"/>
          <a:ext cx="8568952" cy="5688632"/>
        </p:xfrm>
        <a:graphic>
          <a:graphicData uri="http://schemas.openxmlformats.org/drawingml/2006/chart">
            <c:chart xmlns:c="http://schemas.openxmlformats.org/drawingml/2006/chart" xmlns:r="http://schemas.openxmlformats.org/officeDocument/2006/relationships" r:id="rId2"/>
          </a:graphicData>
        </a:graphic>
      </p:graphicFrame>
      <p:sp>
        <p:nvSpPr>
          <p:cNvPr id="3" name="Прямоугольник 2"/>
          <p:cNvSpPr/>
          <p:nvPr/>
        </p:nvSpPr>
        <p:spPr>
          <a:xfrm>
            <a:off x="251520" y="188640"/>
            <a:ext cx="8856984" cy="446276"/>
          </a:xfrm>
          <a:prstGeom prst="rect">
            <a:avLst/>
          </a:prstGeom>
        </p:spPr>
        <p:txBody>
          <a:bodyPr wrap="square">
            <a:spAutoFit/>
          </a:bodyPr>
          <a:lstStyle/>
          <a:p>
            <a:r>
              <a:rPr lang="ru-RU" sz="2300" b="1" i="1" dirty="0">
                <a:effectLst>
                  <a:outerShdw blurRad="38100" dist="38100" dir="2700000" algn="tl">
                    <a:srgbClr val="000000">
                      <a:alpha val="43137"/>
                    </a:srgbClr>
                  </a:outerShdw>
                </a:effectLst>
                <a:latin typeface="Times New Roman" pitchFamily="18" charset="0"/>
                <a:cs typeface="Times New Roman" pitchFamily="18" charset="0"/>
              </a:rPr>
              <a:t>Структура межбюджетных трансфертов за </a:t>
            </a:r>
            <a:r>
              <a:rPr lang="ru-RU" sz="2300" b="1" i="1" dirty="0" smtClean="0">
                <a:effectLst>
                  <a:outerShdw blurRad="38100" dist="38100" dir="2700000" algn="tl">
                    <a:srgbClr val="000000">
                      <a:alpha val="43137"/>
                    </a:srgbClr>
                  </a:outerShdw>
                </a:effectLst>
                <a:latin typeface="Times New Roman" pitchFamily="18" charset="0"/>
                <a:cs typeface="Times New Roman" pitchFamily="18" charset="0"/>
              </a:rPr>
              <a:t>2023 </a:t>
            </a:r>
            <a:r>
              <a:rPr lang="ru-RU" sz="2300" b="1" i="1" dirty="0">
                <a:effectLst>
                  <a:outerShdw blurRad="38100" dist="38100" dir="2700000" algn="tl">
                    <a:srgbClr val="000000">
                      <a:alpha val="43137"/>
                    </a:srgbClr>
                  </a:outerShdw>
                </a:effectLst>
                <a:latin typeface="Times New Roman" pitchFamily="18" charset="0"/>
                <a:cs typeface="Times New Roman" pitchFamily="18" charset="0"/>
              </a:rPr>
              <a:t>год, тыс. руб.</a:t>
            </a:r>
            <a:endParaRPr lang="ru-RU" sz="2300" dirty="0"/>
          </a:p>
        </p:txBody>
      </p:sp>
    </p:spTree>
    <p:extLst>
      <p:ext uri="{BB962C8B-B14F-4D97-AF65-F5344CB8AC3E}">
        <p14:creationId xmlns:p14="http://schemas.microsoft.com/office/powerpoint/2010/main" val="3655422509"/>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3999" cy="941388"/>
          </a:xfrm>
        </p:spPr>
        <p:txBody>
          <a:bodyPr/>
          <a:lstStyle/>
          <a:p>
            <a:pPr>
              <a:defRPr/>
            </a:pPr>
            <a:r>
              <a:rPr lang="ru-RU" sz="2300"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Сведения о межбюджетных трансфертах бюджета Михайловского муниципального района за 2023 год</a:t>
            </a:r>
            <a:endParaRPr lang="ru-RU" sz="23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3604538362"/>
              </p:ext>
            </p:extLst>
          </p:nvPr>
        </p:nvGraphicFramePr>
        <p:xfrm>
          <a:off x="179512" y="980728"/>
          <a:ext cx="8640763" cy="5616352"/>
        </p:xfrm>
        <a:graphic>
          <a:graphicData uri="http://schemas.openxmlformats.org/drawingml/2006/table">
            <a:tbl>
              <a:tblPr>
                <a:tableStyleId>{69CF1AB2-1976-4502-BF36-3FF5EA218861}</a:tableStyleId>
              </a:tblPr>
              <a:tblGrid>
                <a:gridCol w="6756505"/>
                <a:gridCol w="1884258"/>
              </a:tblGrid>
              <a:tr h="496535">
                <a:tc>
                  <a:txBody>
                    <a:bodyPr/>
                    <a:lstStyle/>
                    <a:p>
                      <a:pPr algn="ctr" rtl="0" fontAlgn="t"/>
                      <a:r>
                        <a:rPr lang="ru-RU" sz="1900" u="none" strike="noStrike" dirty="0">
                          <a:effectLst>
                            <a:outerShdw blurRad="50800" dist="38100" algn="tr" rotWithShape="0">
                              <a:prstClr val="black">
                                <a:alpha val="40000"/>
                              </a:prstClr>
                            </a:outerShdw>
                          </a:effectLst>
                        </a:rPr>
                        <a:t>Наименование</a:t>
                      </a:r>
                      <a:endParaRPr lang="ru-RU" sz="1900" b="1" i="0" u="none" strike="noStrike" dirty="0">
                        <a:solidFill>
                          <a:srgbClr val="000000"/>
                        </a:solidFill>
                        <a:effectLst>
                          <a:outerShdw blurRad="50800" dist="38100" algn="tr" rotWithShape="0">
                            <a:prstClr val="black">
                              <a:alpha val="40000"/>
                            </a:prstClr>
                          </a:outerShdw>
                        </a:effectLst>
                        <a:latin typeface="Times New Roman" panose="02020603050405020304" pitchFamily="18" charset="0"/>
                        <a:cs typeface="Times New Roman" panose="02020603050405020304" pitchFamily="18" charset="0"/>
                      </a:endParaRPr>
                    </a:p>
                  </a:txBody>
                  <a:tcPr marL="8892" marR="8892" marT="8892" marB="0"/>
                </a:tc>
                <a:tc>
                  <a:txBody>
                    <a:bodyPr/>
                    <a:lstStyle/>
                    <a:p>
                      <a:pPr algn="ctr" rtl="0" fontAlgn="t"/>
                      <a:r>
                        <a:rPr lang="ru-RU" sz="1900" u="none" strike="noStrike" dirty="0" smtClean="0">
                          <a:effectLst>
                            <a:outerShdw blurRad="50800" dist="38100" algn="tr" rotWithShape="0">
                              <a:prstClr val="black">
                                <a:alpha val="40000"/>
                              </a:prstClr>
                            </a:outerShdw>
                          </a:effectLst>
                        </a:rPr>
                        <a:t>2023 </a:t>
                      </a:r>
                      <a:r>
                        <a:rPr lang="ru-RU" sz="1900" u="none" strike="noStrike" dirty="0">
                          <a:effectLst>
                            <a:outerShdw blurRad="50800" dist="38100" algn="tr" rotWithShape="0">
                              <a:prstClr val="black">
                                <a:alpha val="40000"/>
                              </a:prstClr>
                            </a:outerShdw>
                          </a:effectLst>
                        </a:rPr>
                        <a:t>год</a:t>
                      </a:r>
                      <a:endParaRPr lang="ru-RU" sz="1900" b="1" i="0" u="none" strike="noStrike" dirty="0">
                        <a:solidFill>
                          <a:srgbClr val="000000"/>
                        </a:solidFill>
                        <a:effectLst>
                          <a:outerShdw blurRad="50800" dist="38100" algn="tr" rotWithShape="0">
                            <a:prstClr val="black">
                              <a:alpha val="40000"/>
                            </a:prstClr>
                          </a:outerShdw>
                        </a:effectLst>
                        <a:latin typeface="Times New Roman" panose="02020603050405020304" pitchFamily="18" charset="0"/>
                        <a:cs typeface="Times New Roman" panose="02020603050405020304" pitchFamily="18" charset="0"/>
                      </a:endParaRPr>
                    </a:p>
                  </a:txBody>
                  <a:tcPr marL="8892" marR="8892" marT="8892" marB="0"/>
                </a:tc>
              </a:tr>
              <a:tr h="441363">
                <a:tc>
                  <a:txBody>
                    <a:bodyPr/>
                    <a:lstStyle/>
                    <a:p>
                      <a:pPr algn="l" rtl="0" fontAlgn="t"/>
                      <a:r>
                        <a:rPr lang="ru-RU" sz="1900" u="none" strike="noStrike" dirty="0">
                          <a:effectLst>
                            <a:outerShdw blurRad="50800" dist="38100" algn="tr" rotWithShape="0">
                              <a:prstClr val="black">
                                <a:alpha val="40000"/>
                              </a:prstClr>
                            </a:outerShdw>
                          </a:effectLst>
                        </a:rPr>
                        <a:t>Дотация  (млн. руб.) – ВСЕГО,</a:t>
                      </a:r>
                      <a:endParaRPr lang="ru-RU" sz="1900" b="0" i="0" u="none" strike="noStrike" dirty="0">
                        <a:solidFill>
                          <a:srgbClr val="000000"/>
                        </a:solidFill>
                        <a:effectLst>
                          <a:outerShdw blurRad="50800" dist="38100" algn="tr" rotWithShape="0">
                            <a:prstClr val="black">
                              <a:alpha val="40000"/>
                            </a:prstClr>
                          </a:outerShdw>
                        </a:effectLst>
                        <a:latin typeface="Times New Roman" panose="02020603050405020304" pitchFamily="18" charset="0"/>
                        <a:cs typeface="Times New Roman" panose="02020603050405020304" pitchFamily="18" charset="0"/>
                      </a:endParaRPr>
                    </a:p>
                  </a:txBody>
                  <a:tcPr marL="8892" marR="8892" marT="8892" marB="0"/>
                </a:tc>
                <a:tc rowSpan="2">
                  <a:txBody>
                    <a:bodyPr/>
                    <a:lstStyle/>
                    <a:p>
                      <a:pPr algn="ctr" rtl="0" fontAlgn="ctr"/>
                      <a:r>
                        <a:rPr lang="ru-RU" sz="1900" u="none" strike="noStrike" dirty="0" smtClean="0">
                          <a:solidFill>
                            <a:schemeClr val="tx1"/>
                          </a:solidFill>
                          <a:effectLst>
                            <a:outerShdw blurRad="50800" dist="38100" algn="tr" rotWithShape="0">
                              <a:prstClr val="black">
                                <a:alpha val="40000"/>
                              </a:prstClr>
                            </a:outerShdw>
                          </a:effectLst>
                        </a:rPr>
                        <a:t>95,0</a:t>
                      </a:r>
                      <a:endParaRPr lang="ru-RU" sz="1900" b="0" i="0" u="none" strike="noStrike" dirty="0">
                        <a:solidFill>
                          <a:schemeClr val="tx1"/>
                        </a:solidFill>
                        <a:effectLst>
                          <a:outerShdw blurRad="50800" dist="38100" algn="tr" rotWithShape="0">
                            <a:prstClr val="black">
                              <a:alpha val="40000"/>
                            </a:prstClr>
                          </a:outerShdw>
                        </a:effectLst>
                        <a:latin typeface="Times New Roman" panose="02020603050405020304" pitchFamily="18" charset="0"/>
                        <a:cs typeface="Times New Roman" panose="02020603050405020304" pitchFamily="18" charset="0"/>
                      </a:endParaRPr>
                    </a:p>
                  </a:txBody>
                  <a:tcPr marL="8892" marR="8892" marT="8892" marB="0" anchor="ctr"/>
                </a:tc>
              </a:tr>
              <a:tr h="540671">
                <a:tc>
                  <a:txBody>
                    <a:bodyPr/>
                    <a:lstStyle/>
                    <a:p>
                      <a:pPr algn="l" rtl="0" fontAlgn="t"/>
                      <a:r>
                        <a:rPr lang="ru-RU" sz="1900" u="none" strike="noStrike" dirty="0">
                          <a:effectLst>
                            <a:outerShdw blurRad="50800" dist="38100" algn="tr" rotWithShape="0">
                              <a:prstClr val="black">
                                <a:alpha val="40000"/>
                              </a:prstClr>
                            </a:outerShdw>
                          </a:effectLst>
                        </a:rPr>
                        <a:t>в том числе из краевого бюджета</a:t>
                      </a:r>
                      <a:endParaRPr lang="ru-RU" sz="1900" b="0" i="0" u="none" strike="noStrike" dirty="0">
                        <a:solidFill>
                          <a:srgbClr val="000000"/>
                        </a:solidFill>
                        <a:effectLst>
                          <a:outerShdw blurRad="50800" dist="38100" algn="tr" rotWithShape="0">
                            <a:prstClr val="black">
                              <a:alpha val="40000"/>
                            </a:prstClr>
                          </a:outerShdw>
                        </a:effectLst>
                        <a:latin typeface="Times New Roman" panose="02020603050405020304" pitchFamily="18" charset="0"/>
                        <a:cs typeface="Times New Roman" panose="02020603050405020304" pitchFamily="18" charset="0"/>
                      </a:endParaRPr>
                    </a:p>
                  </a:txBody>
                  <a:tcPr marL="8892" marR="8892" marT="8892" marB="0"/>
                </a:tc>
                <a:tc vMerge="1">
                  <a:txBody>
                    <a:bodyPr/>
                    <a:lstStyle/>
                    <a:p>
                      <a:endParaRPr lang="ru-RU"/>
                    </a:p>
                  </a:txBody>
                  <a:tcPr/>
                </a:tc>
              </a:tr>
              <a:tr h="463432">
                <a:tc>
                  <a:txBody>
                    <a:bodyPr/>
                    <a:lstStyle/>
                    <a:p>
                      <a:pPr algn="l" rtl="0" fontAlgn="t"/>
                      <a:r>
                        <a:rPr lang="ru-RU" sz="1900" u="none" strike="noStrike" dirty="0">
                          <a:effectLst>
                            <a:outerShdw blurRad="50800" dist="38100" algn="tr" rotWithShape="0">
                              <a:prstClr val="black">
                                <a:alpha val="40000"/>
                              </a:prstClr>
                            </a:outerShdw>
                          </a:effectLst>
                        </a:rPr>
                        <a:t>Субсидии (</a:t>
                      </a:r>
                      <a:r>
                        <a:rPr lang="ru-RU" sz="1900" u="none" strike="noStrike" dirty="0" err="1">
                          <a:effectLst>
                            <a:outerShdw blurRad="50800" dist="38100" algn="tr" rotWithShape="0">
                              <a:prstClr val="black">
                                <a:alpha val="40000"/>
                              </a:prstClr>
                            </a:outerShdw>
                          </a:effectLst>
                        </a:rPr>
                        <a:t>млн.руб</a:t>
                      </a:r>
                      <a:r>
                        <a:rPr lang="ru-RU" sz="1900" u="none" strike="noStrike" dirty="0">
                          <a:effectLst>
                            <a:outerShdw blurRad="50800" dist="38100" algn="tr" rotWithShape="0">
                              <a:prstClr val="black">
                                <a:alpha val="40000"/>
                              </a:prstClr>
                            </a:outerShdw>
                          </a:effectLst>
                        </a:rPr>
                        <a:t>.) – ВСЕГО,</a:t>
                      </a:r>
                      <a:endParaRPr lang="ru-RU" sz="1900" b="0" i="0" u="none" strike="noStrike" dirty="0">
                        <a:solidFill>
                          <a:srgbClr val="000000"/>
                        </a:solidFill>
                        <a:effectLst>
                          <a:outerShdw blurRad="50800" dist="38100" algn="tr" rotWithShape="0">
                            <a:prstClr val="black">
                              <a:alpha val="40000"/>
                            </a:prstClr>
                          </a:outerShdw>
                        </a:effectLst>
                        <a:latin typeface="Times New Roman" panose="02020603050405020304" pitchFamily="18" charset="0"/>
                        <a:cs typeface="Times New Roman" panose="02020603050405020304" pitchFamily="18" charset="0"/>
                      </a:endParaRPr>
                    </a:p>
                  </a:txBody>
                  <a:tcPr marL="8892" marR="8892" marT="8892" marB="0"/>
                </a:tc>
                <a:tc rowSpan="2">
                  <a:txBody>
                    <a:bodyPr/>
                    <a:lstStyle/>
                    <a:p>
                      <a:pPr algn="ctr" rtl="0" fontAlgn="ctr"/>
                      <a:r>
                        <a:rPr lang="ru-RU" sz="1900" u="none" strike="noStrike" dirty="0" smtClean="0">
                          <a:solidFill>
                            <a:schemeClr val="tx1"/>
                          </a:solidFill>
                          <a:effectLst>
                            <a:outerShdw blurRad="50800" dist="38100" algn="tr" rotWithShape="0">
                              <a:prstClr val="black">
                                <a:alpha val="40000"/>
                              </a:prstClr>
                            </a:outerShdw>
                          </a:effectLst>
                        </a:rPr>
                        <a:t>94,9</a:t>
                      </a:r>
                      <a:endParaRPr lang="ru-RU" sz="1900" b="0" i="0" u="none" strike="noStrike" dirty="0">
                        <a:solidFill>
                          <a:schemeClr val="tx1"/>
                        </a:solidFill>
                        <a:effectLst>
                          <a:outerShdw blurRad="50800" dist="38100" algn="tr" rotWithShape="0">
                            <a:prstClr val="black">
                              <a:alpha val="40000"/>
                            </a:prstClr>
                          </a:outerShdw>
                        </a:effectLst>
                        <a:latin typeface="Times New Roman" panose="02020603050405020304" pitchFamily="18" charset="0"/>
                        <a:cs typeface="Times New Roman" panose="02020603050405020304" pitchFamily="18" charset="0"/>
                      </a:endParaRPr>
                    </a:p>
                  </a:txBody>
                  <a:tcPr marL="8892" marR="8892" marT="8892" marB="0" anchor="ctr"/>
                </a:tc>
              </a:tr>
              <a:tr h="408261">
                <a:tc>
                  <a:txBody>
                    <a:bodyPr/>
                    <a:lstStyle/>
                    <a:p>
                      <a:pPr algn="l" rtl="0" fontAlgn="t"/>
                      <a:r>
                        <a:rPr lang="ru-RU" sz="1900" u="none" strike="noStrike" dirty="0">
                          <a:effectLst>
                            <a:outerShdw blurRad="50800" dist="38100" algn="tr" rotWithShape="0">
                              <a:prstClr val="black">
                                <a:alpha val="40000"/>
                              </a:prstClr>
                            </a:outerShdw>
                          </a:effectLst>
                        </a:rPr>
                        <a:t>в том числе: </a:t>
                      </a:r>
                      <a:endParaRPr lang="ru-RU" sz="1900" b="0" i="0" u="none" strike="noStrike" dirty="0">
                        <a:solidFill>
                          <a:srgbClr val="000000"/>
                        </a:solidFill>
                        <a:effectLst>
                          <a:outerShdw blurRad="50800" dist="38100" algn="tr" rotWithShape="0">
                            <a:prstClr val="black">
                              <a:alpha val="40000"/>
                            </a:prstClr>
                          </a:outerShdw>
                        </a:effectLst>
                        <a:latin typeface="Times New Roman" panose="02020603050405020304" pitchFamily="18" charset="0"/>
                        <a:cs typeface="Times New Roman" panose="02020603050405020304" pitchFamily="18" charset="0"/>
                      </a:endParaRPr>
                    </a:p>
                  </a:txBody>
                  <a:tcPr marL="8892" marR="8892" marT="8892" marB="0"/>
                </a:tc>
                <a:tc vMerge="1">
                  <a:txBody>
                    <a:bodyPr/>
                    <a:lstStyle/>
                    <a:p>
                      <a:endParaRPr lang="ru-RU"/>
                    </a:p>
                  </a:txBody>
                  <a:tcPr/>
                </a:tc>
              </a:tr>
              <a:tr h="408261">
                <a:tc>
                  <a:txBody>
                    <a:bodyPr/>
                    <a:lstStyle/>
                    <a:p>
                      <a:pPr algn="l" rtl="0" fontAlgn="t"/>
                      <a:r>
                        <a:rPr lang="ru-RU" sz="1900" u="none" strike="noStrike" dirty="0">
                          <a:effectLst>
                            <a:outerShdw blurRad="50800" dist="38100" algn="tr" rotWithShape="0">
                              <a:prstClr val="black">
                                <a:alpha val="40000"/>
                              </a:prstClr>
                            </a:outerShdw>
                          </a:effectLst>
                        </a:rPr>
                        <a:t>- из федерального бюджета (</a:t>
                      </a:r>
                      <a:r>
                        <a:rPr lang="ru-RU" sz="1900" u="none" strike="noStrike" dirty="0" err="1">
                          <a:effectLst>
                            <a:outerShdw blurRad="50800" dist="38100" algn="tr" rotWithShape="0">
                              <a:prstClr val="black">
                                <a:alpha val="40000"/>
                              </a:prstClr>
                            </a:outerShdw>
                          </a:effectLst>
                        </a:rPr>
                        <a:t>млн.руб</a:t>
                      </a:r>
                      <a:r>
                        <a:rPr lang="ru-RU" sz="1900" u="none" strike="noStrike" dirty="0">
                          <a:effectLst>
                            <a:outerShdw blurRad="50800" dist="38100" algn="tr" rotWithShape="0">
                              <a:prstClr val="black">
                                <a:alpha val="40000"/>
                              </a:prstClr>
                            </a:outerShdw>
                          </a:effectLst>
                        </a:rPr>
                        <a:t>.)</a:t>
                      </a:r>
                      <a:endParaRPr lang="ru-RU" sz="1900" b="0" i="0" u="none" strike="noStrike" dirty="0">
                        <a:solidFill>
                          <a:srgbClr val="000000"/>
                        </a:solidFill>
                        <a:effectLst>
                          <a:outerShdw blurRad="50800" dist="38100" algn="tr" rotWithShape="0">
                            <a:prstClr val="black">
                              <a:alpha val="40000"/>
                            </a:prstClr>
                          </a:outerShdw>
                        </a:effectLst>
                        <a:latin typeface="Times New Roman" panose="02020603050405020304" pitchFamily="18" charset="0"/>
                        <a:cs typeface="Times New Roman" panose="02020603050405020304" pitchFamily="18" charset="0"/>
                      </a:endParaRPr>
                    </a:p>
                  </a:txBody>
                  <a:tcPr marL="8892" marR="8892" marT="8892" marB="0"/>
                </a:tc>
                <a:tc>
                  <a:txBody>
                    <a:bodyPr/>
                    <a:lstStyle/>
                    <a:p>
                      <a:pPr algn="ctr" rtl="0" fontAlgn="ctr"/>
                      <a:r>
                        <a:rPr lang="ru-RU" sz="1900" b="0" i="0" u="none" strike="noStrike" dirty="0" smtClean="0">
                          <a:solidFill>
                            <a:schemeClr val="tx1"/>
                          </a:solidFill>
                          <a:effectLst>
                            <a:outerShdw blurRad="50800" dist="38100" algn="tr" rotWithShape="0">
                              <a:prstClr val="black">
                                <a:alpha val="40000"/>
                              </a:prstClr>
                            </a:outerShdw>
                          </a:effectLst>
                          <a:latin typeface="Times New Roman" panose="02020603050405020304" pitchFamily="18" charset="0"/>
                          <a:cs typeface="Times New Roman" panose="02020603050405020304" pitchFamily="18" charset="0"/>
                        </a:rPr>
                        <a:t>5,1</a:t>
                      </a:r>
                      <a:endParaRPr lang="ru-RU" sz="1900" b="0" i="0" u="none" strike="noStrike" dirty="0">
                        <a:solidFill>
                          <a:schemeClr val="tx1"/>
                        </a:solidFill>
                        <a:effectLst>
                          <a:outerShdw blurRad="50800" dist="38100" algn="tr" rotWithShape="0">
                            <a:prstClr val="black">
                              <a:alpha val="40000"/>
                            </a:prstClr>
                          </a:outerShdw>
                        </a:effectLst>
                        <a:latin typeface="Times New Roman" panose="02020603050405020304" pitchFamily="18" charset="0"/>
                        <a:cs typeface="Times New Roman" panose="02020603050405020304" pitchFamily="18" charset="0"/>
                      </a:endParaRPr>
                    </a:p>
                  </a:txBody>
                  <a:tcPr marL="8892" marR="8892" marT="8892" marB="0" anchor="ctr"/>
                </a:tc>
              </a:tr>
              <a:tr h="419295">
                <a:tc>
                  <a:txBody>
                    <a:bodyPr/>
                    <a:lstStyle/>
                    <a:p>
                      <a:pPr algn="l" rtl="0" fontAlgn="t"/>
                      <a:r>
                        <a:rPr lang="ru-RU" sz="1900" u="none" strike="noStrike" dirty="0">
                          <a:effectLst>
                            <a:outerShdw blurRad="50800" dist="38100" algn="tr" rotWithShape="0">
                              <a:prstClr val="black">
                                <a:alpha val="40000"/>
                              </a:prstClr>
                            </a:outerShdw>
                          </a:effectLst>
                        </a:rPr>
                        <a:t>- из краевого бюджета (</a:t>
                      </a:r>
                      <a:r>
                        <a:rPr lang="ru-RU" sz="1900" u="none" strike="noStrike" dirty="0" err="1">
                          <a:effectLst>
                            <a:outerShdw blurRad="50800" dist="38100" algn="tr" rotWithShape="0">
                              <a:prstClr val="black">
                                <a:alpha val="40000"/>
                              </a:prstClr>
                            </a:outerShdw>
                          </a:effectLst>
                        </a:rPr>
                        <a:t>млн.руб</a:t>
                      </a:r>
                      <a:r>
                        <a:rPr lang="ru-RU" sz="1900" u="none" strike="noStrike" dirty="0" smtClean="0">
                          <a:effectLst>
                            <a:outerShdw blurRad="50800" dist="38100" algn="tr" rotWithShape="0">
                              <a:prstClr val="black">
                                <a:alpha val="40000"/>
                              </a:prstClr>
                            </a:outerShdw>
                          </a:effectLst>
                        </a:rPr>
                        <a:t>.)</a:t>
                      </a:r>
                      <a:endParaRPr lang="ru-RU" sz="1900" b="0" i="0" u="none" strike="noStrike" dirty="0">
                        <a:solidFill>
                          <a:srgbClr val="000000"/>
                        </a:solidFill>
                        <a:effectLst>
                          <a:outerShdw blurRad="50800" dist="38100" algn="tr" rotWithShape="0">
                            <a:prstClr val="black">
                              <a:alpha val="40000"/>
                            </a:prstClr>
                          </a:outerShdw>
                        </a:effectLst>
                        <a:latin typeface="Times New Roman" panose="02020603050405020304" pitchFamily="18" charset="0"/>
                        <a:cs typeface="Times New Roman" panose="02020603050405020304" pitchFamily="18" charset="0"/>
                      </a:endParaRPr>
                    </a:p>
                  </a:txBody>
                  <a:tcPr marL="8892" marR="8892" marT="8892" marB="0"/>
                </a:tc>
                <a:tc>
                  <a:txBody>
                    <a:bodyPr/>
                    <a:lstStyle/>
                    <a:p>
                      <a:pPr algn="ctr" rtl="0" fontAlgn="t"/>
                      <a:r>
                        <a:rPr lang="ru-RU" sz="1900" b="0" i="0" u="none" strike="noStrike" dirty="0" smtClean="0">
                          <a:solidFill>
                            <a:schemeClr val="tx1"/>
                          </a:solidFill>
                          <a:effectLst>
                            <a:outerShdw blurRad="50800" dist="38100" algn="tr" rotWithShape="0">
                              <a:prstClr val="black">
                                <a:alpha val="40000"/>
                              </a:prstClr>
                            </a:outerShdw>
                          </a:effectLst>
                          <a:latin typeface="Times New Roman" panose="02020603050405020304" pitchFamily="18" charset="0"/>
                          <a:cs typeface="Times New Roman" panose="02020603050405020304" pitchFamily="18" charset="0"/>
                        </a:rPr>
                        <a:t>89,8</a:t>
                      </a:r>
                      <a:endParaRPr lang="ru-RU" sz="1900" b="0" i="0" u="none" strike="noStrike" dirty="0">
                        <a:solidFill>
                          <a:schemeClr val="tx1"/>
                        </a:solidFill>
                        <a:effectLst>
                          <a:outerShdw blurRad="50800" dist="38100" algn="tr" rotWithShape="0">
                            <a:prstClr val="black">
                              <a:alpha val="40000"/>
                            </a:prstClr>
                          </a:outerShdw>
                        </a:effectLst>
                        <a:latin typeface="Times New Roman" panose="02020603050405020304" pitchFamily="18" charset="0"/>
                        <a:cs typeface="Times New Roman" panose="02020603050405020304" pitchFamily="18" charset="0"/>
                      </a:endParaRPr>
                    </a:p>
                  </a:txBody>
                  <a:tcPr marL="8892" marR="8892" marT="8892" marB="0"/>
                </a:tc>
              </a:tr>
              <a:tr h="397227">
                <a:tc>
                  <a:txBody>
                    <a:bodyPr/>
                    <a:lstStyle/>
                    <a:p>
                      <a:pPr algn="l" rtl="0" fontAlgn="t"/>
                      <a:r>
                        <a:rPr lang="ru-RU" sz="1900" u="none" strike="noStrike" dirty="0">
                          <a:effectLst>
                            <a:outerShdw blurRad="50800" dist="38100" algn="tr" rotWithShape="0">
                              <a:prstClr val="black">
                                <a:alpha val="40000"/>
                              </a:prstClr>
                            </a:outerShdw>
                          </a:effectLst>
                        </a:rPr>
                        <a:t>Субвенции  (млн. руб.) – ВСЕГО,</a:t>
                      </a:r>
                      <a:endParaRPr lang="ru-RU" sz="1900" b="0" i="0" u="none" strike="noStrike" dirty="0">
                        <a:solidFill>
                          <a:srgbClr val="000000"/>
                        </a:solidFill>
                        <a:effectLst>
                          <a:outerShdw blurRad="50800" dist="38100" algn="tr" rotWithShape="0">
                            <a:prstClr val="black">
                              <a:alpha val="40000"/>
                            </a:prstClr>
                          </a:outerShdw>
                        </a:effectLst>
                        <a:latin typeface="Times New Roman" panose="02020603050405020304" pitchFamily="18" charset="0"/>
                        <a:cs typeface="Times New Roman" panose="02020603050405020304" pitchFamily="18" charset="0"/>
                      </a:endParaRPr>
                    </a:p>
                  </a:txBody>
                  <a:tcPr marL="8892" marR="8892" marT="8892" marB="0"/>
                </a:tc>
                <a:tc rowSpan="2">
                  <a:txBody>
                    <a:bodyPr/>
                    <a:lstStyle/>
                    <a:p>
                      <a:pPr algn="ctr" rtl="0" fontAlgn="ctr"/>
                      <a:r>
                        <a:rPr lang="ru-RU" sz="1900" u="none" strike="noStrike" dirty="0" smtClean="0">
                          <a:solidFill>
                            <a:schemeClr val="tx1"/>
                          </a:solidFill>
                          <a:effectLst>
                            <a:outerShdw blurRad="50800" dist="38100" algn="tr" rotWithShape="0">
                              <a:prstClr val="black">
                                <a:alpha val="40000"/>
                              </a:prstClr>
                            </a:outerShdw>
                          </a:effectLst>
                        </a:rPr>
                        <a:t>660,5</a:t>
                      </a:r>
                      <a:endParaRPr lang="ru-RU" sz="1900" b="0" i="0" u="none" strike="noStrike" dirty="0">
                        <a:solidFill>
                          <a:schemeClr val="tx1"/>
                        </a:solidFill>
                        <a:effectLst>
                          <a:outerShdw blurRad="50800" dist="38100" algn="tr" rotWithShape="0">
                            <a:prstClr val="black">
                              <a:alpha val="40000"/>
                            </a:prstClr>
                          </a:outerShdw>
                        </a:effectLst>
                        <a:latin typeface="Times New Roman" panose="02020603050405020304" pitchFamily="18" charset="0"/>
                        <a:cs typeface="Times New Roman" panose="02020603050405020304" pitchFamily="18" charset="0"/>
                      </a:endParaRPr>
                    </a:p>
                  </a:txBody>
                  <a:tcPr marL="8892" marR="8892" marT="8892" marB="0" anchor="ctr"/>
                </a:tc>
              </a:tr>
              <a:tr h="386192">
                <a:tc>
                  <a:txBody>
                    <a:bodyPr/>
                    <a:lstStyle/>
                    <a:p>
                      <a:pPr algn="l" rtl="0" fontAlgn="t"/>
                      <a:r>
                        <a:rPr lang="ru-RU" sz="1900" u="none" strike="noStrike" dirty="0">
                          <a:effectLst>
                            <a:outerShdw blurRad="50800" dist="38100" algn="tr" rotWithShape="0">
                              <a:prstClr val="black">
                                <a:alpha val="40000"/>
                              </a:prstClr>
                            </a:outerShdw>
                          </a:effectLst>
                        </a:rPr>
                        <a:t>в том числе:</a:t>
                      </a:r>
                      <a:endParaRPr lang="ru-RU" sz="1900" b="0" i="0" u="none" strike="noStrike" dirty="0">
                        <a:solidFill>
                          <a:srgbClr val="000000"/>
                        </a:solidFill>
                        <a:effectLst>
                          <a:outerShdw blurRad="50800" dist="38100" algn="tr" rotWithShape="0">
                            <a:prstClr val="black">
                              <a:alpha val="40000"/>
                            </a:prstClr>
                          </a:outerShdw>
                        </a:effectLst>
                        <a:latin typeface="Times New Roman" panose="02020603050405020304" pitchFamily="18" charset="0"/>
                        <a:cs typeface="Times New Roman" panose="02020603050405020304" pitchFamily="18" charset="0"/>
                      </a:endParaRPr>
                    </a:p>
                  </a:txBody>
                  <a:tcPr marL="8892" marR="8892" marT="8892" marB="0"/>
                </a:tc>
                <a:tc vMerge="1">
                  <a:txBody>
                    <a:bodyPr/>
                    <a:lstStyle/>
                    <a:p>
                      <a:endParaRPr lang="ru-RU"/>
                    </a:p>
                  </a:txBody>
                  <a:tcPr/>
                </a:tc>
              </a:tr>
              <a:tr h="397227">
                <a:tc>
                  <a:txBody>
                    <a:bodyPr/>
                    <a:lstStyle/>
                    <a:p>
                      <a:pPr algn="l" rtl="0" fontAlgn="t"/>
                      <a:r>
                        <a:rPr lang="ru-RU" sz="1900" u="none" strike="noStrike" dirty="0">
                          <a:effectLst>
                            <a:outerShdw blurRad="50800" dist="38100" algn="tr" rotWithShape="0">
                              <a:prstClr val="black">
                                <a:alpha val="40000"/>
                              </a:prstClr>
                            </a:outerShdw>
                          </a:effectLst>
                        </a:rPr>
                        <a:t>- из федерального бюджета (млн. руб.)</a:t>
                      </a:r>
                      <a:endParaRPr lang="ru-RU" sz="1900" b="0" i="0" u="none" strike="noStrike" dirty="0">
                        <a:solidFill>
                          <a:srgbClr val="000000"/>
                        </a:solidFill>
                        <a:effectLst>
                          <a:outerShdw blurRad="50800" dist="38100" algn="tr" rotWithShape="0">
                            <a:prstClr val="black">
                              <a:alpha val="40000"/>
                            </a:prstClr>
                          </a:outerShdw>
                        </a:effectLst>
                        <a:latin typeface="Times New Roman" panose="02020603050405020304" pitchFamily="18" charset="0"/>
                        <a:cs typeface="Times New Roman" panose="02020603050405020304" pitchFamily="18" charset="0"/>
                      </a:endParaRPr>
                    </a:p>
                  </a:txBody>
                  <a:tcPr marL="8892" marR="8892" marT="8892" marB="0"/>
                </a:tc>
                <a:tc>
                  <a:txBody>
                    <a:bodyPr/>
                    <a:lstStyle/>
                    <a:p>
                      <a:pPr algn="ctr" rtl="0" fontAlgn="ctr"/>
                      <a:r>
                        <a:rPr lang="ru-RU" sz="1900" b="0" i="0" u="none" strike="noStrike" dirty="0" smtClean="0">
                          <a:solidFill>
                            <a:schemeClr val="tx1"/>
                          </a:solidFill>
                          <a:effectLst>
                            <a:outerShdw blurRad="50800" dist="38100" algn="tr" rotWithShape="0">
                              <a:prstClr val="black">
                                <a:alpha val="40000"/>
                              </a:prstClr>
                            </a:outerShdw>
                          </a:effectLst>
                          <a:latin typeface="Times New Roman" panose="02020603050405020304" pitchFamily="18" charset="0"/>
                          <a:cs typeface="Times New Roman" panose="02020603050405020304" pitchFamily="18" charset="0"/>
                        </a:rPr>
                        <a:t>19,6</a:t>
                      </a:r>
                      <a:endParaRPr lang="ru-RU" sz="1900" b="0" i="0" u="none" strike="noStrike" dirty="0">
                        <a:solidFill>
                          <a:schemeClr val="tx1"/>
                        </a:solidFill>
                        <a:effectLst>
                          <a:outerShdw blurRad="50800" dist="38100" algn="tr" rotWithShape="0">
                            <a:prstClr val="black">
                              <a:alpha val="40000"/>
                            </a:prstClr>
                          </a:outerShdw>
                        </a:effectLst>
                        <a:latin typeface="Times New Roman" panose="02020603050405020304" pitchFamily="18" charset="0"/>
                        <a:cs typeface="Times New Roman" panose="02020603050405020304" pitchFamily="18" charset="0"/>
                      </a:endParaRPr>
                    </a:p>
                  </a:txBody>
                  <a:tcPr marL="8892" marR="8892" marT="8892" marB="0" anchor="ctr"/>
                </a:tc>
              </a:tr>
              <a:tr h="375160">
                <a:tc>
                  <a:txBody>
                    <a:bodyPr/>
                    <a:lstStyle/>
                    <a:p>
                      <a:pPr algn="l" rtl="0" fontAlgn="t"/>
                      <a:r>
                        <a:rPr lang="ru-RU" sz="1900" u="none" strike="noStrike" dirty="0">
                          <a:effectLst>
                            <a:outerShdw blurRad="50800" dist="38100" algn="tr" rotWithShape="0">
                              <a:prstClr val="black">
                                <a:alpha val="40000"/>
                              </a:prstClr>
                            </a:outerShdw>
                          </a:effectLst>
                        </a:rPr>
                        <a:t>- из краевого бюджета (</a:t>
                      </a:r>
                      <a:r>
                        <a:rPr lang="ru-RU" sz="1900" u="none" strike="noStrike" dirty="0" err="1">
                          <a:effectLst>
                            <a:outerShdw blurRad="50800" dist="38100" algn="tr" rotWithShape="0">
                              <a:prstClr val="black">
                                <a:alpha val="40000"/>
                              </a:prstClr>
                            </a:outerShdw>
                          </a:effectLst>
                        </a:rPr>
                        <a:t>млн.руб</a:t>
                      </a:r>
                      <a:r>
                        <a:rPr lang="ru-RU" sz="1900" u="none" strike="noStrike" dirty="0">
                          <a:effectLst>
                            <a:outerShdw blurRad="50800" dist="38100" algn="tr" rotWithShape="0">
                              <a:prstClr val="black">
                                <a:alpha val="40000"/>
                              </a:prstClr>
                            </a:outerShdw>
                          </a:effectLst>
                        </a:rPr>
                        <a:t>.)</a:t>
                      </a:r>
                      <a:endParaRPr lang="ru-RU" sz="1900" b="0" i="0" u="none" strike="noStrike" dirty="0">
                        <a:solidFill>
                          <a:srgbClr val="000000"/>
                        </a:solidFill>
                        <a:effectLst>
                          <a:outerShdw blurRad="50800" dist="38100" algn="tr" rotWithShape="0">
                            <a:prstClr val="black">
                              <a:alpha val="40000"/>
                            </a:prstClr>
                          </a:outerShdw>
                        </a:effectLst>
                        <a:latin typeface="Times New Roman" panose="02020603050405020304" pitchFamily="18" charset="0"/>
                        <a:cs typeface="Times New Roman" panose="02020603050405020304" pitchFamily="18" charset="0"/>
                      </a:endParaRPr>
                    </a:p>
                  </a:txBody>
                  <a:tcPr marL="8892" marR="8892" marT="8892" marB="0"/>
                </a:tc>
                <a:tc>
                  <a:txBody>
                    <a:bodyPr/>
                    <a:lstStyle/>
                    <a:p>
                      <a:pPr algn="ctr" rtl="0" fontAlgn="ctr"/>
                      <a:r>
                        <a:rPr lang="ru-RU" sz="1900" b="0" i="0" u="none" strike="noStrike" dirty="0" smtClean="0">
                          <a:solidFill>
                            <a:schemeClr val="tx1"/>
                          </a:solidFill>
                          <a:effectLst>
                            <a:outerShdw blurRad="50800" dist="38100" algn="tr" rotWithShape="0">
                              <a:prstClr val="black">
                                <a:alpha val="40000"/>
                              </a:prstClr>
                            </a:outerShdw>
                          </a:effectLst>
                          <a:latin typeface="Times New Roman" panose="02020603050405020304" pitchFamily="18" charset="0"/>
                          <a:cs typeface="Times New Roman" panose="02020603050405020304" pitchFamily="18" charset="0"/>
                        </a:rPr>
                        <a:t>640,9</a:t>
                      </a:r>
                      <a:endParaRPr lang="ru-RU" sz="1900" b="0" i="0" u="none" strike="noStrike" dirty="0">
                        <a:solidFill>
                          <a:schemeClr val="tx1"/>
                        </a:solidFill>
                        <a:effectLst>
                          <a:outerShdw blurRad="50800" dist="38100" algn="tr" rotWithShape="0">
                            <a:prstClr val="black">
                              <a:alpha val="40000"/>
                            </a:prstClr>
                          </a:outerShdw>
                        </a:effectLst>
                        <a:latin typeface="Times New Roman" panose="02020603050405020304" pitchFamily="18" charset="0"/>
                        <a:cs typeface="Times New Roman" panose="02020603050405020304" pitchFamily="18" charset="0"/>
                      </a:endParaRPr>
                    </a:p>
                  </a:txBody>
                  <a:tcPr marL="8892" marR="8892" marT="8892" marB="0" anchor="ctr"/>
                </a:tc>
              </a:tr>
              <a:tr h="474467">
                <a:tc>
                  <a:txBody>
                    <a:bodyPr/>
                    <a:lstStyle/>
                    <a:p>
                      <a:pPr algn="l" rtl="0" fontAlgn="ctr"/>
                      <a:r>
                        <a:rPr lang="ru-RU" sz="1900" u="none" strike="noStrike" dirty="0" smtClean="0">
                          <a:effectLst>
                            <a:outerShdw blurRad="50800" dist="38100" algn="tr" rotWithShape="0">
                              <a:prstClr val="black">
                                <a:alpha val="40000"/>
                              </a:prstClr>
                            </a:outerShdw>
                          </a:effectLst>
                        </a:rPr>
                        <a:t>Иные межбюджетные </a:t>
                      </a:r>
                      <a:r>
                        <a:rPr lang="ru-RU" sz="1900" u="none" strike="noStrike" dirty="0">
                          <a:effectLst>
                            <a:outerShdw blurRad="50800" dist="38100" algn="tr" rotWithShape="0">
                              <a:prstClr val="black">
                                <a:alpha val="40000"/>
                              </a:prstClr>
                            </a:outerShdw>
                          </a:effectLst>
                        </a:rPr>
                        <a:t>трансферты – ВСЕГО: </a:t>
                      </a:r>
                      <a:endParaRPr lang="ru-RU" sz="1900" b="1" i="0" u="none" strike="noStrike" dirty="0">
                        <a:solidFill>
                          <a:srgbClr val="000000"/>
                        </a:solidFill>
                        <a:effectLst>
                          <a:outerShdw blurRad="50800" dist="38100" algn="tr" rotWithShape="0">
                            <a:prstClr val="black">
                              <a:alpha val="40000"/>
                            </a:prstClr>
                          </a:outerShdw>
                        </a:effectLst>
                        <a:latin typeface="Times New Roman" panose="02020603050405020304" pitchFamily="18" charset="0"/>
                        <a:cs typeface="Times New Roman" panose="02020603050405020304" pitchFamily="18" charset="0"/>
                      </a:endParaRPr>
                    </a:p>
                  </a:txBody>
                  <a:tcPr marL="8892" marR="8892" marT="8892" marB="0" anchor="ctr"/>
                </a:tc>
                <a:tc rowSpan="2">
                  <a:txBody>
                    <a:bodyPr/>
                    <a:lstStyle/>
                    <a:p>
                      <a:pPr algn="ctr" rtl="0" fontAlgn="ctr"/>
                      <a:r>
                        <a:rPr lang="ru-RU" sz="1900" u="none" strike="noStrike" dirty="0" smtClean="0">
                          <a:solidFill>
                            <a:schemeClr val="tx1"/>
                          </a:solidFill>
                          <a:effectLst>
                            <a:outerShdw blurRad="50800" dist="38100" algn="tr" rotWithShape="0">
                              <a:prstClr val="black">
                                <a:alpha val="40000"/>
                              </a:prstClr>
                            </a:outerShdw>
                          </a:effectLst>
                        </a:rPr>
                        <a:t>25,6</a:t>
                      </a:r>
                      <a:endParaRPr lang="ru-RU" sz="1900" b="0" i="0" u="none" strike="noStrike" dirty="0">
                        <a:solidFill>
                          <a:schemeClr val="tx1"/>
                        </a:solidFill>
                        <a:effectLst>
                          <a:outerShdw blurRad="50800" dist="38100" algn="tr" rotWithShape="0">
                            <a:prstClr val="black">
                              <a:alpha val="40000"/>
                            </a:prstClr>
                          </a:outerShdw>
                        </a:effectLst>
                        <a:latin typeface="Times New Roman" panose="02020603050405020304" pitchFamily="18" charset="0"/>
                        <a:cs typeface="Times New Roman" panose="02020603050405020304" pitchFamily="18" charset="0"/>
                      </a:endParaRPr>
                    </a:p>
                  </a:txBody>
                  <a:tcPr marL="8892" marR="8892" marT="8892" marB="0" anchor="ctr"/>
                </a:tc>
              </a:tr>
              <a:tr h="408261">
                <a:tc>
                  <a:txBody>
                    <a:bodyPr/>
                    <a:lstStyle/>
                    <a:p>
                      <a:pPr algn="l" rtl="0" fontAlgn="ctr"/>
                      <a:r>
                        <a:rPr lang="ru-RU" sz="1900" u="none" strike="noStrike" dirty="0">
                          <a:effectLst>
                            <a:outerShdw blurRad="50800" dist="38100" algn="tr" rotWithShape="0">
                              <a:prstClr val="black">
                                <a:alpha val="40000"/>
                              </a:prstClr>
                            </a:outerShdw>
                          </a:effectLst>
                        </a:rPr>
                        <a:t>(млн. руб.)</a:t>
                      </a:r>
                      <a:endParaRPr lang="ru-RU" sz="1900" b="1" i="0" u="none" strike="noStrike" dirty="0">
                        <a:solidFill>
                          <a:srgbClr val="000000"/>
                        </a:solidFill>
                        <a:effectLst>
                          <a:outerShdw blurRad="50800" dist="38100" algn="tr" rotWithShape="0">
                            <a:prstClr val="black">
                              <a:alpha val="40000"/>
                            </a:prstClr>
                          </a:outerShdw>
                        </a:effectLst>
                        <a:latin typeface="Times New Roman" panose="02020603050405020304" pitchFamily="18" charset="0"/>
                        <a:cs typeface="Times New Roman" panose="02020603050405020304" pitchFamily="18" charset="0"/>
                      </a:endParaRPr>
                    </a:p>
                  </a:txBody>
                  <a:tcPr marL="8892" marR="8892" marT="8892" marB="0" anchor="ctr"/>
                </a:tc>
                <a:tc vMerge="1">
                  <a:txBody>
                    <a:bodyPr/>
                    <a:lstStyle/>
                    <a:p>
                      <a:endParaRPr lang="ru-RU"/>
                    </a:p>
                  </a:txBody>
                  <a:tcPr/>
                </a:tc>
              </a:tr>
            </a:tbl>
          </a:graphicData>
        </a:graphic>
      </p:graphicFrame>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Заголовок 1"/>
          <p:cNvSpPr>
            <a:spLocks noGrp="1"/>
          </p:cNvSpPr>
          <p:nvPr>
            <p:ph type="title"/>
          </p:nvPr>
        </p:nvSpPr>
        <p:spPr>
          <a:xfrm>
            <a:off x="22607" y="188640"/>
            <a:ext cx="9144000" cy="764704"/>
          </a:xfrm>
        </p:spPr>
        <p:txBody>
          <a:bodyPr/>
          <a:lstStyle/>
          <a:p>
            <a:pPr eaLnBrk="1" hangingPunct="1">
              <a:defRPr/>
            </a:pPr>
            <a:r>
              <a:rPr lang="ru-RU" sz="2200" b="1" i="1" dirty="0" smtClean="0">
                <a:effectLst>
                  <a:outerShdw blurRad="38100" dist="38100" dir="2700000" algn="tl">
                    <a:srgbClr val="000000">
                      <a:alpha val="43137"/>
                    </a:srgbClr>
                  </a:outerShdw>
                </a:effectLst>
                <a:latin typeface="Times New Roman" pitchFamily="18" charset="0"/>
              </a:rPr>
              <a:t>Анализ исполнения безвозмездных поступлений Михайловского муниципального района за 2023 год, тыс. руб.</a:t>
            </a:r>
            <a:endParaRPr lang="ru-RU" sz="2200" b="1" dirty="0" smtClean="0">
              <a:effectLst>
                <a:outerShdw blurRad="38100" dist="38100" dir="2700000" algn="tl">
                  <a:srgbClr val="000000">
                    <a:alpha val="43137"/>
                  </a:srgbClr>
                </a:outerShdw>
              </a:effectLst>
            </a:endParaRPr>
          </a:p>
        </p:txBody>
      </p:sp>
      <p:graphicFrame>
        <p:nvGraphicFramePr>
          <p:cNvPr id="6" name="Таблица 5"/>
          <p:cNvGraphicFramePr>
            <a:graphicFrameLocks noGrp="1"/>
          </p:cNvGraphicFramePr>
          <p:nvPr>
            <p:ph type="tbl" idx="1"/>
            <p:extLst>
              <p:ext uri="{D42A27DB-BD31-4B8C-83A1-F6EECF244321}">
                <p14:modId xmlns:p14="http://schemas.microsoft.com/office/powerpoint/2010/main" val="925588747"/>
              </p:ext>
            </p:extLst>
          </p:nvPr>
        </p:nvGraphicFramePr>
        <p:xfrm>
          <a:off x="323850" y="1268763"/>
          <a:ext cx="8516939" cy="5284873"/>
        </p:xfrm>
        <a:graphic>
          <a:graphicData uri="http://schemas.openxmlformats.org/drawingml/2006/table">
            <a:tbl>
              <a:tblPr>
                <a:tableStyleId>{69CF1AB2-1976-4502-BF36-3FF5EA218861}</a:tableStyleId>
              </a:tblPr>
              <a:tblGrid>
                <a:gridCol w="4696256"/>
                <a:gridCol w="1432757"/>
                <a:gridCol w="1193964"/>
                <a:gridCol w="1193962"/>
              </a:tblGrid>
              <a:tr h="817516">
                <a:tc>
                  <a:txBody>
                    <a:bodyPr/>
                    <a:lstStyle/>
                    <a:p>
                      <a:pPr algn="ctr" fontAlgn="ctr"/>
                      <a:r>
                        <a:rPr lang="ru-RU" sz="1400" u="none" strike="noStrike" dirty="0">
                          <a:effectLst/>
                        </a:rPr>
                        <a:t>Наименование</a:t>
                      </a:r>
                      <a:endParaRPr lang="ru-RU" sz="1400" b="1" i="0" u="none" strike="noStrike" dirty="0">
                        <a:effectLst/>
                        <a:latin typeface="Times New Roman" panose="02020603050405020304" pitchFamily="18" charset="0"/>
                        <a:cs typeface="Times New Roman" panose="02020603050405020304" pitchFamily="18" charset="0"/>
                      </a:endParaRPr>
                    </a:p>
                  </a:txBody>
                  <a:tcPr marL="9377" marR="9377" marT="9376" marB="0" anchor="ctr"/>
                </a:tc>
                <a:tc>
                  <a:txBody>
                    <a:bodyPr/>
                    <a:lstStyle/>
                    <a:p>
                      <a:pPr algn="ctr" fontAlgn="ctr"/>
                      <a:r>
                        <a:rPr lang="ru-RU" sz="1400" u="none" strike="noStrike" dirty="0">
                          <a:effectLst/>
                        </a:rPr>
                        <a:t>План на </a:t>
                      </a:r>
                      <a:r>
                        <a:rPr lang="ru-RU" sz="1400" u="none" strike="noStrike" dirty="0" smtClean="0">
                          <a:effectLst/>
                        </a:rPr>
                        <a:t>2023 </a:t>
                      </a:r>
                      <a:r>
                        <a:rPr lang="ru-RU" sz="1400" u="none" strike="noStrike" dirty="0">
                          <a:effectLst/>
                        </a:rPr>
                        <a:t>год</a:t>
                      </a:r>
                      <a:endParaRPr lang="ru-RU" sz="1400" b="1" i="0" u="none" strike="noStrike" dirty="0">
                        <a:effectLst/>
                        <a:latin typeface="Times New Roman" panose="02020603050405020304" pitchFamily="18" charset="0"/>
                        <a:cs typeface="Times New Roman" panose="02020603050405020304" pitchFamily="18" charset="0"/>
                      </a:endParaRPr>
                    </a:p>
                  </a:txBody>
                  <a:tcPr marL="9377" marR="9377" marT="9376" marB="0" anchor="ctr"/>
                </a:tc>
                <a:tc>
                  <a:txBody>
                    <a:bodyPr/>
                    <a:lstStyle/>
                    <a:p>
                      <a:pPr algn="ctr" fontAlgn="ctr"/>
                      <a:r>
                        <a:rPr lang="ru-RU" sz="1400" u="none" strike="noStrike" dirty="0">
                          <a:effectLst/>
                        </a:rPr>
                        <a:t>Исполнение за </a:t>
                      </a:r>
                      <a:r>
                        <a:rPr lang="ru-RU" sz="1400" u="none" strike="noStrike" dirty="0" smtClean="0">
                          <a:effectLst/>
                        </a:rPr>
                        <a:t>2023 </a:t>
                      </a:r>
                      <a:r>
                        <a:rPr lang="ru-RU" sz="1400" u="none" strike="noStrike" dirty="0">
                          <a:effectLst/>
                        </a:rPr>
                        <a:t>год</a:t>
                      </a:r>
                      <a:endParaRPr lang="ru-RU" sz="1400" b="1" i="0" u="none" strike="noStrike" dirty="0">
                        <a:effectLst/>
                        <a:latin typeface="Times New Roman" panose="02020603050405020304" pitchFamily="18" charset="0"/>
                        <a:cs typeface="Times New Roman" panose="02020603050405020304" pitchFamily="18" charset="0"/>
                      </a:endParaRPr>
                    </a:p>
                  </a:txBody>
                  <a:tcPr marL="9377" marR="9377" marT="9376" marB="0" anchor="ctr"/>
                </a:tc>
                <a:tc>
                  <a:txBody>
                    <a:bodyPr/>
                    <a:lstStyle/>
                    <a:p>
                      <a:pPr algn="ctr" fontAlgn="ctr"/>
                      <a:r>
                        <a:rPr lang="ru-RU" sz="1400" u="none" strike="noStrike" dirty="0">
                          <a:effectLst/>
                        </a:rPr>
                        <a:t>% исполнения</a:t>
                      </a:r>
                      <a:endParaRPr lang="ru-RU" sz="1400" b="1" i="0" u="none" strike="noStrike" dirty="0">
                        <a:effectLst/>
                        <a:latin typeface="Times New Roman" panose="02020603050405020304" pitchFamily="18" charset="0"/>
                        <a:cs typeface="Times New Roman" panose="02020603050405020304" pitchFamily="18" charset="0"/>
                      </a:endParaRPr>
                    </a:p>
                  </a:txBody>
                  <a:tcPr marL="9377" marR="9377" marT="9376" marB="0" anchor="ctr"/>
                </a:tc>
              </a:tr>
              <a:tr h="577555">
                <a:tc>
                  <a:txBody>
                    <a:bodyPr/>
                    <a:lstStyle/>
                    <a:p>
                      <a:pPr algn="l" fontAlgn="ctr"/>
                      <a:r>
                        <a:rPr lang="ru-RU" sz="1400" u="none" strike="noStrike" dirty="0">
                          <a:effectLst/>
                        </a:rPr>
                        <a:t>Безвозмездные поступления</a:t>
                      </a:r>
                      <a:endParaRPr lang="ru-RU" sz="1400" b="1" i="0" u="none" strike="noStrike" dirty="0">
                        <a:effectLst/>
                        <a:latin typeface="Times New Roman" panose="02020603050405020304" pitchFamily="18" charset="0"/>
                        <a:cs typeface="Times New Roman" panose="02020603050405020304" pitchFamily="18" charset="0"/>
                      </a:endParaRPr>
                    </a:p>
                  </a:txBody>
                  <a:tcPr marL="9377" marR="9377" marT="9376" marB="0" anchor="ctr"/>
                </a:tc>
                <a:tc>
                  <a:txBody>
                    <a:bodyPr/>
                    <a:lstStyle/>
                    <a:p>
                      <a:pPr algn="ctr" fontAlgn="ctr"/>
                      <a:r>
                        <a:rPr lang="ru-RU" sz="1400" u="none" strike="noStrike" dirty="0" smtClean="0">
                          <a:solidFill>
                            <a:schemeClr val="tx1"/>
                          </a:solidFill>
                          <a:effectLst/>
                        </a:rPr>
                        <a:t>885</a:t>
                      </a:r>
                      <a:r>
                        <a:rPr lang="ru-RU" sz="1400" u="none" strike="noStrike" baseline="0" dirty="0" smtClean="0">
                          <a:solidFill>
                            <a:schemeClr val="tx1"/>
                          </a:solidFill>
                          <a:effectLst/>
                        </a:rPr>
                        <a:t> 455</a:t>
                      </a:r>
                      <a:r>
                        <a:rPr lang="ru-RU" sz="1400" u="none" strike="noStrike" dirty="0" smtClean="0">
                          <a:solidFill>
                            <a:schemeClr val="tx1"/>
                          </a:solidFill>
                          <a:effectLst/>
                        </a:rPr>
                        <a:t>,5</a:t>
                      </a:r>
                      <a:endParaRPr lang="ru-RU" sz="14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377" marR="9377" marT="9376" marB="0" anchor="ctr"/>
                </a:tc>
                <a:tc>
                  <a:txBody>
                    <a:bodyPr/>
                    <a:lstStyle/>
                    <a:p>
                      <a:pPr algn="ctr" fontAlgn="ctr"/>
                      <a:r>
                        <a:rPr lang="ru-RU" sz="1400" u="none" strike="noStrike" dirty="0" smtClean="0">
                          <a:solidFill>
                            <a:schemeClr val="tx1"/>
                          </a:solidFill>
                          <a:effectLst/>
                        </a:rPr>
                        <a:t>876  218,3</a:t>
                      </a:r>
                      <a:endParaRPr lang="ru-RU" sz="14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377" marR="9377" marT="9376" marB="0" anchor="ctr"/>
                </a:tc>
                <a:tc>
                  <a:txBody>
                    <a:bodyPr/>
                    <a:lstStyle/>
                    <a:p>
                      <a:pPr algn="ctr" fontAlgn="ctr"/>
                      <a:r>
                        <a:rPr lang="ru-RU" sz="1400" u="none" strike="noStrike" dirty="0" smtClean="0">
                          <a:solidFill>
                            <a:schemeClr val="tx1"/>
                          </a:solidFill>
                          <a:effectLst/>
                        </a:rPr>
                        <a:t>98,96</a:t>
                      </a:r>
                      <a:endParaRPr lang="ru-RU" sz="14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377" marR="9377" marT="9376" marB="0" anchor="ctr"/>
                </a:tc>
              </a:tr>
              <a:tr h="438513">
                <a:tc>
                  <a:txBody>
                    <a:bodyPr/>
                    <a:lstStyle/>
                    <a:p>
                      <a:pPr algn="l" fontAlgn="b"/>
                      <a:r>
                        <a:rPr lang="ru-RU" sz="1400" u="none" strike="noStrike" dirty="0">
                          <a:effectLst/>
                        </a:rPr>
                        <a:t>Дотация</a:t>
                      </a:r>
                      <a:endParaRPr lang="ru-RU" sz="1400" b="0" i="0" u="none" strike="noStrike" dirty="0">
                        <a:effectLst/>
                        <a:latin typeface="Times New Roman" panose="02020603050405020304" pitchFamily="18" charset="0"/>
                        <a:cs typeface="Times New Roman" panose="02020603050405020304" pitchFamily="18" charset="0"/>
                      </a:endParaRPr>
                    </a:p>
                  </a:txBody>
                  <a:tcPr marL="9377" marR="9377" marT="9376" marB="0" anchor="b"/>
                </a:tc>
                <a:tc>
                  <a:txBody>
                    <a:bodyPr/>
                    <a:lstStyle/>
                    <a:p>
                      <a:pPr algn="ctr" fontAlgn="b"/>
                      <a:r>
                        <a:rPr lang="ru-RU" sz="1400" u="none" strike="noStrike" dirty="0" smtClean="0">
                          <a:solidFill>
                            <a:schemeClr val="tx1"/>
                          </a:solidFill>
                          <a:effectLst/>
                        </a:rPr>
                        <a:t>95</a:t>
                      </a:r>
                      <a:r>
                        <a:rPr lang="ru-RU" sz="1400" u="none" strike="noStrike" baseline="0" dirty="0" smtClean="0">
                          <a:solidFill>
                            <a:schemeClr val="tx1"/>
                          </a:solidFill>
                          <a:effectLst/>
                        </a:rPr>
                        <a:t> 032</a:t>
                      </a:r>
                      <a:r>
                        <a:rPr lang="ru-RU" sz="1400" u="none" strike="noStrike" dirty="0" smtClean="0">
                          <a:solidFill>
                            <a:schemeClr val="tx1"/>
                          </a:solidFill>
                          <a:effectLst/>
                        </a:rPr>
                        <a:t>,6</a:t>
                      </a:r>
                      <a:endParaRPr lang="ru-RU" sz="14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377" marR="9377" marT="9376" marB="0" anchor="b"/>
                </a:tc>
                <a:tc>
                  <a:txBody>
                    <a:bodyPr/>
                    <a:lstStyle/>
                    <a:p>
                      <a:pPr algn="ctr" fontAlgn="b"/>
                      <a:r>
                        <a:rPr lang="ru-RU" sz="1400" u="none" strike="noStrike" dirty="0" smtClean="0">
                          <a:solidFill>
                            <a:schemeClr val="tx1"/>
                          </a:solidFill>
                          <a:effectLst/>
                        </a:rPr>
                        <a:t>95</a:t>
                      </a:r>
                      <a:r>
                        <a:rPr lang="ru-RU" sz="1400" u="none" strike="noStrike" baseline="0" dirty="0" smtClean="0">
                          <a:solidFill>
                            <a:schemeClr val="tx1"/>
                          </a:solidFill>
                          <a:effectLst/>
                        </a:rPr>
                        <a:t> 032</a:t>
                      </a:r>
                      <a:r>
                        <a:rPr lang="ru-RU" sz="1400" u="none" strike="noStrike" dirty="0" smtClean="0">
                          <a:solidFill>
                            <a:schemeClr val="tx1"/>
                          </a:solidFill>
                          <a:effectLst/>
                        </a:rPr>
                        <a:t>,6</a:t>
                      </a:r>
                      <a:endParaRPr lang="ru-RU" sz="14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377" marR="9377" marT="9376" marB="0" anchor="b"/>
                </a:tc>
                <a:tc>
                  <a:txBody>
                    <a:bodyPr/>
                    <a:lstStyle/>
                    <a:p>
                      <a:pPr algn="ctr" fontAlgn="b"/>
                      <a:r>
                        <a:rPr lang="ru-RU" sz="1400" u="none" strike="noStrike" dirty="0" smtClean="0">
                          <a:solidFill>
                            <a:schemeClr val="tx1"/>
                          </a:solidFill>
                          <a:effectLst/>
                        </a:rPr>
                        <a:t>100,00</a:t>
                      </a:r>
                      <a:endParaRPr lang="ru-RU" sz="14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377" marR="9377" marT="9376" marB="0" anchor="b"/>
                </a:tc>
              </a:tr>
              <a:tr h="517705">
                <a:tc>
                  <a:txBody>
                    <a:bodyPr/>
                    <a:lstStyle/>
                    <a:p>
                      <a:pPr algn="l" fontAlgn="b"/>
                      <a:r>
                        <a:rPr lang="ru-RU" sz="1400" u="none" strike="noStrike" dirty="0">
                          <a:effectLst/>
                        </a:rPr>
                        <a:t>Субсидия</a:t>
                      </a:r>
                      <a:endParaRPr lang="ru-RU" sz="1400" b="0" i="0" u="none" strike="noStrike" dirty="0">
                        <a:effectLst/>
                        <a:latin typeface="Times New Roman" panose="02020603050405020304" pitchFamily="18" charset="0"/>
                        <a:cs typeface="Times New Roman" panose="02020603050405020304" pitchFamily="18" charset="0"/>
                      </a:endParaRPr>
                    </a:p>
                  </a:txBody>
                  <a:tcPr marL="9377" marR="9377" marT="9376" marB="0" anchor="b"/>
                </a:tc>
                <a:tc>
                  <a:txBody>
                    <a:bodyPr/>
                    <a:lstStyle/>
                    <a:p>
                      <a:pPr algn="ctr" fontAlgn="b"/>
                      <a:r>
                        <a:rPr lang="ru-RU" sz="1400" u="none" strike="noStrike" dirty="0" smtClean="0">
                          <a:solidFill>
                            <a:schemeClr val="tx1"/>
                          </a:solidFill>
                          <a:effectLst/>
                        </a:rPr>
                        <a:t>95</a:t>
                      </a:r>
                      <a:r>
                        <a:rPr lang="ru-RU" sz="1400" u="none" strike="noStrike" baseline="0" dirty="0" smtClean="0">
                          <a:solidFill>
                            <a:schemeClr val="tx1"/>
                          </a:solidFill>
                          <a:effectLst/>
                        </a:rPr>
                        <a:t> 512</a:t>
                      </a:r>
                      <a:r>
                        <a:rPr lang="ru-RU" sz="1400" u="none" strike="noStrike" dirty="0" smtClean="0">
                          <a:solidFill>
                            <a:schemeClr val="tx1"/>
                          </a:solidFill>
                          <a:effectLst/>
                        </a:rPr>
                        <a:t>,2</a:t>
                      </a:r>
                      <a:endParaRPr lang="ru-RU" sz="14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377" marR="9377" marT="9376" marB="0" anchor="b"/>
                </a:tc>
                <a:tc>
                  <a:txBody>
                    <a:bodyPr/>
                    <a:lstStyle/>
                    <a:p>
                      <a:pPr algn="ctr" fontAlgn="b"/>
                      <a:r>
                        <a:rPr lang="ru-RU" sz="1400" u="none" strike="noStrike" dirty="0" smtClean="0">
                          <a:solidFill>
                            <a:schemeClr val="tx1"/>
                          </a:solidFill>
                          <a:effectLst/>
                        </a:rPr>
                        <a:t>94</a:t>
                      </a:r>
                      <a:r>
                        <a:rPr lang="ru-RU" sz="1400" u="none" strike="noStrike" baseline="0" dirty="0" smtClean="0">
                          <a:solidFill>
                            <a:schemeClr val="tx1"/>
                          </a:solidFill>
                          <a:effectLst/>
                        </a:rPr>
                        <a:t> 943</a:t>
                      </a:r>
                      <a:r>
                        <a:rPr lang="ru-RU" sz="1400" u="none" strike="noStrike" dirty="0" smtClean="0">
                          <a:solidFill>
                            <a:schemeClr val="tx1"/>
                          </a:solidFill>
                          <a:effectLst/>
                        </a:rPr>
                        <a:t>,4</a:t>
                      </a:r>
                      <a:endParaRPr lang="ru-RU" sz="14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377" marR="9377" marT="9376" marB="0" anchor="b"/>
                </a:tc>
                <a:tc>
                  <a:txBody>
                    <a:bodyPr/>
                    <a:lstStyle/>
                    <a:p>
                      <a:pPr algn="ctr" fontAlgn="b"/>
                      <a:r>
                        <a:rPr lang="ru-RU" sz="1400" u="none" strike="noStrike" dirty="0" smtClean="0">
                          <a:solidFill>
                            <a:schemeClr val="tx1"/>
                          </a:solidFill>
                          <a:effectLst/>
                        </a:rPr>
                        <a:t>99,40</a:t>
                      </a:r>
                      <a:endParaRPr lang="ru-RU" sz="14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377" marR="9377" marT="9376" marB="0" anchor="b"/>
                </a:tc>
              </a:tr>
              <a:tr h="438513">
                <a:tc>
                  <a:txBody>
                    <a:bodyPr/>
                    <a:lstStyle/>
                    <a:p>
                      <a:pPr algn="l" fontAlgn="b"/>
                      <a:r>
                        <a:rPr lang="ru-RU" sz="1400" u="none" strike="noStrike" dirty="0">
                          <a:effectLst/>
                        </a:rPr>
                        <a:t>Субвенция</a:t>
                      </a:r>
                      <a:endParaRPr lang="ru-RU" sz="1400" b="0" i="0" u="none" strike="noStrike" dirty="0">
                        <a:effectLst/>
                        <a:latin typeface="Times New Roman" panose="02020603050405020304" pitchFamily="18" charset="0"/>
                        <a:cs typeface="Times New Roman" panose="02020603050405020304" pitchFamily="18" charset="0"/>
                      </a:endParaRPr>
                    </a:p>
                  </a:txBody>
                  <a:tcPr marL="9377" marR="9377" marT="9376" marB="0" anchor="b"/>
                </a:tc>
                <a:tc>
                  <a:txBody>
                    <a:bodyPr/>
                    <a:lstStyle/>
                    <a:p>
                      <a:pPr algn="ctr" fontAlgn="b"/>
                      <a:r>
                        <a:rPr lang="ru-RU" sz="1400" u="none" strike="noStrike" dirty="0" smtClean="0">
                          <a:solidFill>
                            <a:schemeClr val="tx1"/>
                          </a:solidFill>
                          <a:effectLst/>
                        </a:rPr>
                        <a:t>666</a:t>
                      </a:r>
                      <a:r>
                        <a:rPr lang="ru-RU" sz="1400" u="none" strike="noStrike" baseline="0" dirty="0" smtClean="0">
                          <a:solidFill>
                            <a:schemeClr val="tx1"/>
                          </a:solidFill>
                          <a:effectLst/>
                        </a:rPr>
                        <a:t> 946</a:t>
                      </a:r>
                      <a:r>
                        <a:rPr lang="ru-RU" sz="1400" u="none" strike="noStrike" dirty="0" smtClean="0">
                          <a:solidFill>
                            <a:schemeClr val="tx1"/>
                          </a:solidFill>
                          <a:effectLst/>
                        </a:rPr>
                        <a:t>,1</a:t>
                      </a:r>
                      <a:endParaRPr lang="ru-RU" sz="14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377" marR="9377" marT="9376" marB="0" anchor="b"/>
                </a:tc>
                <a:tc>
                  <a:txBody>
                    <a:bodyPr/>
                    <a:lstStyle/>
                    <a:p>
                      <a:pPr algn="ctr" fontAlgn="b"/>
                      <a:r>
                        <a:rPr lang="ru-RU" sz="1400" u="none" strike="noStrike" dirty="0" smtClean="0">
                          <a:solidFill>
                            <a:schemeClr val="tx1"/>
                          </a:solidFill>
                          <a:effectLst/>
                        </a:rPr>
                        <a:t>660</a:t>
                      </a:r>
                      <a:r>
                        <a:rPr lang="ru-RU" sz="1400" u="none" strike="noStrike" baseline="0" dirty="0" smtClean="0">
                          <a:solidFill>
                            <a:schemeClr val="tx1"/>
                          </a:solidFill>
                          <a:effectLst/>
                        </a:rPr>
                        <a:t> 462</a:t>
                      </a:r>
                      <a:r>
                        <a:rPr lang="ru-RU" sz="1400" u="none" strike="noStrike" dirty="0" smtClean="0">
                          <a:solidFill>
                            <a:schemeClr val="tx1"/>
                          </a:solidFill>
                          <a:effectLst/>
                        </a:rPr>
                        <a:t>,9</a:t>
                      </a:r>
                      <a:endParaRPr lang="ru-RU" sz="14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377" marR="9377" marT="9376" marB="0" anchor="b"/>
                </a:tc>
                <a:tc>
                  <a:txBody>
                    <a:bodyPr/>
                    <a:lstStyle/>
                    <a:p>
                      <a:pPr algn="ctr" fontAlgn="b"/>
                      <a:r>
                        <a:rPr lang="ru-RU" sz="1400" u="none" strike="noStrike" dirty="0" smtClean="0">
                          <a:solidFill>
                            <a:schemeClr val="tx1"/>
                          </a:solidFill>
                          <a:effectLst/>
                        </a:rPr>
                        <a:t>99,03</a:t>
                      </a:r>
                      <a:endParaRPr lang="ru-RU" sz="14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377" marR="9377" marT="9376" marB="0" anchor="b"/>
                </a:tc>
              </a:tr>
              <a:tr h="438513">
                <a:tc>
                  <a:txBody>
                    <a:bodyPr/>
                    <a:lstStyle/>
                    <a:p>
                      <a:pPr algn="l" fontAlgn="b"/>
                      <a:r>
                        <a:rPr lang="ru-RU" sz="1400" u="none" strike="noStrike" dirty="0">
                          <a:effectLst/>
                        </a:rPr>
                        <a:t>Иные межбюджетные трансферты</a:t>
                      </a:r>
                      <a:endParaRPr lang="ru-RU" sz="1400" b="0" i="0" u="none" strike="noStrike" dirty="0">
                        <a:effectLst/>
                        <a:latin typeface="Times New Roman" panose="02020603050405020304" pitchFamily="18" charset="0"/>
                        <a:cs typeface="Times New Roman" panose="02020603050405020304" pitchFamily="18" charset="0"/>
                      </a:endParaRPr>
                    </a:p>
                  </a:txBody>
                  <a:tcPr marL="9377" marR="9377" marT="9376" marB="0" anchor="b"/>
                </a:tc>
                <a:tc>
                  <a:txBody>
                    <a:bodyPr/>
                    <a:lstStyle/>
                    <a:p>
                      <a:pPr algn="ctr" fontAlgn="b"/>
                      <a:r>
                        <a:rPr lang="ru-RU" sz="1400" u="none" strike="noStrike" dirty="0" smtClean="0">
                          <a:solidFill>
                            <a:schemeClr val="tx1"/>
                          </a:solidFill>
                          <a:effectLst/>
                        </a:rPr>
                        <a:t>27</a:t>
                      </a:r>
                      <a:r>
                        <a:rPr lang="ru-RU" sz="1400" u="none" strike="noStrike" baseline="0" dirty="0" smtClean="0">
                          <a:solidFill>
                            <a:schemeClr val="tx1"/>
                          </a:solidFill>
                          <a:effectLst/>
                        </a:rPr>
                        <a:t> 774</a:t>
                      </a:r>
                      <a:r>
                        <a:rPr lang="ru-RU" sz="1400" u="none" strike="noStrike" dirty="0" smtClean="0">
                          <a:solidFill>
                            <a:schemeClr val="tx1"/>
                          </a:solidFill>
                          <a:effectLst/>
                        </a:rPr>
                        <a:t>,0</a:t>
                      </a:r>
                      <a:endParaRPr lang="ru-RU" sz="14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377" marR="9377" marT="9376" marB="0" anchor="b"/>
                </a:tc>
                <a:tc>
                  <a:txBody>
                    <a:bodyPr/>
                    <a:lstStyle/>
                    <a:p>
                      <a:pPr algn="ctr" fontAlgn="b"/>
                      <a:r>
                        <a:rPr lang="ru-RU" sz="1400" u="none" strike="noStrike" baseline="0" dirty="0" smtClean="0">
                          <a:solidFill>
                            <a:schemeClr val="tx1"/>
                          </a:solidFill>
                          <a:effectLst/>
                        </a:rPr>
                        <a:t>25 588,8</a:t>
                      </a:r>
                      <a:endParaRPr lang="ru-RU" sz="14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377" marR="9377" marT="9376" marB="0" anchor="b"/>
                </a:tc>
                <a:tc>
                  <a:txBody>
                    <a:bodyPr/>
                    <a:lstStyle/>
                    <a:p>
                      <a:pPr algn="ctr" fontAlgn="b"/>
                      <a:r>
                        <a:rPr lang="ru-RU" sz="1400" u="none" strike="noStrike" dirty="0" smtClean="0">
                          <a:solidFill>
                            <a:schemeClr val="tx1"/>
                          </a:solidFill>
                          <a:effectLst/>
                        </a:rPr>
                        <a:t>92,13</a:t>
                      </a:r>
                      <a:endParaRPr lang="ru-RU" sz="14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377" marR="9377" marT="9376" marB="0" anchor="b"/>
                </a:tc>
              </a:tr>
              <a:tr h="301095">
                <a:tc>
                  <a:txBody>
                    <a:bodyPr/>
                    <a:lstStyle/>
                    <a:p>
                      <a:pPr algn="l" fontAlgn="b"/>
                      <a:endParaRPr lang="ru-RU" sz="1400" b="0" i="0" u="none" strike="noStrike">
                        <a:effectLst/>
                        <a:latin typeface="Times New Roman" panose="02020603050405020304" pitchFamily="18" charset="0"/>
                        <a:cs typeface="Times New Roman" panose="02020603050405020304" pitchFamily="18" charset="0"/>
                      </a:endParaRPr>
                    </a:p>
                  </a:txBody>
                  <a:tcPr marL="9377" marR="9377" marT="9376" marB="0" anchor="b"/>
                </a:tc>
                <a:tc>
                  <a:txBody>
                    <a:bodyPr/>
                    <a:lstStyle/>
                    <a:p>
                      <a:endParaRPr lang="ru-RU" sz="1800"/>
                    </a:p>
                  </a:txBody>
                  <a:tcPr marL="9377" marR="9377" marT="9376" marB="0" anchor="b"/>
                </a:tc>
                <a:tc>
                  <a:txBody>
                    <a:bodyPr/>
                    <a:lstStyle/>
                    <a:p>
                      <a:endParaRPr lang="ru-RU" sz="1800" dirty="0"/>
                    </a:p>
                  </a:txBody>
                  <a:tcPr marL="9377" marR="9377" marT="9376" marB="0" anchor="b"/>
                </a:tc>
                <a:tc>
                  <a:txBody>
                    <a:bodyPr/>
                    <a:lstStyle/>
                    <a:p>
                      <a:pPr algn="l" fontAlgn="b"/>
                      <a:endParaRPr lang="ru-RU" sz="1400" b="0" i="0" u="none" strike="noStrike" dirty="0">
                        <a:effectLst/>
                        <a:latin typeface="Times New Roman" panose="02020603050405020304" pitchFamily="18" charset="0"/>
                        <a:cs typeface="Times New Roman" panose="02020603050405020304" pitchFamily="18" charset="0"/>
                      </a:endParaRPr>
                    </a:p>
                  </a:txBody>
                  <a:tcPr marL="9377" marR="9377" marT="9376" marB="0" anchor="b"/>
                </a:tc>
              </a:tr>
              <a:tr h="301095">
                <a:tc>
                  <a:txBody>
                    <a:bodyPr/>
                    <a:lstStyle/>
                    <a:p>
                      <a:pPr algn="l" fontAlgn="b"/>
                      <a:endParaRPr lang="ru-RU" sz="1400" b="0" i="0" u="none" strike="noStrike">
                        <a:effectLst/>
                        <a:latin typeface="Times New Roman" panose="02020603050405020304" pitchFamily="18" charset="0"/>
                        <a:cs typeface="Times New Roman" panose="02020603050405020304" pitchFamily="18" charset="0"/>
                      </a:endParaRPr>
                    </a:p>
                  </a:txBody>
                  <a:tcPr marL="9377" marR="9377" marT="9376" marB="0" anchor="b"/>
                </a:tc>
                <a:tc>
                  <a:txBody>
                    <a:bodyPr/>
                    <a:lstStyle/>
                    <a:p>
                      <a:endParaRPr lang="ru-RU" sz="1800"/>
                    </a:p>
                  </a:txBody>
                  <a:tcPr marL="9377" marR="9377" marT="9376" marB="0" anchor="b"/>
                </a:tc>
                <a:tc>
                  <a:txBody>
                    <a:bodyPr/>
                    <a:lstStyle/>
                    <a:p>
                      <a:endParaRPr lang="ru-RU" sz="1800" dirty="0"/>
                    </a:p>
                  </a:txBody>
                  <a:tcPr marL="9377" marR="9377" marT="9376" marB="0" anchor="b"/>
                </a:tc>
                <a:tc>
                  <a:txBody>
                    <a:bodyPr/>
                    <a:lstStyle/>
                    <a:p>
                      <a:pPr algn="l" fontAlgn="b"/>
                      <a:endParaRPr lang="ru-RU" sz="1400" b="0" i="0" u="none" strike="noStrike" dirty="0">
                        <a:effectLst/>
                        <a:latin typeface="Times New Roman" panose="02020603050405020304" pitchFamily="18" charset="0"/>
                        <a:cs typeface="Times New Roman" panose="02020603050405020304" pitchFamily="18" charset="0"/>
                      </a:endParaRPr>
                    </a:p>
                  </a:txBody>
                  <a:tcPr marL="9377" marR="9377" marT="9376" marB="0" anchor="b"/>
                </a:tc>
              </a:tr>
              <a:tr h="301095">
                <a:tc>
                  <a:txBody>
                    <a:bodyPr/>
                    <a:lstStyle/>
                    <a:p>
                      <a:pPr algn="l" fontAlgn="b"/>
                      <a:r>
                        <a:rPr lang="ru-RU" sz="1400" u="none" strike="noStrike">
                          <a:effectLst/>
                        </a:rPr>
                        <a:t>Структура безвозмездных поступлений:</a:t>
                      </a:r>
                      <a:endParaRPr lang="ru-RU" sz="1400" b="0" i="0" u="none" strike="noStrike">
                        <a:effectLst/>
                        <a:latin typeface="Times New Roman" panose="02020603050405020304" pitchFamily="18" charset="0"/>
                        <a:cs typeface="Times New Roman" panose="02020603050405020304" pitchFamily="18" charset="0"/>
                      </a:endParaRPr>
                    </a:p>
                  </a:txBody>
                  <a:tcPr marL="9377" marR="9377" marT="9376" marB="0" anchor="b"/>
                </a:tc>
                <a:tc>
                  <a:txBody>
                    <a:bodyPr/>
                    <a:lstStyle/>
                    <a:p>
                      <a:endParaRPr lang="ru-RU" sz="1800"/>
                    </a:p>
                  </a:txBody>
                  <a:tcPr marL="9377" marR="9377" marT="9376" marB="0" anchor="b"/>
                </a:tc>
                <a:tc>
                  <a:txBody>
                    <a:bodyPr/>
                    <a:lstStyle/>
                    <a:p>
                      <a:endParaRPr lang="ru-RU" sz="1800" dirty="0"/>
                    </a:p>
                  </a:txBody>
                  <a:tcPr marL="9377" marR="9377" marT="9376" marB="0" anchor="b"/>
                </a:tc>
                <a:tc>
                  <a:txBody>
                    <a:bodyPr/>
                    <a:lstStyle/>
                    <a:p>
                      <a:pPr algn="l" fontAlgn="b"/>
                      <a:endParaRPr lang="ru-RU" sz="1400" b="0" i="0" u="none" strike="noStrike" dirty="0">
                        <a:effectLst/>
                        <a:latin typeface="Times New Roman" panose="02020603050405020304" pitchFamily="18" charset="0"/>
                        <a:cs typeface="Times New Roman" panose="02020603050405020304" pitchFamily="18" charset="0"/>
                      </a:endParaRPr>
                    </a:p>
                  </a:txBody>
                  <a:tcPr marL="9377" marR="9377" marT="9376" marB="0" anchor="b"/>
                </a:tc>
              </a:tr>
              <a:tr h="301095">
                <a:tc>
                  <a:txBody>
                    <a:bodyPr/>
                    <a:lstStyle/>
                    <a:p>
                      <a:pPr algn="l" fontAlgn="b"/>
                      <a:r>
                        <a:rPr lang="ru-RU" sz="1400" u="none" strike="noStrike" dirty="0">
                          <a:effectLst/>
                        </a:rPr>
                        <a:t>       </a:t>
                      </a:r>
                      <a:r>
                        <a:rPr lang="ru-RU" sz="1400" u="none" strike="noStrike" dirty="0" smtClean="0">
                          <a:effectLst/>
                        </a:rPr>
                        <a:t>    75,1</a:t>
                      </a:r>
                      <a:r>
                        <a:rPr lang="ru-RU" sz="1400" u="none" strike="noStrike" baseline="0" dirty="0" smtClean="0">
                          <a:effectLst/>
                        </a:rPr>
                        <a:t> </a:t>
                      </a:r>
                      <a:r>
                        <a:rPr lang="ru-RU" sz="1400" u="none" strike="noStrike" dirty="0" smtClean="0">
                          <a:effectLst/>
                        </a:rPr>
                        <a:t>% - </a:t>
                      </a:r>
                      <a:r>
                        <a:rPr lang="ru-RU" sz="1400" u="none" strike="noStrike" dirty="0">
                          <a:effectLst/>
                        </a:rPr>
                        <a:t>субвенции;</a:t>
                      </a:r>
                      <a:endParaRPr lang="ru-RU" sz="1400" b="0" i="0" u="none" strike="noStrike" dirty="0">
                        <a:effectLst/>
                        <a:latin typeface="Times New Roman" panose="02020603050405020304" pitchFamily="18" charset="0"/>
                        <a:cs typeface="Times New Roman" panose="02020603050405020304" pitchFamily="18" charset="0"/>
                      </a:endParaRPr>
                    </a:p>
                  </a:txBody>
                  <a:tcPr marL="9377" marR="9377" marT="9376" marB="0" anchor="b"/>
                </a:tc>
                <a:tc>
                  <a:txBody>
                    <a:bodyPr/>
                    <a:lstStyle/>
                    <a:p>
                      <a:endParaRPr lang="ru-RU" sz="1800"/>
                    </a:p>
                  </a:txBody>
                  <a:tcPr marL="9377" marR="9377" marT="9376" marB="0" anchor="b"/>
                </a:tc>
                <a:tc>
                  <a:txBody>
                    <a:bodyPr/>
                    <a:lstStyle/>
                    <a:p>
                      <a:endParaRPr lang="ru-RU" sz="1800" dirty="0"/>
                    </a:p>
                  </a:txBody>
                  <a:tcPr marL="9377" marR="9377" marT="9376" marB="0" anchor="b"/>
                </a:tc>
                <a:tc>
                  <a:txBody>
                    <a:bodyPr/>
                    <a:lstStyle/>
                    <a:p>
                      <a:pPr algn="l" fontAlgn="b"/>
                      <a:endParaRPr lang="ru-RU" sz="1400" b="0" i="0" u="none" strike="noStrike" dirty="0">
                        <a:effectLst/>
                        <a:latin typeface="Times New Roman" panose="02020603050405020304" pitchFamily="18" charset="0"/>
                        <a:cs typeface="Times New Roman" panose="02020603050405020304" pitchFamily="18" charset="0"/>
                      </a:endParaRPr>
                    </a:p>
                  </a:txBody>
                  <a:tcPr marL="9377" marR="9377" marT="9376" marB="0" anchor="b"/>
                </a:tc>
              </a:tr>
              <a:tr h="301095">
                <a:tc>
                  <a:txBody>
                    <a:bodyPr/>
                    <a:lstStyle/>
                    <a:p>
                      <a:pPr algn="l" fontAlgn="b"/>
                      <a:r>
                        <a:rPr lang="ru-RU" sz="1400" u="none" strike="noStrike" dirty="0">
                          <a:effectLst/>
                        </a:rPr>
                        <a:t>         </a:t>
                      </a:r>
                      <a:r>
                        <a:rPr lang="ru-RU" sz="1400" u="none" strike="noStrike" dirty="0" smtClean="0">
                          <a:effectLst/>
                        </a:rPr>
                        <a:t>   10,84</a:t>
                      </a:r>
                      <a:r>
                        <a:rPr lang="ru-RU" sz="1400" u="none" strike="noStrike" baseline="0" dirty="0" smtClean="0">
                          <a:effectLst/>
                        </a:rPr>
                        <a:t> </a:t>
                      </a:r>
                      <a:r>
                        <a:rPr lang="ru-RU" sz="1400" u="none" strike="noStrike" dirty="0" smtClean="0">
                          <a:effectLst/>
                        </a:rPr>
                        <a:t>% - субсидии</a:t>
                      </a:r>
                      <a:r>
                        <a:rPr lang="ru-RU" sz="1400" u="none" strike="noStrike" dirty="0">
                          <a:effectLst/>
                        </a:rPr>
                        <a:t>;</a:t>
                      </a:r>
                      <a:endParaRPr lang="ru-RU" sz="1400" b="0" i="0" u="none" strike="noStrike" dirty="0">
                        <a:effectLst/>
                        <a:latin typeface="Times New Roman" panose="02020603050405020304" pitchFamily="18" charset="0"/>
                        <a:cs typeface="Times New Roman" panose="02020603050405020304" pitchFamily="18" charset="0"/>
                      </a:endParaRPr>
                    </a:p>
                  </a:txBody>
                  <a:tcPr marL="9377" marR="9377" marT="9376" marB="0" anchor="b"/>
                </a:tc>
                <a:tc>
                  <a:txBody>
                    <a:bodyPr/>
                    <a:lstStyle/>
                    <a:p>
                      <a:endParaRPr lang="ru-RU" sz="1800"/>
                    </a:p>
                  </a:txBody>
                  <a:tcPr marL="9377" marR="9377" marT="9376" marB="0" anchor="b"/>
                </a:tc>
                <a:tc>
                  <a:txBody>
                    <a:bodyPr/>
                    <a:lstStyle/>
                    <a:p>
                      <a:endParaRPr lang="ru-RU" sz="1800" dirty="0"/>
                    </a:p>
                  </a:txBody>
                  <a:tcPr marL="9377" marR="9377" marT="9376" marB="0" anchor="b"/>
                </a:tc>
                <a:tc>
                  <a:txBody>
                    <a:bodyPr/>
                    <a:lstStyle/>
                    <a:p>
                      <a:pPr algn="l" fontAlgn="b"/>
                      <a:endParaRPr lang="ru-RU" sz="1400" b="0" i="0" u="none" strike="noStrike" dirty="0">
                        <a:effectLst/>
                        <a:latin typeface="Times New Roman" panose="02020603050405020304" pitchFamily="18" charset="0"/>
                        <a:cs typeface="Times New Roman" panose="02020603050405020304" pitchFamily="18" charset="0"/>
                      </a:endParaRPr>
                    </a:p>
                  </a:txBody>
                  <a:tcPr marL="9377" marR="9377" marT="9376" marB="0" anchor="b"/>
                </a:tc>
              </a:tr>
              <a:tr h="267387">
                <a:tc gridSpan="3">
                  <a:txBody>
                    <a:bodyPr/>
                    <a:lstStyle/>
                    <a:p>
                      <a:pPr algn="l" fontAlgn="b"/>
                      <a:r>
                        <a:rPr lang="ru-RU" sz="1400" u="none" strike="noStrike" dirty="0">
                          <a:effectLst/>
                        </a:rPr>
                        <a:t>            </a:t>
                      </a:r>
                      <a:r>
                        <a:rPr lang="ru-RU" sz="1400" u="none" strike="noStrike" dirty="0" smtClean="0">
                          <a:effectLst/>
                        </a:rPr>
                        <a:t>10,85 % - дотация </a:t>
                      </a:r>
                      <a:r>
                        <a:rPr lang="ru-RU" sz="1400" u="none" strike="noStrike" dirty="0">
                          <a:effectLst/>
                        </a:rPr>
                        <a:t>на выравнивание бюджетной обеспеченности бюджета;</a:t>
                      </a:r>
                      <a:endParaRPr lang="ru-RU" sz="1400" b="0" i="0" u="none" strike="noStrike" dirty="0">
                        <a:effectLst/>
                        <a:latin typeface="Times New Roman" panose="02020603050405020304" pitchFamily="18" charset="0"/>
                        <a:cs typeface="Times New Roman" panose="02020603050405020304" pitchFamily="18" charset="0"/>
                      </a:endParaRPr>
                    </a:p>
                  </a:txBody>
                  <a:tcPr marL="9377" marR="9377" marT="9376" marB="0" anchor="b"/>
                </a:tc>
                <a:tc hMerge="1">
                  <a:txBody>
                    <a:bodyPr/>
                    <a:lstStyle/>
                    <a:p>
                      <a:endParaRPr lang="ru-RU"/>
                    </a:p>
                  </a:txBody>
                  <a:tcPr/>
                </a:tc>
                <a:tc hMerge="1">
                  <a:txBody>
                    <a:bodyPr/>
                    <a:lstStyle/>
                    <a:p>
                      <a:endParaRPr lang="ru-RU"/>
                    </a:p>
                  </a:txBody>
                  <a:tcPr/>
                </a:tc>
                <a:tc>
                  <a:txBody>
                    <a:bodyPr/>
                    <a:lstStyle/>
                    <a:p>
                      <a:pPr algn="l" fontAlgn="b"/>
                      <a:endParaRPr lang="ru-RU" sz="1400" b="0" i="0" u="none" strike="noStrike" dirty="0">
                        <a:effectLst/>
                        <a:latin typeface="Times New Roman" panose="02020603050405020304" pitchFamily="18" charset="0"/>
                        <a:cs typeface="Times New Roman" panose="02020603050405020304" pitchFamily="18" charset="0"/>
                      </a:endParaRPr>
                    </a:p>
                  </a:txBody>
                  <a:tcPr marL="9377" marR="9377" marT="9376" marB="0" anchor="b"/>
                </a:tc>
              </a:tr>
              <a:tr h="267387">
                <a:tc>
                  <a:txBody>
                    <a:bodyPr/>
                    <a:lstStyle/>
                    <a:p>
                      <a:pPr algn="l" fontAlgn="b"/>
                      <a:r>
                        <a:rPr lang="ru-RU" sz="1400" u="none" strike="noStrike" dirty="0">
                          <a:solidFill>
                            <a:srgbClr val="FF0000"/>
                          </a:solidFill>
                          <a:effectLst/>
                        </a:rPr>
                        <a:t>            </a:t>
                      </a:r>
                      <a:r>
                        <a:rPr lang="ru-RU" sz="1400" u="none" strike="noStrike" dirty="0" smtClean="0">
                          <a:solidFill>
                            <a:schemeClr val="tx1"/>
                          </a:solidFill>
                          <a:effectLst/>
                        </a:rPr>
                        <a:t>3,21</a:t>
                      </a:r>
                      <a:r>
                        <a:rPr lang="ru-RU" sz="1400" u="none" strike="noStrike" baseline="0" dirty="0" smtClean="0">
                          <a:solidFill>
                            <a:srgbClr val="FF0000"/>
                          </a:solidFill>
                          <a:effectLst/>
                        </a:rPr>
                        <a:t> </a:t>
                      </a:r>
                      <a:r>
                        <a:rPr lang="ru-RU" sz="1400" u="none" strike="noStrike" dirty="0" smtClean="0">
                          <a:effectLst/>
                        </a:rPr>
                        <a:t>% - </a:t>
                      </a:r>
                      <a:r>
                        <a:rPr lang="ru-RU" sz="1400" u="none" strike="noStrike" dirty="0">
                          <a:effectLst/>
                        </a:rPr>
                        <a:t>прочие.</a:t>
                      </a:r>
                      <a:endParaRPr lang="ru-RU" sz="1400" b="0" i="0" u="none" strike="noStrike" dirty="0">
                        <a:effectLst/>
                        <a:latin typeface="Times New Roman" panose="02020603050405020304" pitchFamily="18" charset="0"/>
                        <a:cs typeface="Times New Roman" panose="02020603050405020304" pitchFamily="18" charset="0"/>
                      </a:endParaRPr>
                    </a:p>
                  </a:txBody>
                  <a:tcPr marL="9377" marR="9377" marT="9376" marB="0" anchor="b"/>
                </a:tc>
                <a:tc>
                  <a:txBody>
                    <a:bodyPr/>
                    <a:lstStyle/>
                    <a:p>
                      <a:endParaRPr lang="ru-RU" dirty="0"/>
                    </a:p>
                  </a:txBody>
                  <a:tcPr marL="9377" marR="9377" marT="9376" marB="0" anchor="b"/>
                </a:tc>
                <a:tc>
                  <a:txBody>
                    <a:bodyPr/>
                    <a:lstStyle/>
                    <a:p>
                      <a:endParaRPr lang="ru-RU" dirty="0"/>
                    </a:p>
                  </a:txBody>
                  <a:tcPr marL="9377" marR="9377" marT="9376" marB="0" anchor="b"/>
                </a:tc>
                <a:tc>
                  <a:txBody>
                    <a:bodyPr/>
                    <a:lstStyle/>
                    <a:p>
                      <a:pPr algn="l" fontAlgn="b"/>
                      <a:endParaRPr lang="ru-RU" sz="1400" b="0" i="0" u="none" strike="noStrike" dirty="0">
                        <a:effectLst/>
                        <a:latin typeface="Times New Roman" panose="02020603050405020304" pitchFamily="18" charset="0"/>
                        <a:cs typeface="Times New Roman" panose="02020603050405020304" pitchFamily="18" charset="0"/>
                      </a:endParaRPr>
                    </a:p>
                  </a:txBody>
                  <a:tcPr marL="9377" marR="9377" marT="9376" marB="0" anchor="b"/>
                </a:tc>
              </a:tr>
            </a:tbl>
          </a:graphicData>
        </a:graphic>
      </p:graphicFrame>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052" y="0"/>
            <a:ext cx="9125947" cy="692696"/>
          </a:xfrm>
        </p:spPr>
        <p:txBody>
          <a:bodyPr/>
          <a:lstStyle/>
          <a:p>
            <a:r>
              <a:rPr lang="ru-RU" sz="20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Исполнение расходной части  </a:t>
            </a:r>
            <a:r>
              <a:rPr lang="ru-RU" sz="2000"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за 2021-2023 годы, </a:t>
            </a:r>
            <a:r>
              <a:rPr lang="ru-RU" sz="20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тыс. руб.</a:t>
            </a:r>
            <a:endParaRPr lang="ru-RU" sz="2000" dirty="0"/>
          </a:p>
        </p:txBody>
      </p:sp>
      <p:graphicFrame>
        <p:nvGraphicFramePr>
          <p:cNvPr id="4" name="Таблица 3"/>
          <p:cNvGraphicFramePr>
            <a:graphicFrameLocks noGrp="1"/>
          </p:cNvGraphicFramePr>
          <p:nvPr>
            <p:extLst>
              <p:ext uri="{D42A27DB-BD31-4B8C-83A1-F6EECF244321}">
                <p14:modId xmlns:p14="http://schemas.microsoft.com/office/powerpoint/2010/main" val="3366953326"/>
              </p:ext>
            </p:extLst>
          </p:nvPr>
        </p:nvGraphicFramePr>
        <p:xfrm>
          <a:off x="251520" y="692696"/>
          <a:ext cx="8640961" cy="5904656"/>
        </p:xfrm>
        <a:graphic>
          <a:graphicData uri="http://schemas.openxmlformats.org/drawingml/2006/table">
            <a:tbl>
              <a:tblPr firstRow="1" bandRow="1">
                <a:tableStyleId>{69CF1AB2-1976-4502-BF36-3FF5EA218861}</a:tableStyleId>
              </a:tblPr>
              <a:tblGrid>
                <a:gridCol w="1986388"/>
                <a:gridCol w="1330915"/>
                <a:gridCol w="1330915"/>
                <a:gridCol w="1330915"/>
                <a:gridCol w="1600656"/>
                <a:gridCol w="1061172"/>
              </a:tblGrid>
              <a:tr h="1046038">
                <a:tc>
                  <a:txBody>
                    <a:bodyPr/>
                    <a:lstStyle/>
                    <a:p>
                      <a:pPr algn="ctr" rtl="0" fontAlgn="ctr"/>
                      <a:r>
                        <a:rPr lang="ru-RU" sz="1200" u="none" strike="noStrike" dirty="0">
                          <a:effectLst/>
                        </a:rPr>
                        <a:t>Наименование показателя</a:t>
                      </a:r>
                      <a:endParaRPr lang="ru-RU" sz="12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6646" marR="6646" marT="6646" marB="0" anchor="ctr"/>
                </a:tc>
                <a:tc>
                  <a:txBody>
                    <a:bodyPr/>
                    <a:lstStyle/>
                    <a:p>
                      <a:pPr algn="ctr" rtl="0" fontAlgn="ctr"/>
                      <a:r>
                        <a:rPr lang="ru-RU" sz="1200" u="none" strike="noStrike" dirty="0" smtClean="0">
                          <a:effectLst/>
                        </a:rPr>
                        <a:t>2021г</a:t>
                      </a:r>
                      <a:r>
                        <a:rPr lang="ru-RU" sz="1200" u="none" strike="noStrike" dirty="0">
                          <a:effectLst/>
                        </a:rPr>
                        <a:t>.,  (исполнение)</a:t>
                      </a:r>
                      <a:endParaRPr lang="ru-RU" sz="12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6646" marR="6646" marT="6646" marB="0" anchor="ctr"/>
                </a:tc>
                <a:tc>
                  <a:txBody>
                    <a:bodyPr/>
                    <a:lstStyle/>
                    <a:p>
                      <a:pPr algn="ctr" rtl="0" fontAlgn="ctr"/>
                      <a:r>
                        <a:rPr lang="ru-RU" sz="1200" u="none" strike="noStrike" dirty="0" smtClean="0">
                          <a:effectLst/>
                        </a:rPr>
                        <a:t>2022 </a:t>
                      </a:r>
                      <a:r>
                        <a:rPr lang="ru-RU" sz="1200" u="none" strike="noStrike" dirty="0">
                          <a:effectLst/>
                        </a:rPr>
                        <a:t>г.,  (исполнение)</a:t>
                      </a:r>
                      <a:endParaRPr lang="ru-RU" sz="12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6646" marR="6646" marT="6646" marB="0" anchor="ctr"/>
                </a:tc>
                <a:tc>
                  <a:txBody>
                    <a:bodyPr/>
                    <a:lstStyle/>
                    <a:p>
                      <a:pPr algn="ctr" rtl="0" fontAlgn="ctr"/>
                      <a:r>
                        <a:rPr lang="ru-RU" sz="1200" u="none" strike="noStrike" dirty="0" smtClean="0">
                          <a:effectLst/>
                        </a:rPr>
                        <a:t>2023 </a:t>
                      </a:r>
                      <a:r>
                        <a:rPr lang="ru-RU" sz="1200" u="none" strike="noStrike" dirty="0">
                          <a:effectLst/>
                        </a:rPr>
                        <a:t>г.,  (исполнение)</a:t>
                      </a:r>
                      <a:endParaRPr lang="ru-RU" sz="12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6646" marR="6646" marT="6646" marB="0" anchor="ctr"/>
                </a:tc>
                <a:tc>
                  <a:txBody>
                    <a:bodyPr/>
                    <a:lstStyle/>
                    <a:p>
                      <a:pPr algn="ctr" rtl="0" fontAlgn="ctr"/>
                      <a:r>
                        <a:rPr lang="ru-RU" sz="1200" u="none" strike="noStrike" dirty="0">
                          <a:effectLst/>
                        </a:rPr>
                        <a:t>Рост (снижение) </a:t>
                      </a:r>
                      <a:r>
                        <a:rPr lang="ru-RU" sz="1200" u="none" strike="noStrike" dirty="0" smtClean="0">
                          <a:effectLst/>
                        </a:rPr>
                        <a:t>2023 </a:t>
                      </a:r>
                      <a:r>
                        <a:rPr lang="ru-RU" sz="1200" u="none" strike="noStrike" dirty="0">
                          <a:effectLst/>
                        </a:rPr>
                        <a:t>года к </a:t>
                      </a:r>
                      <a:r>
                        <a:rPr lang="ru-RU" sz="1200" u="none" strike="noStrike" dirty="0" smtClean="0">
                          <a:effectLst/>
                        </a:rPr>
                        <a:t>2022 </a:t>
                      </a:r>
                      <a:r>
                        <a:rPr lang="ru-RU" sz="1200" u="none" strike="noStrike" dirty="0">
                          <a:effectLst/>
                        </a:rPr>
                        <a:t>году, тыс. руб.</a:t>
                      </a:r>
                      <a:endParaRPr lang="ru-RU" sz="12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6646" marR="6646" marT="6646" marB="0" anchor="ctr"/>
                </a:tc>
                <a:tc>
                  <a:txBody>
                    <a:bodyPr/>
                    <a:lstStyle/>
                    <a:p>
                      <a:pPr algn="ctr" rtl="0" fontAlgn="ctr"/>
                      <a:r>
                        <a:rPr lang="ru-RU" sz="1200" u="none" strike="noStrike" dirty="0" smtClean="0">
                          <a:effectLst/>
                        </a:rPr>
                        <a:t>2023г</a:t>
                      </a:r>
                      <a:r>
                        <a:rPr lang="ru-RU" sz="1200" u="none" strike="noStrike" dirty="0">
                          <a:effectLst/>
                        </a:rPr>
                        <a:t>./</a:t>
                      </a:r>
                      <a:r>
                        <a:rPr lang="ru-RU" sz="1200" u="none" strike="noStrike" dirty="0" smtClean="0">
                          <a:effectLst/>
                        </a:rPr>
                        <a:t>2022г</a:t>
                      </a:r>
                      <a:r>
                        <a:rPr lang="ru-RU" sz="1200" u="none" strike="noStrike" dirty="0">
                          <a:effectLst/>
                        </a:rPr>
                        <a:t>., (%)</a:t>
                      </a:r>
                      <a:endParaRPr lang="ru-RU" sz="12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6646" marR="6646" marT="6646" marB="0" anchor="ctr"/>
                </a:tc>
              </a:tr>
              <a:tr h="616600">
                <a:tc>
                  <a:txBody>
                    <a:bodyPr/>
                    <a:lstStyle/>
                    <a:p>
                      <a:pPr algn="l" rtl="0" fontAlgn="ctr"/>
                      <a:r>
                        <a:rPr lang="ru-RU" sz="1200" u="none" strike="noStrike">
                          <a:effectLst/>
                        </a:rPr>
                        <a:t>ВСЕГО РАСХОДОВ БЮДЖЕТА:</a:t>
                      </a:r>
                      <a:endParaRPr lang="ru-RU" sz="1200" b="1" i="0" u="none" strike="noStrike">
                        <a:solidFill>
                          <a:srgbClr val="7030A0"/>
                        </a:solidFill>
                        <a:effectLst/>
                        <a:latin typeface="Times New Roman" panose="02020603050405020304" pitchFamily="18" charset="0"/>
                        <a:cs typeface="Times New Roman" panose="02020603050405020304" pitchFamily="18" charset="0"/>
                      </a:endParaRPr>
                    </a:p>
                  </a:txBody>
                  <a:tcPr marL="6646" marR="6646" marT="6646" marB="0" anchor="ctr"/>
                </a:tc>
                <a:tc>
                  <a:txBody>
                    <a:bodyPr/>
                    <a:lstStyle/>
                    <a:p>
                      <a:pPr algn="ctr" rtl="0" fontAlgn="ctr"/>
                      <a:r>
                        <a:rPr lang="ru-RU" sz="1200" u="none" strike="noStrike" dirty="0" smtClean="0">
                          <a:solidFill>
                            <a:schemeClr val="tx1"/>
                          </a:solidFill>
                          <a:effectLst/>
                        </a:rPr>
                        <a:t>1 234 948,54</a:t>
                      </a:r>
                      <a:endParaRPr lang="ru-RU" sz="12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6646" marR="6646" marT="6646" marB="0" anchor="ctr"/>
                </a:tc>
                <a:tc>
                  <a:txBody>
                    <a:bodyPr/>
                    <a:lstStyle/>
                    <a:p>
                      <a:pPr algn="ctr" rtl="0" fontAlgn="ctr"/>
                      <a:r>
                        <a:rPr lang="ru-RU" sz="1200" u="none" strike="noStrike" dirty="0" smtClean="0">
                          <a:solidFill>
                            <a:schemeClr val="tx1"/>
                          </a:solidFill>
                          <a:effectLst/>
                        </a:rPr>
                        <a:t>1</a:t>
                      </a:r>
                      <a:r>
                        <a:rPr lang="ru-RU" sz="1200" u="none" strike="noStrike" baseline="0" dirty="0" smtClean="0">
                          <a:solidFill>
                            <a:schemeClr val="tx1"/>
                          </a:solidFill>
                          <a:effectLst/>
                        </a:rPr>
                        <a:t> 259 279,6</a:t>
                      </a:r>
                      <a:endParaRPr lang="ru-RU" sz="12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6646" marR="6646" marT="6646" marB="0" anchor="ctr"/>
                </a:tc>
                <a:tc>
                  <a:txBody>
                    <a:bodyPr/>
                    <a:lstStyle/>
                    <a:p>
                      <a:pPr algn="ctr" rtl="0" fontAlgn="ctr"/>
                      <a:r>
                        <a:rPr lang="ru-RU" sz="1200" u="none" strike="noStrike" dirty="0" smtClean="0">
                          <a:solidFill>
                            <a:schemeClr val="tx1"/>
                          </a:solidFill>
                          <a:effectLst/>
                        </a:rPr>
                        <a:t>1 443 266,36</a:t>
                      </a:r>
                      <a:endParaRPr lang="ru-RU" sz="12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6646" marR="6646" marT="6646" marB="0" anchor="ctr"/>
                </a:tc>
                <a:tc>
                  <a:txBody>
                    <a:bodyPr/>
                    <a:lstStyle/>
                    <a:p>
                      <a:pPr algn="ctr" rtl="0" fontAlgn="ctr"/>
                      <a:r>
                        <a:rPr lang="ru-RU" sz="1200" u="none" strike="noStrike" dirty="0" smtClean="0">
                          <a:solidFill>
                            <a:schemeClr val="tx1"/>
                          </a:solidFill>
                          <a:effectLst/>
                        </a:rPr>
                        <a:t>+183 986,76</a:t>
                      </a:r>
                      <a:endParaRPr lang="ru-RU" sz="12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6646" marR="6646" marT="6646" marB="0" anchor="ctr"/>
                </a:tc>
                <a:tc>
                  <a:txBody>
                    <a:bodyPr/>
                    <a:lstStyle/>
                    <a:p>
                      <a:pPr algn="ctr" rtl="0" fontAlgn="ctr"/>
                      <a:r>
                        <a:rPr lang="ru-RU" sz="1200" b="0" i="0" u="none" strike="noStrike" dirty="0" smtClean="0">
                          <a:solidFill>
                            <a:schemeClr val="tx1"/>
                          </a:solidFill>
                          <a:effectLst/>
                          <a:latin typeface="+mn-lt"/>
                          <a:cs typeface="+mn-cs"/>
                        </a:rPr>
                        <a:t>114,6</a:t>
                      </a:r>
                      <a:endParaRPr lang="ru-RU" sz="12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6646" marR="6646" marT="6646" marB="0" anchor="ctr"/>
                </a:tc>
              </a:tr>
              <a:tr h="289425">
                <a:tc>
                  <a:txBody>
                    <a:bodyPr/>
                    <a:lstStyle/>
                    <a:p>
                      <a:pPr algn="l" rtl="0" fontAlgn="ctr"/>
                      <a:r>
                        <a:rPr lang="ru-RU" sz="1200" u="none" strike="noStrike">
                          <a:effectLst/>
                        </a:rPr>
                        <a:t>в том числе:</a:t>
                      </a:r>
                      <a:endParaRPr lang="ru-RU" sz="1200" b="0" i="0" u="none" strike="noStrike">
                        <a:solidFill>
                          <a:srgbClr val="7030A0"/>
                        </a:solidFill>
                        <a:effectLst/>
                        <a:latin typeface="Times New Roman" panose="02020603050405020304" pitchFamily="18" charset="0"/>
                        <a:cs typeface="Times New Roman" panose="02020603050405020304" pitchFamily="18" charset="0"/>
                      </a:endParaRPr>
                    </a:p>
                  </a:txBody>
                  <a:tcPr marL="6646" marR="6646" marT="6646" marB="0" anchor="ctr"/>
                </a:tc>
                <a:tc>
                  <a:txBody>
                    <a:bodyPr/>
                    <a:lstStyle/>
                    <a:p>
                      <a:pPr algn="ctr" fontAlgn="t"/>
                      <a:r>
                        <a:rPr lang="ru-RU" sz="1200" u="none" strike="noStrike" dirty="0">
                          <a:solidFill>
                            <a:schemeClr val="tx1"/>
                          </a:solidFill>
                          <a:effectLst/>
                        </a:rPr>
                        <a:t> </a:t>
                      </a:r>
                      <a:endParaRPr lang="ru-RU" sz="12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6646" marR="6646" marT="6646" marB="0"/>
                </a:tc>
                <a:tc>
                  <a:txBody>
                    <a:bodyPr/>
                    <a:lstStyle/>
                    <a:p>
                      <a:pPr algn="ctr" fontAlgn="t"/>
                      <a:r>
                        <a:rPr lang="ru-RU" sz="1200" u="none" strike="noStrike" dirty="0">
                          <a:solidFill>
                            <a:schemeClr val="tx1"/>
                          </a:solidFill>
                          <a:effectLst/>
                        </a:rPr>
                        <a:t> </a:t>
                      </a:r>
                      <a:endParaRPr lang="ru-RU" sz="12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6646" marR="6646" marT="6646" marB="0"/>
                </a:tc>
                <a:tc>
                  <a:txBody>
                    <a:bodyPr/>
                    <a:lstStyle/>
                    <a:p>
                      <a:pPr algn="ctr" fontAlgn="t"/>
                      <a:r>
                        <a:rPr lang="ru-RU" sz="1200" u="none" strike="noStrike" dirty="0">
                          <a:solidFill>
                            <a:schemeClr val="tx1"/>
                          </a:solidFill>
                          <a:effectLst/>
                        </a:rPr>
                        <a:t> </a:t>
                      </a:r>
                      <a:endParaRPr lang="ru-RU" sz="12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6646" marR="6646" marT="6646" marB="0"/>
                </a:tc>
                <a:tc>
                  <a:txBody>
                    <a:bodyPr/>
                    <a:lstStyle/>
                    <a:p>
                      <a:pPr algn="ctr" fontAlgn="t"/>
                      <a:r>
                        <a:rPr lang="ru-RU" sz="1200" u="none" strike="noStrike">
                          <a:solidFill>
                            <a:schemeClr val="tx1"/>
                          </a:solidFill>
                          <a:effectLst/>
                        </a:rPr>
                        <a:t> </a:t>
                      </a:r>
                      <a:endParaRPr lang="ru-RU" sz="1200" b="0" i="0" u="none" strike="noStrike">
                        <a:solidFill>
                          <a:schemeClr val="tx1"/>
                        </a:solidFill>
                        <a:effectLst/>
                        <a:latin typeface="Times New Roman" panose="02020603050405020304" pitchFamily="18" charset="0"/>
                        <a:cs typeface="Times New Roman" panose="02020603050405020304" pitchFamily="18" charset="0"/>
                      </a:endParaRPr>
                    </a:p>
                  </a:txBody>
                  <a:tcPr marL="6646" marR="6646" marT="6646" marB="0"/>
                </a:tc>
                <a:tc>
                  <a:txBody>
                    <a:bodyPr/>
                    <a:lstStyle/>
                    <a:p>
                      <a:pPr algn="ctr" fontAlgn="t"/>
                      <a:r>
                        <a:rPr lang="ru-RU" sz="1200" u="none" strike="noStrike">
                          <a:solidFill>
                            <a:schemeClr val="tx1"/>
                          </a:solidFill>
                          <a:effectLst/>
                        </a:rPr>
                        <a:t> </a:t>
                      </a:r>
                      <a:endParaRPr lang="ru-RU" sz="1200" b="0" i="0" u="none" strike="noStrike">
                        <a:solidFill>
                          <a:schemeClr val="tx1"/>
                        </a:solidFill>
                        <a:effectLst/>
                        <a:latin typeface="Times New Roman" panose="02020603050405020304" pitchFamily="18" charset="0"/>
                        <a:cs typeface="Times New Roman" panose="02020603050405020304" pitchFamily="18" charset="0"/>
                      </a:endParaRPr>
                    </a:p>
                  </a:txBody>
                  <a:tcPr marL="6646" marR="6646" marT="6646" marB="0"/>
                </a:tc>
              </a:tr>
              <a:tr h="524581">
                <a:tc>
                  <a:txBody>
                    <a:bodyPr/>
                    <a:lstStyle/>
                    <a:p>
                      <a:pPr algn="l" rtl="0" fontAlgn="ctr"/>
                      <a:r>
                        <a:rPr lang="ru-RU" sz="1200" u="none" strike="noStrike">
                          <a:effectLst/>
                        </a:rPr>
                        <a:t>Общегосударственные вопросы</a:t>
                      </a:r>
                      <a:endParaRPr lang="ru-RU" sz="1200" b="0" i="0" u="none" strike="noStrike">
                        <a:solidFill>
                          <a:srgbClr val="7030A0"/>
                        </a:solidFill>
                        <a:effectLst/>
                        <a:latin typeface="Times New Roman" panose="02020603050405020304" pitchFamily="18" charset="0"/>
                        <a:cs typeface="Times New Roman" panose="02020603050405020304" pitchFamily="18" charset="0"/>
                      </a:endParaRPr>
                    </a:p>
                  </a:txBody>
                  <a:tcPr marL="6646" marR="6646" marT="6646" marB="0" anchor="ctr"/>
                </a:tc>
                <a:tc>
                  <a:txBody>
                    <a:bodyPr/>
                    <a:lstStyle/>
                    <a:p>
                      <a:pPr algn="ctr" rtl="0" fontAlgn="ctr"/>
                      <a:r>
                        <a:rPr lang="ru-RU" sz="1200" u="none" strike="noStrike" dirty="0" smtClean="0">
                          <a:solidFill>
                            <a:schemeClr val="tx1"/>
                          </a:solidFill>
                          <a:effectLst/>
                        </a:rPr>
                        <a:t>156 184,79</a:t>
                      </a:r>
                      <a:endParaRPr lang="ru-RU" sz="12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6646" marR="6646" marT="6646" marB="0" anchor="ctr"/>
                </a:tc>
                <a:tc>
                  <a:txBody>
                    <a:bodyPr/>
                    <a:lstStyle/>
                    <a:p>
                      <a:pPr algn="ctr" rtl="0" fontAlgn="ctr"/>
                      <a:r>
                        <a:rPr lang="ru-RU" sz="1200" u="none" strike="noStrike" dirty="0" smtClean="0">
                          <a:solidFill>
                            <a:schemeClr val="tx1"/>
                          </a:solidFill>
                          <a:effectLst/>
                        </a:rPr>
                        <a:t>137 003,236</a:t>
                      </a:r>
                      <a:endParaRPr lang="ru-RU" sz="12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6646" marR="6646" marT="6646" marB="0" anchor="ctr"/>
                </a:tc>
                <a:tc>
                  <a:txBody>
                    <a:bodyPr/>
                    <a:lstStyle/>
                    <a:p>
                      <a:pPr algn="ctr" rtl="0" fontAlgn="ctr"/>
                      <a:r>
                        <a:rPr lang="ru-RU" sz="1200" u="none" strike="noStrike" dirty="0" smtClean="0">
                          <a:solidFill>
                            <a:schemeClr val="tx1"/>
                          </a:solidFill>
                          <a:effectLst/>
                        </a:rPr>
                        <a:t>153 262,2</a:t>
                      </a:r>
                      <a:endParaRPr lang="ru-RU" sz="12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6646" marR="6646" marT="6646" marB="0" anchor="ctr"/>
                </a:tc>
                <a:tc>
                  <a:txBody>
                    <a:bodyPr/>
                    <a:lstStyle/>
                    <a:p>
                      <a:pPr algn="ctr" rtl="0" fontAlgn="ctr"/>
                      <a:r>
                        <a:rPr lang="ru-RU" sz="1200" u="none" strike="noStrike" dirty="0" smtClean="0">
                          <a:solidFill>
                            <a:schemeClr val="tx1"/>
                          </a:solidFill>
                          <a:effectLst/>
                        </a:rPr>
                        <a:t>+16 258,96</a:t>
                      </a:r>
                      <a:endParaRPr lang="ru-RU" sz="12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6646" marR="6646" marT="6646" marB="0" anchor="ctr"/>
                </a:tc>
                <a:tc>
                  <a:txBody>
                    <a:bodyPr/>
                    <a:lstStyle/>
                    <a:p>
                      <a:pPr algn="ctr" rtl="0" fontAlgn="ctr"/>
                      <a:r>
                        <a:rPr lang="ru-RU" sz="1200" b="0" i="0" u="none" strike="noStrike" dirty="0" smtClean="0">
                          <a:solidFill>
                            <a:schemeClr val="tx1"/>
                          </a:solidFill>
                          <a:effectLst/>
                          <a:latin typeface="+mn-lt"/>
                          <a:cs typeface="+mn-cs"/>
                        </a:rPr>
                        <a:t>111,9</a:t>
                      </a:r>
                      <a:endParaRPr lang="ru-RU" sz="12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6646" marR="6646" marT="6646" marB="0" anchor="ctr"/>
                </a:tc>
              </a:tr>
              <a:tr h="208385">
                <a:tc>
                  <a:txBody>
                    <a:bodyPr/>
                    <a:lstStyle/>
                    <a:p>
                      <a:pPr algn="l" rtl="0" fontAlgn="ctr"/>
                      <a:r>
                        <a:rPr lang="ru-RU" sz="1200" u="none" strike="noStrike" dirty="0">
                          <a:effectLst/>
                        </a:rPr>
                        <a:t>Национальная оборона</a:t>
                      </a:r>
                      <a:endParaRPr lang="ru-RU" sz="1200" b="0" i="0" u="none" strike="noStrike" dirty="0">
                        <a:solidFill>
                          <a:srgbClr val="7030A0"/>
                        </a:solidFill>
                        <a:effectLst/>
                        <a:latin typeface="Times New Roman" panose="02020603050405020304" pitchFamily="18" charset="0"/>
                        <a:cs typeface="Times New Roman" panose="02020603050405020304" pitchFamily="18" charset="0"/>
                      </a:endParaRPr>
                    </a:p>
                  </a:txBody>
                  <a:tcPr marL="6646" marR="6646" marT="6646" marB="0" anchor="ctr"/>
                </a:tc>
                <a:tc>
                  <a:txBody>
                    <a:bodyPr/>
                    <a:lstStyle/>
                    <a:p>
                      <a:pPr algn="ctr" rtl="0" fontAlgn="ctr"/>
                      <a:r>
                        <a:rPr lang="ru-RU" sz="1200" u="none" strike="noStrike" dirty="0">
                          <a:solidFill>
                            <a:schemeClr val="tx1"/>
                          </a:solidFill>
                          <a:effectLst/>
                        </a:rPr>
                        <a:t>0</a:t>
                      </a:r>
                      <a:endParaRPr lang="ru-RU" sz="12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6646" marR="6646" marT="6646"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ru-RU" sz="1200" u="none" strike="noStrike" dirty="0" smtClean="0">
                          <a:solidFill>
                            <a:schemeClr val="tx1"/>
                          </a:solidFill>
                          <a:effectLst/>
                        </a:rPr>
                        <a:t>227,110</a:t>
                      </a:r>
                      <a:endParaRPr lang="ru-RU" sz="1200" b="0" i="0" u="none" strike="noStrike" dirty="0" smtClean="0">
                        <a:solidFill>
                          <a:schemeClr val="tx1"/>
                        </a:solidFill>
                        <a:effectLst/>
                        <a:latin typeface="Times New Roman" panose="02020603050405020304" pitchFamily="18" charset="0"/>
                        <a:cs typeface="Times New Roman" panose="02020603050405020304" pitchFamily="18" charset="0"/>
                      </a:endParaRPr>
                    </a:p>
                  </a:txBody>
                  <a:tcPr marL="6646" marR="6646" marT="6646" marB="0" anchor="ctr"/>
                </a:tc>
                <a:tc>
                  <a:txBody>
                    <a:bodyPr/>
                    <a:lstStyle/>
                    <a:p>
                      <a:pPr algn="ctr" rtl="0" fontAlgn="ctr"/>
                      <a:r>
                        <a:rPr lang="ru-RU" sz="1200" u="none" strike="noStrike" dirty="0" smtClean="0">
                          <a:solidFill>
                            <a:schemeClr val="tx1"/>
                          </a:solidFill>
                          <a:effectLst/>
                        </a:rPr>
                        <a:t>0</a:t>
                      </a:r>
                      <a:endParaRPr lang="ru-RU" sz="12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6646" marR="6646" marT="6646" marB="0" anchor="ctr"/>
                </a:tc>
                <a:tc>
                  <a:txBody>
                    <a:bodyPr/>
                    <a:lstStyle/>
                    <a:p>
                      <a:pPr algn="ctr" rtl="0" fontAlgn="ctr"/>
                      <a:r>
                        <a:rPr lang="ru-RU" sz="1200" u="none" strike="noStrike" dirty="0" smtClean="0">
                          <a:solidFill>
                            <a:schemeClr val="tx1"/>
                          </a:solidFill>
                          <a:effectLst/>
                        </a:rPr>
                        <a:t>-227,11</a:t>
                      </a:r>
                      <a:endParaRPr lang="ru-RU" sz="12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6646" marR="6646" marT="6646" marB="0" anchor="ctr"/>
                </a:tc>
                <a:tc>
                  <a:txBody>
                    <a:bodyPr/>
                    <a:lstStyle/>
                    <a:p>
                      <a:pPr algn="ctr" rtl="0" fontAlgn="ctr"/>
                      <a:r>
                        <a:rPr lang="ru-RU" sz="1200" u="none" strike="noStrike" dirty="0">
                          <a:solidFill>
                            <a:schemeClr val="tx1"/>
                          </a:solidFill>
                          <a:effectLst/>
                        </a:rPr>
                        <a:t> </a:t>
                      </a:r>
                      <a:endParaRPr lang="ru-RU" sz="12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6646" marR="6646" marT="6646" marB="0" anchor="ctr"/>
                </a:tc>
              </a:tr>
              <a:tr h="768784">
                <a:tc>
                  <a:txBody>
                    <a:bodyPr/>
                    <a:lstStyle/>
                    <a:p>
                      <a:pPr algn="l" rtl="0" fontAlgn="ctr"/>
                      <a:r>
                        <a:rPr lang="ru-RU" sz="1200" u="none" strike="noStrike">
                          <a:effectLst/>
                        </a:rPr>
                        <a:t>Национальная безопасность и правоохранительная деятельность</a:t>
                      </a:r>
                      <a:endParaRPr lang="ru-RU" sz="1200" b="0" i="0" u="none" strike="noStrike">
                        <a:solidFill>
                          <a:srgbClr val="7030A0"/>
                        </a:solidFill>
                        <a:effectLst/>
                        <a:latin typeface="Times New Roman" panose="02020603050405020304" pitchFamily="18" charset="0"/>
                        <a:cs typeface="Times New Roman" panose="02020603050405020304" pitchFamily="18" charset="0"/>
                      </a:endParaRPr>
                    </a:p>
                  </a:txBody>
                  <a:tcPr marL="6646" marR="6646" marT="6646" marB="0" anchor="ctr"/>
                </a:tc>
                <a:tc>
                  <a:txBody>
                    <a:bodyPr/>
                    <a:lstStyle/>
                    <a:p>
                      <a:pPr algn="ctr" rtl="0" fontAlgn="ctr"/>
                      <a:r>
                        <a:rPr lang="ru-RU" sz="1200" u="none" strike="noStrike" dirty="0" smtClean="0">
                          <a:solidFill>
                            <a:schemeClr val="tx1"/>
                          </a:solidFill>
                          <a:effectLst/>
                        </a:rPr>
                        <a:t>205,76</a:t>
                      </a:r>
                      <a:endParaRPr lang="ru-RU" sz="12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6646" marR="6646" marT="6646" marB="0" anchor="ctr"/>
                </a:tc>
                <a:tc>
                  <a:txBody>
                    <a:bodyPr/>
                    <a:lstStyle/>
                    <a:p>
                      <a:pPr algn="ctr" rtl="0" fontAlgn="ctr"/>
                      <a:r>
                        <a:rPr lang="ru-RU" sz="1200" u="none" strike="noStrike" dirty="0" smtClean="0">
                          <a:solidFill>
                            <a:schemeClr val="tx1"/>
                          </a:solidFill>
                          <a:effectLst/>
                        </a:rPr>
                        <a:t>721,772</a:t>
                      </a:r>
                      <a:endParaRPr lang="ru-RU" sz="12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6646" marR="6646" marT="6646" marB="0" anchor="ctr"/>
                </a:tc>
                <a:tc>
                  <a:txBody>
                    <a:bodyPr/>
                    <a:lstStyle/>
                    <a:p>
                      <a:pPr algn="ctr" rtl="0" fontAlgn="ctr"/>
                      <a:r>
                        <a:rPr lang="ru-RU" sz="1200" u="none" strike="noStrike" dirty="0" smtClean="0">
                          <a:solidFill>
                            <a:schemeClr val="tx1"/>
                          </a:solidFill>
                          <a:effectLst/>
                        </a:rPr>
                        <a:t>1 484,128</a:t>
                      </a:r>
                      <a:endParaRPr lang="ru-RU" sz="12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6646" marR="6646" marT="6646" marB="0" anchor="ctr"/>
                </a:tc>
                <a:tc>
                  <a:txBody>
                    <a:bodyPr/>
                    <a:lstStyle/>
                    <a:p>
                      <a:pPr algn="ctr" rtl="0" fontAlgn="ctr"/>
                      <a:r>
                        <a:rPr lang="ru-RU" sz="1200" u="none" strike="noStrike" dirty="0" smtClean="0">
                          <a:solidFill>
                            <a:schemeClr val="tx1"/>
                          </a:solidFill>
                          <a:effectLst/>
                        </a:rPr>
                        <a:t>+762,356</a:t>
                      </a:r>
                      <a:endParaRPr lang="ru-RU" sz="12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6646" marR="6646" marT="6646" marB="0" anchor="ctr"/>
                </a:tc>
                <a:tc>
                  <a:txBody>
                    <a:bodyPr/>
                    <a:lstStyle/>
                    <a:p>
                      <a:pPr algn="ctr" rtl="0" fontAlgn="ctr"/>
                      <a:r>
                        <a:rPr lang="ru-RU" sz="1200" u="none" strike="noStrike" dirty="0" smtClean="0">
                          <a:solidFill>
                            <a:schemeClr val="tx1"/>
                          </a:solidFill>
                          <a:effectLst/>
                        </a:rPr>
                        <a:t>205,6</a:t>
                      </a:r>
                      <a:endParaRPr lang="ru-RU" sz="12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6646" marR="6646" marT="6646" marB="0" anchor="ctr"/>
                </a:tc>
              </a:tr>
              <a:tr h="208385">
                <a:tc>
                  <a:txBody>
                    <a:bodyPr/>
                    <a:lstStyle/>
                    <a:p>
                      <a:pPr algn="l" rtl="0" fontAlgn="ctr"/>
                      <a:r>
                        <a:rPr lang="ru-RU" sz="1200" u="none" strike="noStrike">
                          <a:effectLst/>
                        </a:rPr>
                        <a:t>Национальная экономика</a:t>
                      </a:r>
                      <a:endParaRPr lang="ru-RU" sz="1200" b="0" i="0" u="none" strike="noStrike">
                        <a:solidFill>
                          <a:srgbClr val="7030A0"/>
                        </a:solidFill>
                        <a:effectLst/>
                        <a:latin typeface="Times New Roman" panose="02020603050405020304" pitchFamily="18" charset="0"/>
                        <a:cs typeface="Times New Roman" panose="02020603050405020304" pitchFamily="18" charset="0"/>
                      </a:endParaRPr>
                    </a:p>
                  </a:txBody>
                  <a:tcPr marL="6646" marR="6646" marT="6646" marB="0" anchor="ctr"/>
                </a:tc>
                <a:tc>
                  <a:txBody>
                    <a:bodyPr/>
                    <a:lstStyle/>
                    <a:p>
                      <a:pPr algn="ctr" rtl="0" fontAlgn="ctr"/>
                      <a:r>
                        <a:rPr lang="ru-RU" sz="1200" u="none" strike="noStrike" dirty="0" smtClean="0">
                          <a:solidFill>
                            <a:schemeClr val="tx1"/>
                          </a:solidFill>
                          <a:effectLst/>
                        </a:rPr>
                        <a:t>39 970,36</a:t>
                      </a:r>
                      <a:endParaRPr lang="ru-RU" sz="12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6646" marR="6646" marT="6646" marB="0" anchor="ctr"/>
                </a:tc>
                <a:tc>
                  <a:txBody>
                    <a:bodyPr/>
                    <a:lstStyle/>
                    <a:p>
                      <a:pPr algn="ctr" rtl="0" fontAlgn="ctr"/>
                      <a:r>
                        <a:rPr lang="ru-RU" sz="1200" u="none" strike="noStrike" dirty="0" smtClean="0">
                          <a:solidFill>
                            <a:schemeClr val="tx1"/>
                          </a:solidFill>
                          <a:effectLst/>
                        </a:rPr>
                        <a:t>26 803,247</a:t>
                      </a:r>
                      <a:endParaRPr lang="ru-RU" sz="12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6646" marR="6646" marT="6646" marB="0" anchor="ctr"/>
                </a:tc>
                <a:tc>
                  <a:txBody>
                    <a:bodyPr/>
                    <a:lstStyle/>
                    <a:p>
                      <a:pPr algn="ctr" rtl="0" fontAlgn="ctr"/>
                      <a:r>
                        <a:rPr lang="ru-RU" sz="1200" u="none" strike="noStrike" dirty="0" smtClean="0">
                          <a:solidFill>
                            <a:schemeClr val="tx1"/>
                          </a:solidFill>
                          <a:effectLst/>
                        </a:rPr>
                        <a:t>120 749,409</a:t>
                      </a:r>
                      <a:endParaRPr lang="ru-RU" sz="12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6646" marR="6646" marT="6646" marB="0" anchor="ctr"/>
                </a:tc>
                <a:tc>
                  <a:txBody>
                    <a:bodyPr/>
                    <a:lstStyle/>
                    <a:p>
                      <a:pPr algn="ctr" rtl="0" fontAlgn="ctr"/>
                      <a:r>
                        <a:rPr lang="ru-RU" sz="1200" u="none" strike="noStrike" dirty="0" smtClean="0">
                          <a:solidFill>
                            <a:schemeClr val="tx1"/>
                          </a:solidFill>
                          <a:effectLst/>
                        </a:rPr>
                        <a:t>+93 946,162</a:t>
                      </a:r>
                      <a:endParaRPr lang="ru-RU" sz="12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6646" marR="6646" marT="6646" marB="0" anchor="ctr"/>
                </a:tc>
                <a:tc>
                  <a:txBody>
                    <a:bodyPr/>
                    <a:lstStyle/>
                    <a:p>
                      <a:pPr algn="ctr" rtl="0" fontAlgn="ctr"/>
                      <a:r>
                        <a:rPr lang="ru-RU" sz="1200" u="none" strike="noStrike" dirty="0" smtClean="0">
                          <a:solidFill>
                            <a:schemeClr val="tx1"/>
                          </a:solidFill>
                          <a:effectLst/>
                        </a:rPr>
                        <a:t>450,5</a:t>
                      </a:r>
                      <a:endParaRPr lang="ru-RU" sz="12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6646" marR="6646" marT="6646" marB="0" anchor="ctr"/>
                </a:tc>
              </a:tr>
              <a:tr h="409463">
                <a:tc>
                  <a:txBody>
                    <a:bodyPr/>
                    <a:lstStyle/>
                    <a:p>
                      <a:pPr algn="l" rtl="0" fontAlgn="ctr"/>
                      <a:r>
                        <a:rPr lang="ru-RU" sz="1200" u="none" strike="noStrike">
                          <a:effectLst/>
                        </a:rPr>
                        <a:t>Жилищно-коммунальное хозяйство</a:t>
                      </a:r>
                      <a:endParaRPr lang="ru-RU" sz="1200" b="0" i="0" u="none" strike="noStrike">
                        <a:solidFill>
                          <a:srgbClr val="7030A0"/>
                        </a:solidFill>
                        <a:effectLst/>
                        <a:latin typeface="Times New Roman" panose="02020603050405020304" pitchFamily="18" charset="0"/>
                        <a:cs typeface="Times New Roman" panose="02020603050405020304" pitchFamily="18" charset="0"/>
                      </a:endParaRPr>
                    </a:p>
                  </a:txBody>
                  <a:tcPr marL="6646" marR="6646" marT="6646" marB="0" anchor="ctr"/>
                </a:tc>
                <a:tc>
                  <a:txBody>
                    <a:bodyPr/>
                    <a:lstStyle/>
                    <a:p>
                      <a:pPr algn="ctr" rtl="0" fontAlgn="ctr"/>
                      <a:r>
                        <a:rPr lang="ru-RU" sz="1200" u="none" strike="noStrike" dirty="0" smtClean="0">
                          <a:solidFill>
                            <a:schemeClr val="tx1"/>
                          </a:solidFill>
                          <a:effectLst/>
                        </a:rPr>
                        <a:t>35 997,19</a:t>
                      </a:r>
                      <a:endParaRPr lang="ru-RU" sz="12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6646" marR="6646" marT="6646" marB="0" anchor="ctr"/>
                </a:tc>
                <a:tc>
                  <a:txBody>
                    <a:bodyPr/>
                    <a:lstStyle/>
                    <a:p>
                      <a:pPr algn="ctr" rtl="0" fontAlgn="ctr"/>
                      <a:r>
                        <a:rPr lang="ru-RU" sz="1200" u="none" strike="noStrike" dirty="0" smtClean="0">
                          <a:solidFill>
                            <a:schemeClr val="tx1"/>
                          </a:solidFill>
                          <a:effectLst/>
                        </a:rPr>
                        <a:t>42 590,888</a:t>
                      </a:r>
                      <a:endParaRPr lang="ru-RU" sz="12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6646" marR="6646" marT="6646" marB="0" anchor="ctr"/>
                </a:tc>
                <a:tc>
                  <a:txBody>
                    <a:bodyPr/>
                    <a:lstStyle/>
                    <a:p>
                      <a:pPr algn="ctr" rtl="0" fontAlgn="ctr"/>
                      <a:r>
                        <a:rPr lang="ru-RU" sz="1200" u="none" strike="noStrike" dirty="0" smtClean="0">
                          <a:solidFill>
                            <a:schemeClr val="tx1"/>
                          </a:solidFill>
                          <a:effectLst/>
                        </a:rPr>
                        <a:t>52 447,440</a:t>
                      </a:r>
                      <a:endParaRPr lang="ru-RU" sz="12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6646" marR="6646" marT="6646" marB="0" anchor="ctr"/>
                </a:tc>
                <a:tc>
                  <a:txBody>
                    <a:bodyPr/>
                    <a:lstStyle/>
                    <a:p>
                      <a:pPr algn="ctr" rtl="0" fontAlgn="ctr"/>
                      <a:r>
                        <a:rPr lang="ru-RU" sz="1200" u="none" strike="noStrike" dirty="0" smtClean="0">
                          <a:solidFill>
                            <a:schemeClr val="tx1"/>
                          </a:solidFill>
                          <a:effectLst/>
                        </a:rPr>
                        <a:t>+9 856,55</a:t>
                      </a:r>
                      <a:endParaRPr lang="ru-RU" sz="12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6646" marR="6646" marT="6646" marB="0" anchor="ctr"/>
                </a:tc>
                <a:tc>
                  <a:txBody>
                    <a:bodyPr/>
                    <a:lstStyle/>
                    <a:p>
                      <a:pPr algn="ctr" rtl="0" fontAlgn="ctr"/>
                      <a:r>
                        <a:rPr lang="ru-RU" sz="1200" u="none" strike="noStrike" dirty="0" smtClean="0">
                          <a:solidFill>
                            <a:schemeClr val="tx1"/>
                          </a:solidFill>
                          <a:effectLst/>
                        </a:rPr>
                        <a:t>123,1</a:t>
                      </a:r>
                      <a:endParaRPr lang="ru-RU" sz="12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6646" marR="6646" marT="6646" marB="0" anchor="ctr"/>
                </a:tc>
              </a:tr>
              <a:tr h="208385">
                <a:tc>
                  <a:txBody>
                    <a:bodyPr/>
                    <a:lstStyle/>
                    <a:p>
                      <a:pPr algn="l" rtl="0" fontAlgn="ctr"/>
                      <a:r>
                        <a:rPr lang="ru-RU" sz="1200" u="none" strike="noStrike">
                          <a:effectLst/>
                        </a:rPr>
                        <a:t>Образование</a:t>
                      </a:r>
                      <a:endParaRPr lang="ru-RU" sz="1200" b="0" i="0" u="none" strike="noStrike">
                        <a:solidFill>
                          <a:srgbClr val="7030A0"/>
                        </a:solidFill>
                        <a:effectLst/>
                        <a:latin typeface="Times New Roman" panose="02020603050405020304" pitchFamily="18" charset="0"/>
                        <a:cs typeface="Times New Roman" panose="02020603050405020304" pitchFamily="18" charset="0"/>
                      </a:endParaRPr>
                    </a:p>
                  </a:txBody>
                  <a:tcPr marL="6646" marR="6646" marT="6646" marB="0" anchor="ctr"/>
                </a:tc>
                <a:tc>
                  <a:txBody>
                    <a:bodyPr/>
                    <a:lstStyle/>
                    <a:p>
                      <a:pPr algn="ctr" rtl="0" fontAlgn="ctr"/>
                      <a:r>
                        <a:rPr lang="ru-RU" sz="1200" u="none" strike="noStrike" dirty="0" smtClean="0">
                          <a:solidFill>
                            <a:schemeClr val="tx1"/>
                          </a:solidFill>
                          <a:effectLst/>
                        </a:rPr>
                        <a:t>762 240,72</a:t>
                      </a:r>
                      <a:endParaRPr lang="ru-RU" sz="12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6646" marR="6646" marT="6646" marB="0" anchor="ctr"/>
                </a:tc>
                <a:tc>
                  <a:txBody>
                    <a:bodyPr/>
                    <a:lstStyle/>
                    <a:p>
                      <a:pPr algn="ctr" rtl="0" fontAlgn="ctr"/>
                      <a:r>
                        <a:rPr lang="ru-RU" sz="1200" u="none" strike="noStrike" dirty="0" smtClean="0">
                          <a:solidFill>
                            <a:schemeClr val="tx1"/>
                          </a:solidFill>
                          <a:effectLst/>
                        </a:rPr>
                        <a:t>869 595,004</a:t>
                      </a:r>
                      <a:endParaRPr lang="ru-RU" sz="12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6646" marR="6646" marT="6646" marB="0" anchor="ctr"/>
                </a:tc>
                <a:tc>
                  <a:txBody>
                    <a:bodyPr/>
                    <a:lstStyle/>
                    <a:p>
                      <a:pPr algn="ctr" rtl="0" fontAlgn="ctr"/>
                      <a:r>
                        <a:rPr lang="ru-RU" sz="1200" u="none" strike="noStrike" dirty="0" smtClean="0">
                          <a:solidFill>
                            <a:schemeClr val="tx1"/>
                          </a:solidFill>
                          <a:effectLst/>
                        </a:rPr>
                        <a:t>919 611,701</a:t>
                      </a:r>
                      <a:endParaRPr lang="ru-RU" sz="12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6646" marR="6646" marT="6646" marB="0" anchor="ctr"/>
                </a:tc>
                <a:tc>
                  <a:txBody>
                    <a:bodyPr/>
                    <a:lstStyle/>
                    <a:p>
                      <a:pPr algn="ctr" rtl="0" fontAlgn="ctr"/>
                      <a:r>
                        <a:rPr lang="ru-RU" sz="1200" u="none" strike="noStrike" dirty="0" smtClean="0">
                          <a:solidFill>
                            <a:schemeClr val="tx1"/>
                          </a:solidFill>
                          <a:effectLst/>
                        </a:rPr>
                        <a:t>+50 016,697</a:t>
                      </a:r>
                      <a:endParaRPr lang="ru-RU" sz="12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6646" marR="6646" marT="6646" marB="0" anchor="ctr"/>
                </a:tc>
                <a:tc>
                  <a:txBody>
                    <a:bodyPr/>
                    <a:lstStyle/>
                    <a:p>
                      <a:pPr algn="ctr" rtl="0" fontAlgn="ctr"/>
                      <a:r>
                        <a:rPr lang="ru-RU" sz="1200" u="none" strike="noStrike" dirty="0" smtClean="0">
                          <a:solidFill>
                            <a:schemeClr val="tx1"/>
                          </a:solidFill>
                          <a:effectLst/>
                        </a:rPr>
                        <a:t>105,7</a:t>
                      </a:r>
                      <a:endParaRPr lang="ru-RU" sz="12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6646" marR="6646" marT="6646" marB="0" anchor="ctr"/>
                </a:tc>
              </a:tr>
              <a:tr h="208385">
                <a:tc>
                  <a:txBody>
                    <a:bodyPr/>
                    <a:lstStyle/>
                    <a:p>
                      <a:pPr algn="l" rtl="0" fontAlgn="ctr"/>
                      <a:r>
                        <a:rPr lang="ru-RU" sz="1200" u="none" strike="noStrike" dirty="0">
                          <a:effectLst/>
                        </a:rPr>
                        <a:t>Культура, кинематография</a:t>
                      </a:r>
                      <a:endParaRPr lang="ru-RU" sz="1200" b="0" i="0" u="none" strike="noStrike" dirty="0">
                        <a:solidFill>
                          <a:srgbClr val="7030A0"/>
                        </a:solidFill>
                        <a:effectLst/>
                        <a:latin typeface="Times New Roman" panose="02020603050405020304" pitchFamily="18" charset="0"/>
                        <a:cs typeface="Times New Roman" panose="02020603050405020304" pitchFamily="18" charset="0"/>
                      </a:endParaRPr>
                    </a:p>
                  </a:txBody>
                  <a:tcPr marL="6646" marR="6646" marT="6646" marB="0" anchor="ctr"/>
                </a:tc>
                <a:tc>
                  <a:txBody>
                    <a:bodyPr/>
                    <a:lstStyle/>
                    <a:p>
                      <a:pPr algn="ctr" rtl="0" fontAlgn="ctr"/>
                      <a:r>
                        <a:rPr lang="ru-RU" sz="1200" u="none" strike="noStrike" dirty="0" smtClean="0">
                          <a:solidFill>
                            <a:schemeClr val="tx1"/>
                          </a:solidFill>
                          <a:effectLst/>
                        </a:rPr>
                        <a:t>45 684,64</a:t>
                      </a:r>
                      <a:endParaRPr lang="ru-RU" sz="12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6646" marR="6646" marT="6646" marB="0" anchor="ctr"/>
                </a:tc>
                <a:tc>
                  <a:txBody>
                    <a:bodyPr/>
                    <a:lstStyle/>
                    <a:p>
                      <a:pPr algn="ctr" rtl="0" fontAlgn="ctr"/>
                      <a:r>
                        <a:rPr lang="ru-RU" sz="1200" u="none" strike="noStrike" dirty="0" smtClean="0">
                          <a:solidFill>
                            <a:schemeClr val="tx1"/>
                          </a:solidFill>
                          <a:effectLst/>
                        </a:rPr>
                        <a:t>38 656,350</a:t>
                      </a:r>
                      <a:endParaRPr lang="ru-RU" sz="12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6646" marR="6646" marT="6646" marB="0" anchor="ctr"/>
                </a:tc>
                <a:tc>
                  <a:txBody>
                    <a:bodyPr/>
                    <a:lstStyle/>
                    <a:p>
                      <a:pPr algn="ctr" rtl="0" fontAlgn="ctr"/>
                      <a:r>
                        <a:rPr lang="ru-RU" sz="1200" u="none" strike="noStrike" dirty="0" smtClean="0">
                          <a:solidFill>
                            <a:schemeClr val="tx1"/>
                          </a:solidFill>
                          <a:effectLst/>
                        </a:rPr>
                        <a:t>43 362,770</a:t>
                      </a:r>
                      <a:endParaRPr lang="ru-RU" sz="12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6646" marR="6646" marT="6646" marB="0" anchor="ctr"/>
                </a:tc>
                <a:tc>
                  <a:txBody>
                    <a:bodyPr/>
                    <a:lstStyle/>
                    <a:p>
                      <a:pPr algn="ctr" rtl="0" fontAlgn="ctr"/>
                      <a:r>
                        <a:rPr lang="ru-RU" sz="1200" u="none" strike="noStrike" dirty="0" smtClean="0">
                          <a:solidFill>
                            <a:schemeClr val="tx1"/>
                          </a:solidFill>
                          <a:effectLst/>
                        </a:rPr>
                        <a:t>+4 706,42</a:t>
                      </a:r>
                      <a:endParaRPr lang="ru-RU" sz="12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6646" marR="6646" marT="6646" marB="0" anchor="ctr"/>
                </a:tc>
                <a:tc>
                  <a:txBody>
                    <a:bodyPr/>
                    <a:lstStyle/>
                    <a:p>
                      <a:pPr algn="ctr" rtl="0" fontAlgn="ctr"/>
                      <a:r>
                        <a:rPr lang="ru-RU" sz="1200" u="none" strike="noStrike" dirty="0" smtClean="0">
                          <a:solidFill>
                            <a:schemeClr val="tx1"/>
                          </a:solidFill>
                          <a:effectLst/>
                        </a:rPr>
                        <a:t>112,2</a:t>
                      </a:r>
                      <a:endParaRPr lang="ru-RU" sz="12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6646" marR="6646" marT="6646" marB="0" anchor="ctr"/>
                </a:tc>
              </a:tr>
              <a:tr h="208385">
                <a:tc>
                  <a:txBody>
                    <a:bodyPr/>
                    <a:lstStyle/>
                    <a:p>
                      <a:pPr algn="l" rtl="0" fontAlgn="ctr"/>
                      <a:r>
                        <a:rPr lang="ru-RU" sz="1200" u="none" strike="noStrike">
                          <a:effectLst/>
                        </a:rPr>
                        <a:t>Социальная политика</a:t>
                      </a:r>
                      <a:endParaRPr lang="ru-RU" sz="1200" b="0" i="0" u="none" strike="noStrike">
                        <a:solidFill>
                          <a:srgbClr val="7030A0"/>
                        </a:solidFill>
                        <a:effectLst/>
                        <a:latin typeface="Times New Roman" panose="02020603050405020304" pitchFamily="18" charset="0"/>
                        <a:cs typeface="Times New Roman" panose="02020603050405020304" pitchFamily="18" charset="0"/>
                      </a:endParaRPr>
                    </a:p>
                  </a:txBody>
                  <a:tcPr marL="6646" marR="6646" marT="6646" marB="0" anchor="ctr"/>
                </a:tc>
                <a:tc>
                  <a:txBody>
                    <a:bodyPr/>
                    <a:lstStyle/>
                    <a:p>
                      <a:pPr algn="ctr" rtl="0" fontAlgn="ctr"/>
                      <a:r>
                        <a:rPr lang="ru-RU" sz="1200" u="none" strike="noStrike" dirty="0" smtClean="0">
                          <a:solidFill>
                            <a:schemeClr val="tx1"/>
                          </a:solidFill>
                          <a:effectLst/>
                        </a:rPr>
                        <a:t>59 845,56</a:t>
                      </a:r>
                      <a:endParaRPr lang="ru-RU" sz="12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6646" marR="6646" marT="6646" marB="0" anchor="ctr"/>
                </a:tc>
                <a:tc>
                  <a:txBody>
                    <a:bodyPr/>
                    <a:lstStyle/>
                    <a:p>
                      <a:pPr algn="ctr" rtl="0" fontAlgn="ctr"/>
                      <a:r>
                        <a:rPr lang="ru-RU" sz="1200" u="none" strike="noStrike" dirty="0" smtClean="0">
                          <a:solidFill>
                            <a:schemeClr val="tx1"/>
                          </a:solidFill>
                          <a:effectLst/>
                        </a:rPr>
                        <a:t>65 758,017</a:t>
                      </a:r>
                      <a:endParaRPr lang="ru-RU" sz="12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6646" marR="6646" marT="6646" marB="0" anchor="ctr"/>
                </a:tc>
                <a:tc>
                  <a:txBody>
                    <a:bodyPr/>
                    <a:lstStyle/>
                    <a:p>
                      <a:pPr algn="ctr" rtl="0" fontAlgn="ctr"/>
                      <a:r>
                        <a:rPr lang="ru-RU" sz="1200" u="none" strike="noStrike" dirty="0" smtClean="0">
                          <a:solidFill>
                            <a:schemeClr val="tx1"/>
                          </a:solidFill>
                          <a:effectLst/>
                        </a:rPr>
                        <a:t>89 224,295</a:t>
                      </a:r>
                      <a:endParaRPr lang="ru-RU" sz="12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6646" marR="6646" marT="6646" marB="0" anchor="ctr"/>
                </a:tc>
                <a:tc>
                  <a:txBody>
                    <a:bodyPr/>
                    <a:lstStyle/>
                    <a:p>
                      <a:pPr algn="ctr" rtl="0" fontAlgn="ctr"/>
                      <a:r>
                        <a:rPr lang="ru-RU" sz="1200" u="none" strike="noStrike" dirty="0" smtClean="0">
                          <a:solidFill>
                            <a:schemeClr val="tx1"/>
                          </a:solidFill>
                          <a:effectLst/>
                        </a:rPr>
                        <a:t>+23 466,278</a:t>
                      </a:r>
                      <a:endParaRPr lang="ru-RU" sz="12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6646" marR="6646" marT="6646" marB="0" anchor="ctr"/>
                </a:tc>
                <a:tc>
                  <a:txBody>
                    <a:bodyPr/>
                    <a:lstStyle/>
                    <a:p>
                      <a:pPr algn="ctr" rtl="0" fontAlgn="ctr"/>
                      <a:r>
                        <a:rPr lang="ru-RU" sz="1200" u="none" strike="noStrike" dirty="0" smtClean="0">
                          <a:solidFill>
                            <a:schemeClr val="tx1"/>
                          </a:solidFill>
                          <a:effectLst/>
                        </a:rPr>
                        <a:t>135,7</a:t>
                      </a:r>
                      <a:endParaRPr lang="ru-RU" sz="12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6646" marR="6646" marT="6646" marB="0" anchor="ctr"/>
                </a:tc>
              </a:tr>
              <a:tr h="409463">
                <a:tc>
                  <a:txBody>
                    <a:bodyPr/>
                    <a:lstStyle/>
                    <a:p>
                      <a:pPr algn="l" rtl="0" fontAlgn="ctr"/>
                      <a:r>
                        <a:rPr lang="ru-RU" sz="1200" u="none" strike="noStrike">
                          <a:effectLst/>
                        </a:rPr>
                        <a:t>Физическая культура и спорт</a:t>
                      </a:r>
                      <a:endParaRPr lang="ru-RU" sz="1200" b="0" i="0" u="none" strike="noStrike">
                        <a:solidFill>
                          <a:srgbClr val="7030A0"/>
                        </a:solidFill>
                        <a:effectLst/>
                        <a:latin typeface="Times New Roman" panose="02020603050405020304" pitchFamily="18" charset="0"/>
                        <a:cs typeface="Times New Roman" panose="02020603050405020304" pitchFamily="18" charset="0"/>
                      </a:endParaRPr>
                    </a:p>
                  </a:txBody>
                  <a:tcPr marL="6646" marR="6646" marT="6646" marB="0" anchor="ctr"/>
                </a:tc>
                <a:tc>
                  <a:txBody>
                    <a:bodyPr/>
                    <a:lstStyle/>
                    <a:p>
                      <a:pPr algn="ctr" rtl="0" fontAlgn="ctr"/>
                      <a:r>
                        <a:rPr lang="ru-RU" sz="1200" u="none" strike="noStrike" dirty="0" smtClean="0">
                          <a:solidFill>
                            <a:schemeClr val="tx1"/>
                          </a:solidFill>
                          <a:effectLst/>
                        </a:rPr>
                        <a:t>100 079,87</a:t>
                      </a:r>
                      <a:endParaRPr lang="ru-RU" sz="12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6646" marR="6646" marT="6646" marB="0" anchor="ctr"/>
                </a:tc>
                <a:tc>
                  <a:txBody>
                    <a:bodyPr/>
                    <a:lstStyle/>
                    <a:p>
                      <a:pPr algn="ctr" rtl="0" fontAlgn="ctr"/>
                      <a:r>
                        <a:rPr lang="ru-RU" sz="1200" u="none" strike="noStrike" dirty="0" smtClean="0">
                          <a:solidFill>
                            <a:schemeClr val="tx1"/>
                          </a:solidFill>
                          <a:effectLst/>
                        </a:rPr>
                        <a:t>41 928,631</a:t>
                      </a:r>
                      <a:endParaRPr lang="ru-RU" sz="12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6646" marR="6646" marT="6646" marB="0" anchor="ctr"/>
                </a:tc>
                <a:tc>
                  <a:txBody>
                    <a:bodyPr/>
                    <a:lstStyle/>
                    <a:p>
                      <a:pPr algn="ctr" rtl="0" fontAlgn="ctr"/>
                      <a:r>
                        <a:rPr lang="ru-RU" sz="1200" u="none" strike="noStrike" dirty="0" smtClean="0">
                          <a:solidFill>
                            <a:schemeClr val="tx1"/>
                          </a:solidFill>
                          <a:effectLst/>
                        </a:rPr>
                        <a:t>25 699,771</a:t>
                      </a:r>
                      <a:endParaRPr lang="ru-RU" sz="12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6646" marR="6646" marT="6646" marB="0" anchor="ctr"/>
                </a:tc>
                <a:tc>
                  <a:txBody>
                    <a:bodyPr/>
                    <a:lstStyle/>
                    <a:p>
                      <a:pPr algn="ctr" rtl="0" fontAlgn="ctr"/>
                      <a:r>
                        <a:rPr lang="ru-RU" sz="1200" u="none" strike="noStrike" dirty="0" smtClean="0">
                          <a:solidFill>
                            <a:schemeClr val="tx1"/>
                          </a:solidFill>
                          <a:effectLst/>
                        </a:rPr>
                        <a:t>-16 228,86</a:t>
                      </a:r>
                      <a:endParaRPr lang="ru-RU" sz="12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6646" marR="6646" marT="6646" marB="0" anchor="ctr"/>
                </a:tc>
                <a:tc>
                  <a:txBody>
                    <a:bodyPr/>
                    <a:lstStyle/>
                    <a:p>
                      <a:pPr algn="ctr" rtl="0" fontAlgn="ctr"/>
                      <a:r>
                        <a:rPr lang="ru-RU" sz="1200" u="none" strike="noStrike" dirty="0" smtClean="0">
                          <a:solidFill>
                            <a:schemeClr val="tx1"/>
                          </a:solidFill>
                          <a:effectLst/>
                        </a:rPr>
                        <a:t>61,3</a:t>
                      </a:r>
                      <a:endParaRPr lang="ru-RU" sz="12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6646" marR="6646" marT="6646" marB="0" anchor="ctr"/>
                </a:tc>
              </a:tr>
              <a:tr h="409463">
                <a:tc>
                  <a:txBody>
                    <a:bodyPr/>
                    <a:lstStyle/>
                    <a:p>
                      <a:pPr algn="l" rtl="0" fontAlgn="ctr"/>
                      <a:r>
                        <a:rPr lang="ru-RU" sz="1200" u="none" strike="noStrike">
                          <a:effectLst/>
                        </a:rPr>
                        <a:t>Средства массовой информации</a:t>
                      </a:r>
                      <a:endParaRPr lang="ru-RU" sz="1200" b="0" i="0" u="none" strike="noStrike">
                        <a:solidFill>
                          <a:srgbClr val="7030A0"/>
                        </a:solidFill>
                        <a:effectLst/>
                        <a:latin typeface="Times New Roman" panose="02020603050405020304" pitchFamily="18" charset="0"/>
                        <a:cs typeface="Times New Roman" panose="02020603050405020304" pitchFamily="18" charset="0"/>
                      </a:endParaRPr>
                    </a:p>
                  </a:txBody>
                  <a:tcPr marL="6646" marR="6646" marT="6646" marB="0" anchor="ctr"/>
                </a:tc>
                <a:tc>
                  <a:txBody>
                    <a:bodyPr/>
                    <a:lstStyle/>
                    <a:p>
                      <a:pPr algn="ctr" rtl="0" fontAlgn="ctr"/>
                      <a:r>
                        <a:rPr lang="ru-RU" sz="1200" u="none" strike="noStrike" dirty="0" smtClean="0">
                          <a:solidFill>
                            <a:schemeClr val="tx1"/>
                          </a:solidFill>
                          <a:effectLst/>
                        </a:rPr>
                        <a:t>4 145,30</a:t>
                      </a:r>
                      <a:endParaRPr lang="ru-RU" sz="12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6646" marR="6646" marT="6646" marB="0" anchor="ctr"/>
                </a:tc>
                <a:tc>
                  <a:txBody>
                    <a:bodyPr/>
                    <a:lstStyle/>
                    <a:p>
                      <a:pPr algn="ctr" rtl="0" fontAlgn="ctr"/>
                      <a:r>
                        <a:rPr lang="ru-RU" sz="1200" u="none" strike="noStrike" dirty="0" smtClean="0">
                          <a:solidFill>
                            <a:schemeClr val="tx1"/>
                          </a:solidFill>
                          <a:effectLst/>
                        </a:rPr>
                        <a:t>4 872,000</a:t>
                      </a:r>
                      <a:endParaRPr lang="ru-RU" sz="12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6646" marR="6646" marT="6646" marB="0" anchor="ctr"/>
                </a:tc>
                <a:tc>
                  <a:txBody>
                    <a:bodyPr/>
                    <a:lstStyle/>
                    <a:p>
                      <a:pPr algn="ctr" rtl="0" fontAlgn="ctr"/>
                      <a:r>
                        <a:rPr lang="ru-RU" sz="1200" u="none" strike="noStrike" dirty="0" smtClean="0">
                          <a:solidFill>
                            <a:schemeClr val="tx1"/>
                          </a:solidFill>
                          <a:effectLst/>
                        </a:rPr>
                        <a:t>5 884,5</a:t>
                      </a:r>
                      <a:endParaRPr lang="ru-RU" sz="12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6646" marR="6646" marT="6646" marB="0" anchor="ctr"/>
                </a:tc>
                <a:tc>
                  <a:txBody>
                    <a:bodyPr/>
                    <a:lstStyle/>
                    <a:p>
                      <a:pPr algn="ctr" rtl="0" fontAlgn="ctr"/>
                      <a:r>
                        <a:rPr lang="ru-RU" sz="1200" u="none" strike="noStrike" dirty="0" smtClean="0">
                          <a:solidFill>
                            <a:schemeClr val="tx1"/>
                          </a:solidFill>
                          <a:effectLst/>
                        </a:rPr>
                        <a:t>+1 012,50</a:t>
                      </a:r>
                      <a:endParaRPr lang="ru-RU" sz="12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6646" marR="6646" marT="6646" marB="0" anchor="ctr"/>
                </a:tc>
                <a:tc>
                  <a:txBody>
                    <a:bodyPr/>
                    <a:lstStyle/>
                    <a:p>
                      <a:pPr algn="ctr" rtl="0" fontAlgn="ctr"/>
                      <a:r>
                        <a:rPr lang="ru-RU" sz="1200" u="none" strike="noStrike" dirty="0" smtClean="0">
                          <a:solidFill>
                            <a:schemeClr val="tx1"/>
                          </a:solidFill>
                          <a:effectLst/>
                        </a:rPr>
                        <a:t>120,8</a:t>
                      </a:r>
                      <a:endParaRPr lang="ru-RU" sz="12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6646" marR="6646" marT="6646" marB="0" anchor="ctr"/>
                </a:tc>
              </a:tr>
              <a:tr h="388914">
                <a:tc>
                  <a:txBody>
                    <a:bodyPr/>
                    <a:lstStyle/>
                    <a:p>
                      <a:pPr algn="l" rtl="0" fontAlgn="ctr"/>
                      <a:r>
                        <a:rPr lang="ru-RU" sz="1200" u="none" strike="noStrike">
                          <a:effectLst/>
                        </a:rPr>
                        <a:t>Межбюджетные трансферты</a:t>
                      </a:r>
                      <a:endParaRPr lang="ru-RU" sz="1200" b="0" i="0" u="none" strike="noStrike">
                        <a:solidFill>
                          <a:srgbClr val="7030A0"/>
                        </a:solidFill>
                        <a:effectLst/>
                        <a:latin typeface="Times New Roman" panose="02020603050405020304" pitchFamily="18" charset="0"/>
                        <a:cs typeface="Times New Roman" panose="02020603050405020304" pitchFamily="18" charset="0"/>
                      </a:endParaRPr>
                    </a:p>
                  </a:txBody>
                  <a:tcPr marL="6646" marR="6646" marT="6646" marB="0" anchor="ctr"/>
                </a:tc>
                <a:tc>
                  <a:txBody>
                    <a:bodyPr/>
                    <a:lstStyle/>
                    <a:p>
                      <a:pPr algn="ctr" rtl="0" fontAlgn="ctr"/>
                      <a:r>
                        <a:rPr lang="ru-RU" sz="1200" u="none" strike="noStrike" dirty="0" smtClean="0">
                          <a:solidFill>
                            <a:schemeClr val="tx1"/>
                          </a:solidFill>
                          <a:effectLst/>
                        </a:rPr>
                        <a:t>30 594,35</a:t>
                      </a:r>
                      <a:endParaRPr lang="ru-RU" sz="12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6646" marR="6646" marT="6646" marB="0" anchor="ctr"/>
                </a:tc>
                <a:tc>
                  <a:txBody>
                    <a:bodyPr/>
                    <a:lstStyle/>
                    <a:p>
                      <a:pPr algn="ctr" rtl="0" fontAlgn="ctr"/>
                      <a:r>
                        <a:rPr lang="ru-RU" sz="1200" u="none" strike="noStrike" dirty="0" smtClean="0">
                          <a:solidFill>
                            <a:schemeClr val="tx1"/>
                          </a:solidFill>
                          <a:effectLst/>
                        </a:rPr>
                        <a:t>31 123,396</a:t>
                      </a:r>
                      <a:endParaRPr lang="ru-RU" sz="12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6646" marR="6646" marT="6646" marB="0" anchor="ctr"/>
                </a:tc>
                <a:tc>
                  <a:txBody>
                    <a:bodyPr/>
                    <a:lstStyle/>
                    <a:p>
                      <a:pPr algn="ctr" rtl="0" fontAlgn="ctr"/>
                      <a:r>
                        <a:rPr lang="ru-RU" sz="1200" u="none" strike="noStrike" dirty="0" smtClean="0">
                          <a:solidFill>
                            <a:schemeClr val="tx1"/>
                          </a:solidFill>
                          <a:effectLst/>
                        </a:rPr>
                        <a:t>31 540,146</a:t>
                      </a:r>
                      <a:endParaRPr lang="ru-RU" sz="12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6646" marR="6646" marT="6646" marB="0" anchor="ctr"/>
                </a:tc>
                <a:tc>
                  <a:txBody>
                    <a:bodyPr/>
                    <a:lstStyle/>
                    <a:p>
                      <a:pPr algn="ctr" rtl="0" fontAlgn="ctr"/>
                      <a:r>
                        <a:rPr lang="ru-RU" sz="1200" u="none" strike="noStrike" dirty="0" smtClean="0">
                          <a:solidFill>
                            <a:schemeClr val="tx1"/>
                          </a:solidFill>
                          <a:effectLst/>
                        </a:rPr>
                        <a:t>+416,75</a:t>
                      </a:r>
                      <a:endParaRPr lang="ru-RU" sz="12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6646" marR="6646" marT="6646" marB="0" anchor="ctr"/>
                </a:tc>
                <a:tc>
                  <a:txBody>
                    <a:bodyPr/>
                    <a:lstStyle/>
                    <a:p>
                      <a:pPr algn="ctr" rtl="0" fontAlgn="ctr"/>
                      <a:r>
                        <a:rPr lang="ru-RU" sz="1200" u="none" strike="noStrike" dirty="0" smtClean="0">
                          <a:solidFill>
                            <a:schemeClr val="tx1"/>
                          </a:solidFill>
                          <a:effectLst/>
                        </a:rPr>
                        <a:t>101,3</a:t>
                      </a:r>
                      <a:endParaRPr lang="ru-RU" sz="12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6646" marR="6646" marT="6646" marB="0" anchor="ctr"/>
                </a:tc>
              </a:tr>
            </a:tbl>
          </a:graphicData>
        </a:graphic>
      </p:graphicFrame>
    </p:spTree>
    <p:extLst>
      <p:ext uri="{BB962C8B-B14F-4D97-AF65-F5344CB8AC3E}">
        <p14:creationId xmlns:p14="http://schemas.microsoft.com/office/powerpoint/2010/main" val="2595721431"/>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1692696" y="-99392"/>
            <a:ext cx="12601400" cy="633412"/>
          </a:xfrm>
        </p:spPr>
        <p:txBody>
          <a:bodyPr/>
          <a:lstStyle/>
          <a:p>
            <a:pPr>
              <a:defRPr/>
            </a:pPr>
            <a:r>
              <a:rPr lang="ru-RU" sz="1800"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Исполнение расходной части  в разрезе разделов и подразделов за 2023 год, тыс. руб.</a:t>
            </a:r>
            <a:endParaRPr lang="ru-RU" sz="18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aphicFrame>
        <p:nvGraphicFramePr>
          <p:cNvPr id="8" name="Таблица 7"/>
          <p:cNvGraphicFramePr>
            <a:graphicFrameLocks noGrp="1"/>
          </p:cNvGraphicFramePr>
          <p:nvPr>
            <p:extLst>
              <p:ext uri="{D42A27DB-BD31-4B8C-83A1-F6EECF244321}">
                <p14:modId xmlns:p14="http://schemas.microsoft.com/office/powerpoint/2010/main" val="4288811132"/>
              </p:ext>
            </p:extLst>
          </p:nvPr>
        </p:nvGraphicFramePr>
        <p:xfrm>
          <a:off x="113220" y="444157"/>
          <a:ext cx="8923275" cy="6382824"/>
        </p:xfrm>
        <a:graphic>
          <a:graphicData uri="http://schemas.openxmlformats.org/drawingml/2006/table">
            <a:tbl>
              <a:tblPr>
                <a:tableStyleId>{69CF1AB2-1976-4502-BF36-3FF5EA218861}</a:tableStyleId>
              </a:tblPr>
              <a:tblGrid>
                <a:gridCol w="3666692"/>
                <a:gridCol w="360040"/>
                <a:gridCol w="1008112"/>
                <a:gridCol w="1080120"/>
                <a:gridCol w="1022566"/>
                <a:gridCol w="686825"/>
                <a:gridCol w="549460"/>
                <a:gridCol w="549460"/>
              </a:tblGrid>
              <a:tr h="1080835">
                <a:tc>
                  <a:txBody>
                    <a:bodyPr/>
                    <a:lstStyle/>
                    <a:p>
                      <a:pPr algn="ctr" fontAlgn="ctr"/>
                      <a:r>
                        <a:rPr lang="ru-RU" sz="900" u="none" strike="noStrike" dirty="0">
                          <a:effectLst/>
                        </a:rPr>
                        <a:t>Наименование показателя</a:t>
                      </a:r>
                      <a:endParaRPr lang="ru-RU" sz="900" b="0" i="0" u="none" strike="noStrike" dirty="0">
                        <a:effectLst/>
                        <a:latin typeface="Times New Roman"/>
                      </a:endParaRPr>
                    </a:p>
                  </a:txBody>
                  <a:tcPr marL="4972" marR="4972" marT="4972" marB="0" anchor="ctr"/>
                </a:tc>
                <a:tc>
                  <a:txBody>
                    <a:bodyPr/>
                    <a:lstStyle/>
                    <a:p>
                      <a:pPr algn="ctr" fontAlgn="ctr"/>
                      <a:r>
                        <a:rPr lang="ru-RU" sz="900" u="none" strike="noStrike" dirty="0">
                          <a:effectLst/>
                        </a:rPr>
                        <a:t>Разд.</a:t>
                      </a:r>
                      <a:endParaRPr lang="ru-RU" sz="900" b="0" i="0" u="none" strike="noStrike" dirty="0">
                        <a:effectLst/>
                        <a:latin typeface="Times New Roman"/>
                      </a:endParaRPr>
                    </a:p>
                  </a:txBody>
                  <a:tcPr marL="4972" marR="4972" marT="4972" marB="0" anchor="ctr"/>
                </a:tc>
                <a:tc>
                  <a:txBody>
                    <a:bodyPr/>
                    <a:lstStyle/>
                    <a:p>
                      <a:pPr algn="ctr" fontAlgn="ctr"/>
                      <a:r>
                        <a:rPr lang="ru-RU" sz="900" u="none" strike="noStrike" dirty="0">
                          <a:effectLst/>
                        </a:rPr>
                        <a:t>Годовой план на 01.01.2023</a:t>
                      </a:r>
                      <a:endParaRPr lang="ru-RU" sz="900" b="0" i="0" u="none" strike="noStrike" dirty="0">
                        <a:effectLst/>
                        <a:latin typeface="Times New Roman"/>
                      </a:endParaRPr>
                    </a:p>
                  </a:txBody>
                  <a:tcPr marL="4972" marR="4972" marT="4972" marB="0" anchor="ctr"/>
                </a:tc>
                <a:tc>
                  <a:txBody>
                    <a:bodyPr/>
                    <a:lstStyle/>
                    <a:p>
                      <a:pPr algn="ctr" fontAlgn="ctr"/>
                      <a:r>
                        <a:rPr lang="ru-RU" sz="900" u="none" strike="noStrike" dirty="0">
                          <a:effectLst/>
                        </a:rPr>
                        <a:t>Годовой план уточненный</a:t>
                      </a:r>
                      <a:endParaRPr lang="ru-RU" sz="900" b="0" i="0" u="none" strike="noStrike" dirty="0">
                        <a:effectLst/>
                        <a:latin typeface="Times New Roman"/>
                      </a:endParaRPr>
                    </a:p>
                  </a:txBody>
                  <a:tcPr marL="4972" marR="4972" marT="4972" marB="0" anchor="ctr"/>
                </a:tc>
                <a:tc>
                  <a:txBody>
                    <a:bodyPr/>
                    <a:lstStyle/>
                    <a:p>
                      <a:pPr algn="ctr" fontAlgn="ctr"/>
                      <a:r>
                        <a:rPr lang="ru-RU" sz="900" u="none" strike="noStrike" dirty="0">
                          <a:effectLst/>
                        </a:rPr>
                        <a:t>Исполнено</a:t>
                      </a:r>
                      <a:endParaRPr lang="ru-RU" sz="900" b="0" i="0" u="none" strike="noStrike" dirty="0">
                        <a:effectLst/>
                        <a:latin typeface="Times New Roman"/>
                      </a:endParaRPr>
                    </a:p>
                  </a:txBody>
                  <a:tcPr marL="4972" marR="4972" marT="4972" marB="0" anchor="ctr"/>
                </a:tc>
                <a:tc>
                  <a:txBody>
                    <a:bodyPr/>
                    <a:lstStyle/>
                    <a:p>
                      <a:pPr algn="ctr" fontAlgn="ctr"/>
                      <a:r>
                        <a:rPr lang="ru-RU" sz="900" u="none" strike="noStrike" dirty="0">
                          <a:effectLst/>
                        </a:rPr>
                        <a:t>% исполнения к первоначально утвержденным расходам</a:t>
                      </a:r>
                      <a:endParaRPr lang="ru-RU" sz="900" b="0" i="0" u="none" strike="noStrike" dirty="0">
                        <a:effectLst/>
                        <a:latin typeface="Times New Roman"/>
                      </a:endParaRPr>
                    </a:p>
                  </a:txBody>
                  <a:tcPr marL="4972" marR="4972" marT="4972" marB="0" anchor="ctr"/>
                </a:tc>
                <a:tc>
                  <a:txBody>
                    <a:bodyPr/>
                    <a:lstStyle/>
                    <a:p>
                      <a:pPr algn="ctr" fontAlgn="ctr"/>
                      <a:r>
                        <a:rPr lang="ru-RU" sz="900" u="none" strike="noStrike" dirty="0">
                          <a:effectLst/>
                        </a:rPr>
                        <a:t> % исполнения к уточненным расходам </a:t>
                      </a:r>
                      <a:endParaRPr lang="ru-RU" sz="900" b="0" i="0" u="none" strike="noStrike" dirty="0">
                        <a:effectLst/>
                        <a:latin typeface="Times New Roman"/>
                      </a:endParaRPr>
                    </a:p>
                  </a:txBody>
                  <a:tcPr marL="4972" marR="4972" marT="4972" marB="0" anchor="ctr"/>
                </a:tc>
                <a:tc>
                  <a:txBody>
                    <a:bodyPr/>
                    <a:lstStyle/>
                    <a:p>
                      <a:pPr algn="ctr" fontAlgn="ctr"/>
                      <a:r>
                        <a:rPr lang="ru-RU" sz="900" b="0" i="0" u="none" strike="noStrike" dirty="0" smtClean="0">
                          <a:effectLst/>
                          <a:latin typeface="Times New Roman"/>
                        </a:rPr>
                        <a:t>Удельный вес в общей сумме исполнения</a:t>
                      </a:r>
                      <a:endParaRPr lang="ru-RU" sz="900" b="0" i="0" u="none" strike="noStrike" dirty="0">
                        <a:effectLst/>
                        <a:latin typeface="Times New Roman"/>
                      </a:endParaRPr>
                    </a:p>
                  </a:txBody>
                  <a:tcPr marL="4972" marR="4972" marT="4972" marB="0" anchor="ctr"/>
                </a:tc>
              </a:tr>
              <a:tr h="207569">
                <a:tc>
                  <a:txBody>
                    <a:bodyPr/>
                    <a:lstStyle/>
                    <a:p>
                      <a:pPr algn="ctr" fontAlgn="t"/>
                      <a:r>
                        <a:rPr lang="ru-RU" sz="900" b="1" u="none" strike="noStrike" dirty="0">
                          <a:effectLst/>
                        </a:rPr>
                        <a:t>ОБЩЕГОСУДАРСТВЕННЫЕ ВОПРОСЫ</a:t>
                      </a:r>
                      <a:endParaRPr lang="ru-RU" sz="900" b="1" i="0" u="none" strike="noStrike" dirty="0">
                        <a:effectLst/>
                        <a:latin typeface="Times New Roman"/>
                      </a:endParaRPr>
                    </a:p>
                  </a:txBody>
                  <a:tcPr marL="4972" marR="4972" marT="4972" marB="0"/>
                </a:tc>
                <a:tc>
                  <a:txBody>
                    <a:bodyPr/>
                    <a:lstStyle/>
                    <a:p>
                      <a:pPr algn="ctr" fontAlgn="ctr"/>
                      <a:r>
                        <a:rPr lang="ru-RU" sz="900" b="1" u="none" strike="noStrike" dirty="0">
                          <a:effectLst/>
                        </a:rPr>
                        <a:t>0100</a:t>
                      </a:r>
                      <a:endParaRPr lang="ru-RU" sz="900" b="1" i="0" u="none" strike="noStrike" dirty="0">
                        <a:effectLst/>
                        <a:latin typeface="Times New Roman"/>
                      </a:endParaRPr>
                    </a:p>
                  </a:txBody>
                  <a:tcPr marL="4972" marR="4972" marT="4972" marB="0" anchor="ctr"/>
                </a:tc>
                <a:tc>
                  <a:txBody>
                    <a:bodyPr/>
                    <a:lstStyle/>
                    <a:p>
                      <a:pPr algn="ctr" fontAlgn="ctr"/>
                      <a:r>
                        <a:rPr lang="ru-RU" sz="900" b="1" u="none" strike="noStrike" dirty="0">
                          <a:effectLst/>
                        </a:rPr>
                        <a:t>160 579,64879</a:t>
                      </a:r>
                      <a:endParaRPr lang="ru-RU" sz="900" b="1" i="0" u="none" strike="noStrike" dirty="0">
                        <a:effectLst/>
                        <a:latin typeface="Times New Roman"/>
                      </a:endParaRPr>
                    </a:p>
                  </a:txBody>
                  <a:tcPr marL="4972" marR="4972" marT="4972" marB="0" anchor="ctr"/>
                </a:tc>
                <a:tc>
                  <a:txBody>
                    <a:bodyPr/>
                    <a:lstStyle/>
                    <a:p>
                      <a:pPr algn="ctr" fontAlgn="ctr"/>
                      <a:r>
                        <a:rPr lang="ru-RU" sz="900" b="1" u="none" strike="noStrike" dirty="0">
                          <a:effectLst/>
                        </a:rPr>
                        <a:t>176 511,04903</a:t>
                      </a:r>
                      <a:endParaRPr lang="ru-RU" sz="900" b="1" i="0" u="none" strike="noStrike" dirty="0">
                        <a:effectLst/>
                        <a:latin typeface="Times New Roman"/>
                      </a:endParaRPr>
                    </a:p>
                  </a:txBody>
                  <a:tcPr marL="4972" marR="4972" marT="4972" marB="0" anchor="ctr"/>
                </a:tc>
                <a:tc>
                  <a:txBody>
                    <a:bodyPr/>
                    <a:lstStyle/>
                    <a:p>
                      <a:pPr algn="ctr" fontAlgn="ctr"/>
                      <a:r>
                        <a:rPr lang="ru-RU" sz="900" b="1" u="none" strike="noStrike" dirty="0">
                          <a:effectLst/>
                        </a:rPr>
                        <a:t>153 262,19964</a:t>
                      </a:r>
                      <a:endParaRPr lang="ru-RU" sz="900" b="1" i="0" u="none" strike="noStrike" dirty="0">
                        <a:effectLst/>
                        <a:latin typeface="Times New Roman"/>
                      </a:endParaRPr>
                    </a:p>
                  </a:txBody>
                  <a:tcPr marL="4972" marR="4972" marT="4972" marB="0" anchor="ctr"/>
                </a:tc>
                <a:tc>
                  <a:txBody>
                    <a:bodyPr/>
                    <a:lstStyle/>
                    <a:p>
                      <a:pPr algn="ctr" fontAlgn="b"/>
                      <a:r>
                        <a:rPr lang="ru-RU" sz="900" b="1" u="none" strike="noStrike" dirty="0">
                          <a:effectLst/>
                        </a:rPr>
                        <a:t>95,44</a:t>
                      </a:r>
                      <a:endParaRPr lang="ru-RU" sz="900" b="1" i="0" u="none" strike="noStrike" dirty="0">
                        <a:effectLst/>
                        <a:latin typeface="Times New Roman"/>
                      </a:endParaRPr>
                    </a:p>
                  </a:txBody>
                  <a:tcPr marL="4972" marR="4972" marT="4972" marB="0" anchor="b"/>
                </a:tc>
                <a:tc>
                  <a:txBody>
                    <a:bodyPr/>
                    <a:lstStyle/>
                    <a:p>
                      <a:pPr algn="ctr" fontAlgn="b"/>
                      <a:r>
                        <a:rPr lang="ru-RU" sz="900" b="1" u="none" strike="noStrike" dirty="0">
                          <a:effectLst/>
                        </a:rPr>
                        <a:t>86,83</a:t>
                      </a:r>
                      <a:endParaRPr lang="ru-RU" sz="900" b="1" i="0" u="none" strike="noStrike" dirty="0">
                        <a:effectLst/>
                        <a:latin typeface="Times New Roman"/>
                      </a:endParaRPr>
                    </a:p>
                  </a:txBody>
                  <a:tcPr marL="4972" marR="4972" marT="4972" marB="0" anchor="b"/>
                </a:tc>
                <a:tc>
                  <a:txBody>
                    <a:bodyPr/>
                    <a:lstStyle/>
                    <a:p>
                      <a:pPr algn="ctr" fontAlgn="b"/>
                      <a:r>
                        <a:rPr lang="ru-RU" sz="900" b="1" i="0" u="none" strike="noStrike" dirty="0" smtClean="0">
                          <a:solidFill>
                            <a:schemeClr val="tx1"/>
                          </a:solidFill>
                          <a:effectLst/>
                          <a:latin typeface="Times New Roman"/>
                        </a:rPr>
                        <a:t>10,62</a:t>
                      </a:r>
                      <a:endParaRPr lang="ru-RU" sz="900" b="1" i="0" u="none" strike="noStrike" dirty="0">
                        <a:solidFill>
                          <a:schemeClr val="tx1"/>
                        </a:solidFill>
                        <a:effectLst/>
                        <a:latin typeface="Times New Roman"/>
                      </a:endParaRPr>
                    </a:p>
                  </a:txBody>
                  <a:tcPr marL="4972" marR="4972" marT="4972" marB="0" anchor="b"/>
                </a:tc>
              </a:tr>
              <a:tr h="309280">
                <a:tc>
                  <a:txBody>
                    <a:bodyPr/>
                    <a:lstStyle/>
                    <a:p>
                      <a:pPr algn="ctr" fontAlgn="t"/>
                      <a:r>
                        <a:rPr lang="ru-RU" sz="900" u="none" strike="noStrike" dirty="0">
                          <a:effectLst/>
                        </a:rPr>
                        <a:t>Функционирование высшего должностного лица субъекта Российской Федерации и муниципального образования</a:t>
                      </a:r>
                      <a:endParaRPr lang="ru-RU" sz="900" b="1" i="0" u="none" strike="noStrike" dirty="0">
                        <a:effectLst/>
                        <a:latin typeface="Times New Roman"/>
                      </a:endParaRPr>
                    </a:p>
                  </a:txBody>
                  <a:tcPr marL="4972" marR="4972" marT="4972" marB="0"/>
                </a:tc>
                <a:tc>
                  <a:txBody>
                    <a:bodyPr/>
                    <a:lstStyle/>
                    <a:p>
                      <a:pPr algn="ctr" fontAlgn="ctr"/>
                      <a:r>
                        <a:rPr lang="ru-RU" sz="900" u="none" strike="noStrike">
                          <a:effectLst/>
                        </a:rPr>
                        <a:t>0102</a:t>
                      </a:r>
                      <a:endParaRPr lang="ru-RU" sz="900" b="1" i="0" u="none" strike="noStrike">
                        <a:effectLst/>
                        <a:latin typeface="Times New Roman"/>
                      </a:endParaRPr>
                    </a:p>
                  </a:txBody>
                  <a:tcPr marL="4972" marR="4972" marT="4972" marB="0" anchor="ctr"/>
                </a:tc>
                <a:tc>
                  <a:txBody>
                    <a:bodyPr/>
                    <a:lstStyle/>
                    <a:p>
                      <a:pPr algn="ctr" fontAlgn="ctr"/>
                      <a:r>
                        <a:rPr lang="ru-RU" sz="900" u="none" strike="noStrike">
                          <a:effectLst/>
                        </a:rPr>
                        <a:t>4 131,60000</a:t>
                      </a:r>
                      <a:endParaRPr lang="ru-RU" sz="900" b="1" i="0" u="none" strike="noStrike">
                        <a:effectLst/>
                        <a:latin typeface="Times New Roman"/>
                      </a:endParaRPr>
                    </a:p>
                  </a:txBody>
                  <a:tcPr marL="4972" marR="4972" marT="4972" marB="0" anchor="ctr"/>
                </a:tc>
                <a:tc>
                  <a:txBody>
                    <a:bodyPr/>
                    <a:lstStyle/>
                    <a:p>
                      <a:pPr algn="ctr" fontAlgn="ctr"/>
                      <a:r>
                        <a:rPr lang="ru-RU" sz="900" u="none" strike="noStrike">
                          <a:effectLst/>
                        </a:rPr>
                        <a:t>3 925,55032</a:t>
                      </a:r>
                      <a:endParaRPr lang="ru-RU" sz="900" b="1" i="0" u="none" strike="noStrike">
                        <a:effectLst/>
                        <a:latin typeface="Times New Roman"/>
                      </a:endParaRPr>
                    </a:p>
                  </a:txBody>
                  <a:tcPr marL="4972" marR="4972" marT="4972" marB="0" anchor="ctr"/>
                </a:tc>
                <a:tc>
                  <a:txBody>
                    <a:bodyPr/>
                    <a:lstStyle/>
                    <a:p>
                      <a:pPr algn="ctr" fontAlgn="ctr"/>
                      <a:r>
                        <a:rPr lang="ru-RU" sz="900" u="none" strike="noStrike" dirty="0">
                          <a:effectLst/>
                        </a:rPr>
                        <a:t>3 925,55032</a:t>
                      </a:r>
                      <a:endParaRPr lang="ru-RU" sz="900" b="1" i="0" u="none" strike="noStrike" dirty="0">
                        <a:effectLst/>
                        <a:latin typeface="Times New Roman"/>
                      </a:endParaRPr>
                    </a:p>
                  </a:txBody>
                  <a:tcPr marL="4972" marR="4972" marT="4972" marB="0" anchor="ctr"/>
                </a:tc>
                <a:tc>
                  <a:txBody>
                    <a:bodyPr/>
                    <a:lstStyle/>
                    <a:p>
                      <a:pPr algn="ctr" fontAlgn="b"/>
                      <a:r>
                        <a:rPr lang="ru-RU" sz="900" u="none" strike="noStrike">
                          <a:effectLst/>
                        </a:rPr>
                        <a:t>95,01</a:t>
                      </a:r>
                      <a:endParaRPr lang="ru-RU" sz="900" b="0" i="0" u="none" strike="noStrike">
                        <a:effectLst/>
                        <a:latin typeface="Times New Roman"/>
                      </a:endParaRPr>
                    </a:p>
                  </a:txBody>
                  <a:tcPr marL="4972" marR="4972" marT="4972" marB="0" anchor="b"/>
                </a:tc>
                <a:tc>
                  <a:txBody>
                    <a:bodyPr/>
                    <a:lstStyle/>
                    <a:p>
                      <a:pPr algn="ctr" fontAlgn="b"/>
                      <a:r>
                        <a:rPr lang="ru-RU" sz="900" u="none" strike="noStrike">
                          <a:effectLst/>
                        </a:rPr>
                        <a:t>100,00</a:t>
                      </a:r>
                      <a:endParaRPr lang="ru-RU" sz="900" b="0" i="0" u="none" strike="noStrike">
                        <a:effectLst/>
                        <a:latin typeface="Times New Roman"/>
                      </a:endParaRPr>
                    </a:p>
                  </a:txBody>
                  <a:tcPr marL="4972" marR="4972" marT="4972" marB="0" anchor="b"/>
                </a:tc>
                <a:tc>
                  <a:txBody>
                    <a:bodyPr/>
                    <a:lstStyle/>
                    <a:p>
                      <a:pPr algn="ctr" fontAlgn="b"/>
                      <a:r>
                        <a:rPr lang="ru-RU" sz="900" b="0" i="0" u="none" strike="noStrike" dirty="0" smtClean="0">
                          <a:solidFill>
                            <a:schemeClr val="tx1"/>
                          </a:solidFill>
                          <a:effectLst/>
                          <a:latin typeface="Times New Roman"/>
                        </a:rPr>
                        <a:t>0,27</a:t>
                      </a:r>
                      <a:endParaRPr lang="ru-RU" sz="900" b="0" i="0" u="none" strike="noStrike" dirty="0">
                        <a:solidFill>
                          <a:schemeClr val="tx1"/>
                        </a:solidFill>
                        <a:effectLst/>
                        <a:latin typeface="Times New Roman"/>
                      </a:endParaRPr>
                    </a:p>
                  </a:txBody>
                  <a:tcPr marL="4972" marR="4972" marT="4972" marB="0" anchor="b"/>
                </a:tc>
              </a:tr>
              <a:tr h="413071">
                <a:tc>
                  <a:txBody>
                    <a:bodyPr/>
                    <a:lstStyle/>
                    <a:p>
                      <a:pPr algn="ctr" fontAlgn="t"/>
                      <a:r>
                        <a:rPr lang="ru-RU" sz="900" u="none" strike="noStrike" dirty="0">
                          <a:effectLst/>
                        </a:rPr>
                        <a:t>Функционирование законодательных (представительных) органов государственной власти и представительных органов муниципальных образований</a:t>
                      </a:r>
                      <a:endParaRPr lang="ru-RU" sz="900" b="1" i="0" u="none" strike="noStrike" dirty="0">
                        <a:effectLst/>
                        <a:latin typeface="Times New Roman"/>
                      </a:endParaRPr>
                    </a:p>
                  </a:txBody>
                  <a:tcPr marL="4972" marR="4972" marT="4972" marB="0"/>
                </a:tc>
                <a:tc>
                  <a:txBody>
                    <a:bodyPr/>
                    <a:lstStyle/>
                    <a:p>
                      <a:pPr algn="ctr" fontAlgn="ctr"/>
                      <a:r>
                        <a:rPr lang="ru-RU" sz="900" u="none" strike="noStrike" dirty="0">
                          <a:effectLst/>
                        </a:rPr>
                        <a:t>0103</a:t>
                      </a:r>
                      <a:endParaRPr lang="ru-RU" sz="900" b="1" i="0" u="none" strike="noStrike" dirty="0">
                        <a:effectLst/>
                        <a:latin typeface="Times New Roman"/>
                      </a:endParaRPr>
                    </a:p>
                  </a:txBody>
                  <a:tcPr marL="4972" marR="4972" marT="4972" marB="0" anchor="ctr"/>
                </a:tc>
                <a:tc>
                  <a:txBody>
                    <a:bodyPr/>
                    <a:lstStyle/>
                    <a:p>
                      <a:pPr algn="ctr" fontAlgn="ctr"/>
                      <a:r>
                        <a:rPr lang="ru-RU" sz="900" u="none" strike="noStrike">
                          <a:effectLst/>
                        </a:rPr>
                        <a:t>7 183,00000</a:t>
                      </a:r>
                      <a:endParaRPr lang="ru-RU" sz="900" b="1" i="0" u="none" strike="noStrike">
                        <a:effectLst/>
                        <a:latin typeface="Times New Roman"/>
                      </a:endParaRPr>
                    </a:p>
                  </a:txBody>
                  <a:tcPr marL="4972" marR="4972" marT="4972" marB="0" anchor="ctr"/>
                </a:tc>
                <a:tc>
                  <a:txBody>
                    <a:bodyPr/>
                    <a:lstStyle/>
                    <a:p>
                      <a:pPr algn="ctr" fontAlgn="ctr"/>
                      <a:r>
                        <a:rPr lang="ru-RU" sz="900" u="none" strike="noStrike">
                          <a:effectLst/>
                        </a:rPr>
                        <a:t>6 917,65258</a:t>
                      </a:r>
                      <a:endParaRPr lang="ru-RU" sz="900" b="1" i="0" u="none" strike="noStrike">
                        <a:effectLst/>
                        <a:latin typeface="Times New Roman"/>
                      </a:endParaRPr>
                    </a:p>
                  </a:txBody>
                  <a:tcPr marL="4972" marR="4972" marT="4972" marB="0" anchor="ctr"/>
                </a:tc>
                <a:tc>
                  <a:txBody>
                    <a:bodyPr/>
                    <a:lstStyle/>
                    <a:p>
                      <a:pPr algn="ctr" fontAlgn="ctr"/>
                      <a:r>
                        <a:rPr lang="ru-RU" sz="900" u="none" strike="noStrike" dirty="0">
                          <a:effectLst/>
                        </a:rPr>
                        <a:t>6 917,652580</a:t>
                      </a:r>
                      <a:endParaRPr lang="ru-RU" sz="900" b="1" i="0" u="none" strike="noStrike" dirty="0">
                        <a:effectLst/>
                        <a:latin typeface="Times New Roman"/>
                      </a:endParaRPr>
                    </a:p>
                  </a:txBody>
                  <a:tcPr marL="4972" marR="4972" marT="4972" marB="0" anchor="ctr"/>
                </a:tc>
                <a:tc>
                  <a:txBody>
                    <a:bodyPr/>
                    <a:lstStyle/>
                    <a:p>
                      <a:pPr algn="ctr" fontAlgn="b"/>
                      <a:r>
                        <a:rPr lang="ru-RU" sz="900" u="none" strike="noStrike">
                          <a:effectLst/>
                        </a:rPr>
                        <a:t>96,31</a:t>
                      </a:r>
                      <a:endParaRPr lang="ru-RU" sz="900" b="0" i="0" u="none" strike="noStrike">
                        <a:effectLst/>
                        <a:latin typeface="Times New Roman"/>
                      </a:endParaRPr>
                    </a:p>
                  </a:txBody>
                  <a:tcPr marL="4972" marR="4972" marT="4972" marB="0" anchor="b"/>
                </a:tc>
                <a:tc>
                  <a:txBody>
                    <a:bodyPr/>
                    <a:lstStyle/>
                    <a:p>
                      <a:pPr algn="ctr" fontAlgn="b"/>
                      <a:r>
                        <a:rPr lang="ru-RU" sz="900" u="none" strike="noStrike">
                          <a:effectLst/>
                        </a:rPr>
                        <a:t>100,00</a:t>
                      </a:r>
                      <a:endParaRPr lang="ru-RU" sz="900" b="0" i="0" u="none" strike="noStrike">
                        <a:effectLst/>
                        <a:latin typeface="Times New Roman"/>
                      </a:endParaRPr>
                    </a:p>
                  </a:txBody>
                  <a:tcPr marL="4972" marR="4972" marT="4972" marB="0" anchor="b"/>
                </a:tc>
                <a:tc>
                  <a:txBody>
                    <a:bodyPr/>
                    <a:lstStyle/>
                    <a:p>
                      <a:pPr algn="ctr" fontAlgn="b"/>
                      <a:r>
                        <a:rPr lang="ru-RU" sz="900" b="0" i="0" u="none" strike="noStrike" dirty="0" smtClean="0">
                          <a:solidFill>
                            <a:schemeClr val="tx1"/>
                          </a:solidFill>
                          <a:effectLst/>
                          <a:latin typeface="Times New Roman"/>
                        </a:rPr>
                        <a:t>0,48</a:t>
                      </a:r>
                      <a:endParaRPr lang="ru-RU" sz="900" b="0" i="0" u="none" strike="noStrike" dirty="0">
                        <a:solidFill>
                          <a:schemeClr val="tx1"/>
                        </a:solidFill>
                        <a:effectLst/>
                        <a:latin typeface="Times New Roman"/>
                      </a:endParaRPr>
                    </a:p>
                  </a:txBody>
                  <a:tcPr marL="4972" marR="4972" marT="4972" marB="0" anchor="b"/>
                </a:tc>
              </a:tr>
              <a:tr h="413071">
                <a:tc>
                  <a:txBody>
                    <a:bodyPr/>
                    <a:lstStyle/>
                    <a:p>
                      <a:pPr algn="ctr" fontAlgn="t"/>
                      <a:r>
                        <a:rPr lang="ru-RU" sz="900" u="none" strike="noStrike" dirty="0">
                          <a:effectLst/>
                        </a:rPr>
                        <a:t>Функционирование Правительства Российской Федерации, высших исполнительных органов государственной власти субъектов Российской Федерации, местных администраций</a:t>
                      </a:r>
                      <a:endParaRPr lang="ru-RU" sz="900" b="1" i="0" u="none" strike="noStrike" dirty="0">
                        <a:effectLst/>
                        <a:latin typeface="Times New Roman"/>
                      </a:endParaRPr>
                    </a:p>
                  </a:txBody>
                  <a:tcPr marL="4972" marR="4972" marT="4972" marB="0"/>
                </a:tc>
                <a:tc>
                  <a:txBody>
                    <a:bodyPr/>
                    <a:lstStyle/>
                    <a:p>
                      <a:pPr algn="ctr" fontAlgn="ctr"/>
                      <a:r>
                        <a:rPr lang="ru-RU" sz="900" u="none" strike="noStrike" dirty="0">
                          <a:effectLst/>
                        </a:rPr>
                        <a:t>0104</a:t>
                      </a:r>
                      <a:endParaRPr lang="ru-RU" sz="900" b="1" i="0" u="none" strike="noStrike" dirty="0">
                        <a:effectLst/>
                        <a:latin typeface="Times New Roman"/>
                      </a:endParaRPr>
                    </a:p>
                  </a:txBody>
                  <a:tcPr marL="4972" marR="4972" marT="4972" marB="0" anchor="ctr"/>
                </a:tc>
                <a:tc>
                  <a:txBody>
                    <a:bodyPr/>
                    <a:lstStyle/>
                    <a:p>
                      <a:pPr algn="ctr" fontAlgn="ctr"/>
                      <a:r>
                        <a:rPr lang="ru-RU" sz="900" u="none" strike="noStrike" dirty="0">
                          <a:effectLst/>
                        </a:rPr>
                        <a:t>14 101,03000</a:t>
                      </a:r>
                      <a:endParaRPr lang="ru-RU" sz="900" b="1" i="0" u="none" strike="noStrike" dirty="0">
                        <a:effectLst/>
                        <a:latin typeface="Times New Roman"/>
                      </a:endParaRPr>
                    </a:p>
                  </a:txBody>
                  <a:tcPr marL="4972" marR="4972" marT="4972" marB="0" anchor="ctr"/>
                </a:tc>
                <a:tc>
                  <a:txBody>
                    <a:bodyPr/>
                    <a:lstStyle/>
                    <a:p>
                      <a:pPr algn="ctr" fontAlgn="ctr"/>
                      <a:r>
                        <a:rPr lang="ru-RU" sz="900" u="none" strike="noStrike">
                          <a:effectLst/>
                        </a:rPr>
                        <a:t>15 003,07104</a:t>
                      </a:r>
                      <a:endParaRPr lang="ru-RU" sz="900" b="1" i="0" u="none" strike="noStrike">
                        <a:effectLst/>
                        <a:latin typeface="Times New Roman"/>
                      </a:endParaRPr>
                    </a:p>
                  </a:txBody>
                  <a:tcPr marL="4972" marR="4972" marT="4972" marB="0" anchor="ctr"/>
                </a:tc>
                <a:tc>
                  <a:txBody>
                    <a:bodyPr/>
                    <a:lstStyle/>
                    <a:p>
                      <a:pPr algn="ctr" fontAlgn="ctr"/>
                      <a:r>
                        <a:rPr lang="ru-RU" sz="900" u="none" strike="noStrike">
                          <a:effectLst/>
                        </a:rPr>
                        <a:t>14 637,922110</a:t>
                      </a:r>
                      <a:endParaRPr lang="ru-RU" sz="900" b="1" i="0" u="none" strike="noStrike">
                        <a:effectLst/>
                        <a:latin typeface="Times New Roman"/>
                      </a:endParaRPr>
                    </a:p>
                  </a:txBody>
                  <a:tcPr marL="4972" marR="4972" marT="4972" marB="0" anchor="ctr"/>
                </a:tc>
                <a:tc>
                  <a:txBody>
                    <a:bodyPr/>
                    <a:lstStyle/>
                    <a:p>
                      <a:pPr algn="ctr" fontAlgn="b"/>
                      <a:r>
                        <a:rPr lang="ru-RU" sz="900" u="none" strike="noStrike">
                          <a:effectLst/>
                        </a:rPr>
                        <a:t>103,81</a:t>
                      </a:r>
                      <a:endParaRPr lang="ru-RU" sz="900" b="0" i="0" u="none" strike="noStrike">
                        <a:effectLst/>
                        <a:latin typeface="Times New Roman"/>
                      </a:endParaRPr>
                    </a:p>
                  </a:txBody>
                  <a:tcPr marL="4972" marR="4972" marT="4972" marB="0" anchor="b"/>
                </a:tc>
                <a:tc>
                  <a:txBody>
                    <a:bodyPr/>
                    <a:lstStyle/>
                    <a:p>
                      <a:pPr algn="ctr" fontAlgn="b"/>
                      <a:r>
                        <a:rPr lang="ru-RU" sz="900" u="none" strike="noStrike">
                          <a:effectLst/>
                        </a:rPr>
                        <a:t>97,57</a:t>
                      </a:r>
                      <a:endParaRPr lang="ru-RU" sz="900" b="0" i="0" u="none" strike="noStrike">
                        <a:effectLst/>
                        <a:latin typeface="Times New Roman"/>
                      </a:endParaRPr>
                    </a:p>
                  </a:txBody>
                  <a:tcPr marL="4972" marR="4972" marT="4972" marB="0" anchor="b"/>
                </a:tc>
                <a:tc>
                  <a:txBody>
                    <a:bodyPr/>
                    <a:lstStyle/>
                    <a:p>
                      <a:pPr algn="ctr" fontAlgn="b"/>
                      <a:r>
                        <a:rPr lang="ru-RU" sz="900" b="0" i="0" u="none" strike="noStrike" dirty="0" smtClean="0">
                          <a:solidFill>
                            <a:schemeClr val="tx1"/>
                          </a:solidFill>
                          <a:effectLst/>
                          <a:latin typeface="Times New Roman"/>
                        </a:rPr>
                        <a:t>1,01</a:t>
                      </a:r>
                      <a:endParaRPr lang="ru-RU" sz="900" b="0" i="0" u="none" strike="noStrike" dirty="0">
                        <a:solidFill>
                          <a:schemeClr val="tx1"/>
                        </a:solidFill>
                        <a:effectLst/>
                        <a:latin typeface="Times New Roman"/>
                      </a:endParaRPr>
                    </a:p>
                  </a:txBody>
                  <a:tcPr marL="4972" marR="4972" marT="4972" marB="0" anchor="b"/>
                </a:tc>
              </a:tr>
              <a:tr h="140978">
                <a:tc>
                  <a:txBody>
                    <a:bodyPr/>
                    <a:lstStyle/>
                    <a:p>
                      <a:pPr algn="ctr" fontAlgn="t"/>
                      <a:r>
                        <a:rPr lang="ru-RU" sz="900" u="none" strike="noStrike">
                          <a:effectLst/>
                        </a:rPr>
                        <a:t>Судебная система</a:t>
                      </a:r>
                      <a:endParaRPr lang="ru-RU" sz="900" b="1" i="0" u="none" strike="noStrike">
                        <a:effectLst/>
                        <a:latin typeface="Times New Roman"/>
                      </a:endParaRPr>
                    </a:p>
                  </a:txBody>
                  <a:tcPr marL="4972" marR="4972" marT="4972" marB="0"/>
                </a:tc>
                <a:tc>
                  <a:txBody>
                    <a:bodyPr/>
                    <a:lstStyle/>
                    <a:p>
                      <a:pPr algn="ctr" fontAlgn="ctr"/>
                      <a:r>
                        <a:rPr lang="ru-RU" sz="900" u="none" strike="noStrike">
                          <a:effectLst/>
                        </a:rPr>
                        <a:t>0105</a:t>
                      </a:r>
                      <a:endParaRPr lang="ru-RU" sz="900" b="1" i="0" u="none" strike="noStrike">
                        <a:effectLst/>
                        <a:latin typeface="Times New Roman"/>
                      </a:endParaRPr>
                    </a:p>
                  </a:txBody>
                  <a:tcPr marL="4972" marR="4972" marT="4972" marB="0" anchor="ctr"/>
                </a:tc>
                <a:tc>
                  <a:txBody>
                    <a:bodyPr/>
                    <a:lstStyle/>
                    <a:p>
                      <a:pPr algn="ctr" fontAlgn="ctr"/>
                      <a:r>
                        <a:rPr lang="ru-RU" sz="900" u="none" strike="noStrike" dirty="0">
                          <a:effectLst/>
                        </a:rPr>
                        <a:t>5,30200</a:t>
                      </a:r>
                      <a:endParaRPr lang="ru-RU" sz="900" b="1" i="0" u="none" strike="noStrike" dirty="0">
                        <a:effectLst/>
                        <a:latin typeface="Times New Roman"/>
                      </a:endParaRPr>
                    </a:p>
                  </a:txBody>
                  <a:tcPr marL="4972" marR="4972" marT="4972" marB="0" anchor="ctr"/>
                </a:tc>
                <a:tc>
                  <a:txBody>
                    <a:bodyPr/>
                    <a:lstStyle/>
                    <a:p>
                      <a:pPr algn="ctr" fontAlgn="ctr"/>
                      <a:r>
                        <a:rPr lang="ru-RU" sz="900" u="none" strike="noStrike">
                          <a:effectLst/>
                        </a:rPr>
                        <a:t>5,30200</a:t>
                      </a:r>
                      <a:endParaRPr lang="ru-RU" sz="900" b="1" i="0" u="none" strike="noStrike">
                        <a:effectLst/>
                        <a:latin typeface="Times New Roman"/>
                      </a:endParaRPr>
                    </a:p>
                  </a:txBody>
                  <a:tcPr marL="4972" marR="4972" marT="4972" marB="0" anchor="ctr"/>
                </a:tc>
                <a:tc>
                  <a:txBody>
                    <a:bodyPr/>
                    <a:lstStyle/>
                    <a:p>
                      <a:pPr algn="ctr" fontAlgn="ctr"/>
                      <a:r>
                        <a:rPr lang="ru-RU" sz="900" u="none" strike="noStrike">
                          <a:effectLst/>
                        </a:rPr>
                        <a:t>5,302000</a:t>
                      </a:r>
                      <a:endParaRPr lang="ru-RU" sz="900" b="1" i="0" u="none" strike="noStrike">
                        <a:effectLst/>
                        <a:latin typeface="Times New Roman"/>
                      </a:endParaRPr>
                    </a:p>
                  </a:txBody>
                  <a:tcPr marL="4972" marR="4972" marT="4972" marB="0" anchor="ctr"/>
                </a:tc>
                <a:tc>
                  <a:txBody>
                    <a:bodyPr/>
                    <a:lstStyle/>
                    <a:p>
                      <a:pPr algn="ctr" fontAlgn="b"/>
                      <a:r>
                        <a:rPr lang="ru-RU" sz="900" u="none" strike="noStrike">
                          <a:effectLst/>
                        </a:rPr>
                        <a:t>100,00</a:t>
                      </a:r>
                      <a:endParaRPr lang="ru-RU" sz="900" b="0" i="0" u="none" strike="noStrike">
                        <a:effectLst/>
                        <a:latin typeface="Times New Roman"/>
                      </a:endParaRPr>
                    </a:p>
                  </a:txBody>
                  <a:tcPr marL="4972" marR="4972" marT="4972" marB="0" anchor="b"/>
                </a:tc>
                <a:tc>
                  <a:txBody>
                    <a:bodyPr/>
                    <a:lstStyle/>
                    <a:p>
                      <a:pPr algn="ctr" fontAlgn="b"/>
                      <a:r>
                        <a:rPr lang="ru-RU" sz="900" u="none" strike="noStrike">
                          <a:effectLst/>
                        </a:rPr>
                        <a:t>100,00</a:t>
                      </a:r>
                      <a:endParaRPr lang="ru-RU" sz="900" b="0" i="0" u="none" strike="noStrike">
                        <a:effectLst/>
                        <a:latin typeface="Times New Roman"/>
                      </a:endParaRPr>
                    </a:p>
                  </a:txBody>
                  <a:tcPr marL="4972" marR="4972" marT="4972" marB="0" anchor="b"/>
                </a:tc>
                <a:tc>
                  <a:txBody>
                    <a:bodyPr/>
                    <a:lstStyle/>
                    <a:p>
                      <a:pPr algn="ctr" fontAlgn="b"/>
                      <a:r>
                        <a:rPr lang="ru-RU" sz="900" b="0" i="0" u="none" strike="noStrike" dirty="0" smtClean="0">
                          <a:solidFill>
                            <a:schemeClr val="tx1"/>
                          </a:solidFill>
                          <a:effectLst/>
                          <a:latin typeface="Times New Roman"/>
                        </a:rPr>
                        <a:t>0,01</a:t>
                      </a:r>
                      <a:endParaRPr lang="ru-RU" sz="900" b="0" i="0" u="none" strike="noStrike" dirty="0">
                        <a:solidFill>
                          <a:schemeClr val="tx1"/>
                        </a:solidFill>
                        <a:effectLst/>
                        <a:latin typeface="Times New Roman"/>
                      </a:endParaRPr>
                    </a:p>
                  </a:txBody>
                  <a:tcPr marL="4972" marR="4972" marT="4972" marB="0" anchor="b"/>
                </a:tc>
              </a:tr>
              <a:tr h="309280">
                <a:tc>
                  <a:txBody>
                    <a:bodyPr/>
                    <a:lstStyle/>
                    <a:p>
                      <a:pPr algn="ctr" fontAlgn="t"/>
                      <a:r>
                        <a:rPr lang="ru-RU" sz="900" u="none" strike="noStrike">
                          <a:effectLst/>
                        </a:rPr>
                        <a:t>Обеспечение деятельности финансовых, налоговых и таможенных органов и органов финансового (финансово-бюджетного) надзора</a:t>
                      </a:r>
                      <a:endParaRPr lang="ru-RU" sz="900" b="1" i="0" u="none" strike="noStrike">
                        <a:effectLst/>
                        <a:latin typeface="Times New Roman"/>
                      </a:endParaRPr>
                    </a:p>
                  </a:txBody>
                  <a:tcPr marL="4972" marR="4972" marT="4972" marB="0"/>
                </a:tc>
                <a:tc>
                  <a:txBody>
                    <a:bodyPr/>
                    <a:lstStyle/>
                    <a:p>
                      <a:pPr algn="ctr" fontAlgn="ctr"/>
                      <a:r>
                        <a:rPr lang="ru-RU" sz="900" u="none" strike="noStrike" dirty="0">
                          <a:effectLst/>
                        </a:rPr>
                        <a:t>0106</a:t>
                      </a:r>
                      <a:endParaRPr lang="ru-RU" sz="900" b="1" i="0" u="none" strike="noStrike" dirty="0">
                        <a:effectLst/>
                        <a:latin typeface="Times New Roman"/>
                      </a:endParaRPr>
                    </a:p>
                  </a:txBody>
                  <a:tcPr marL="4972" marR="4972" marT="4972" marB="0" anchor="ctr"/>
                </a:tc>
                <a:tc>
                  <a:txBody>
                    <a:bodyPr/>
                    <a:lstStyle/>
                    <a:p>
                      <a:pPr algn="ctr" fontAlgn="ctr"/>
                      <a:r>
                        <a:rPr lang="ru-RU" sz="900" u="none" strike="noStrike" dirty="0">
                          <a:effectLst/>
                        </a:rPr>
                        <a:t>14 984,28000</a:t>
                      </a:r>
                      <a:endParaRPr lang="ru-RU" sz="900" b="1" i="0" u="none" strike="noStrike" dirty="0">
                        <a:effectLst/>
                        <a:latin typeface="Times New Roman"/>
                      </a:endParaRPr>
                    </a:p>
                  </a:txBody>
                  <a:tcPr marL="4972" marR="4972" marT="4972" marB="0" anchor="ctr"/>
                </a:tc>
                <a:tc>
                  <a:txBody>
                    <a:bodyPr/>
                    <a:lstStyle/>
                    <a:p>
                      <a:pPr algn="ctr" fontAlgn="ctr"/>
                      <a:r>
                        <a:rPr lang="ru-RU" sz="900" u="none" strike="noStrike" dirty="0">
                          <a:effectLst/>
                        </a:rPr>
                        <a:t>13 440,00314</a:t>
                      </a:r>
                      <a:endParaRPr lang="ru-RU" sz="900" b="1" i="0" u="none" strike="noStrike" dirty="0">
                        <a:effectLst/>
                        <a:latin typeface="Times New Roman"/>
                      </a:endParaRPr>
                    </a:p>
                  </a:txBody>
                  <a:tcPr marL="4972" marR="4972" marT="4972" marB="0" anchor="ctr"/>
                </a:tc>
                <a:tc>
                  <a:txBody>
                    <a:bodyPr/>
                    <a:lstStyle/>
                    <a:p>
                      <a:pPr algn="ctr" fontAlgn="ctr"/>
                      <a:r>
                        <a:rPr lang="ru-RU" sz="900" u="none" strike="noStrike">
                          <a:effectLst/>
                        </a:rPr>
                        <a:t>13 440,003140</a:t>
                      </a:r>
                      <a:endParaRPr lang="ru-RU" sz="900" b="1" i="0" u="none" strike="noStrike">
                        <a:effectLst/>
                        <a:latin typeface="Times New Roman"/>
                      </a:endParaRPr>
                    </a:p>
                  </a:txBody>
                  <a:tcPr marL="4972" marR="4972" marT="4972" marB="0" anchor="ctr"/>
                </a:tc>
                <a:tc>
                  <a:txBody>
                    <a:bodyPr/>
                    <a:lstStyle/>
                    <a:p>
                      <a:pPr algn="ctr" fontAlgn="b"/>
                      <a:r>
                        <a:rPr lang="ru-RU" sz="900" u="none" strike="noStrike">
                          <a:effectLst/>
                        </a:rPr>
                        <a:t>89,69</a:t>
                      </a:r>
                      <a:endParaRPr lang="ru-RU" sz="900" b="0" i="0" u="none" strike="noStrike">
                        <a:effectLst/>
                        <a:latin typeface="Times New Roman"/>
                      </a:endParaRPr>
                    </a:p>
                  </a:txBody>
                  <a:tcPr marL="4972" marR="4972" marT="4972" marB="0" anchor="b"/>
                </a:tc>
                <a:tc>
                  <a:txBody>
                    <a:bodyPr/>
                    <a:lstStyle/>
                    <a:p>
                      <a:pPr algn="ctr" fontAlgn="b"/>
                      <a:r>
                        <a:rPr lang="ru-RU" sz="900" u="none" strike="noStrike">
                          <a:effectLst/>
                        </a:rPr>
                        <a:t>100,00</a:t>
                      </a:r>
                      <a:endParaRPr lang="ru-RU" sz="900" b="0" i="0" u="none" strike="noStrike">
                        <a:effectLst/>
                        <a:latin typeface="Times New Roman"/>
                      </a:endParaRPr>
                    </a:p>
                  </a:txBody>
                  <a:tcPr marL="4972" marR="4972" marT="4972" marB="0" anchor="b"/>
                </a:tc>
                <a:tc>
                  <a:txBody>
                    <a:bodyPr/>
                    <a:lstStyle/>
                    <a:p>
                      <a:pPr algn="ctr" fontAlgn="b"/>
                      <a:r>
                        <a:rPr lang="ru-RU" sz="900" b="0" i="0" u="none" strike="noStrike" dirty="0" smtClean="0">
                          <a:solidFill>
                            <a:schemeClr val="tx1"/>
                          </a:solidFill>
                          <a:effectLst/>
                          <a:latin typeface="Times New Roman"/>
                        </a:rPr>
                        <a:t>0,93</a:t>
                      </a:r>
                      <a:endParaRPr lang="ru-RU" sz="900" b="0" i="0" u="none" strike="noStrike" dirty="0">
                        <a:solidFill>
                          <a:schemeClr val="tx1"/>
                        </a:solidFill>
                        <a:effectLst/>
                        <a:latin typeface="Times New Roman"/>
                      </a:endParaRPr>
                    </a:p>
                  </a:txBody>
                  <a:tcPr marL="4972" marR="4972" marT="4972" marB="0" anchor="b"/>
                </a:tc>
              </a:tr>
              <a:tr h="140978">
                <a:tc>
                  <a:txBody>
                    <a:bodyPr/>
                    <a:lstStyle/>
                    <a:p>
                      <a:pPr algn="ctr" fontAlgn="t"/>
                      <a:r>
                        <a:rPr lang="ru-RU" sz="900" u="none" strike="noStrike">
                          <a:effectLst/>
                        </a:rPr>
                        <a:t>Обеспечение проведения выборов и референдумов</a:t>
                      </a:r>
                      <a:endParaRPr lang="ru-RU" sz="900" b="1" i="0" u="none" strike="noStrike">
                        <a:effectLst/>
                        <a:latin typeface="Times New Roman"/>
                      </a:endParaRPr>
                    </a:p>
                  </a:txBody>
                  <a:tcPr marL="4972" marR="4972" marT="4972" marB="0"/>
                </a:tc>
                <a:tc>
                  <a:txBody>
                    <a:bodyPr/>
                    <a:lstStyle/>
                    <a:p>
                      <a:pPr algn="ctr" fontAlgn="ctr"/>
                      <a:r>
                        <a:rPr lang="ru-RU" sz="900" u="none" strike="noStrike">
                          <a:effectLst/>
                        </a:rPr>
                        <a:t>0107</a:t>
                      </a:r>
                      <a:endParaRPr lang="ru-RU" sz="900" b="1" i="0" u="none" strike="noStrike">
                        <a:effectLst/>
                        <a:latin typeface="Times New Roman"/>
                      </a:endParaRPr>
                    </a:p>
                  </a:txBody>
                  <a:tcPr marL="4972" marR="4972" marT="4972" marB="0" anchor="ctr"/>
                </a:tc>
                <a:tc>
                  <a:txBody>
                    <a:bodyPr/>
                    <a:lstStyle/>
                    <a:p>
                      <a:pPr algn="ctr" fontAlgn="ctr"/>
                      <a:r>
                        <a:rPr lang="ru-RU" sz="900" u="none" strike="noStrike">
                          <a:effectLst/>
                        </a:rPr>
                        <a:t>0,00000</a:t>
                      </a:r>
                      <a:endParaRPr lang="ru-RU" sz="900" b="1" i="0" u="none" strike="noStrike">
                        <a:effectLst/>
                        <a:latin typeface="Times New Roman"/>
                      </a:endParaRPr>
                    </a:p>
                  </a:txBody>
                  <a:tcPr marL="4972" marR="4972" marT="4972" marB="0" anchor="ctr"/>
                </a:tc>
                <a:tc>
                  <a:txBody>
                    <a:bodyPr/>
                    <a:lstStyle/>
                    <a:p>
                      <a:pPr algn="ctr" fontAlgn="ctr"/>
                      <a:r>
                        <a:rPr lang="ru-RU" sz="900" u="none" strike="noStrike" dirty="0">
                          <a:effectLst/>
                        </a:rPr>
                        <a:t>0,00000</a:t>
                      </a:r>
                      <a:endParaRPr lang="ru-RU" sz="900" b="1" i="0" u="none" strike="noStrike" dirty="0">
                        <a:effectLst/>
                        <a:latin typeface="Times New Roman"/>
                      </a:endParaRPr>
                    </a:p>
                  </a:txBody>
                  <a:tcPr marL="4972" marR="4972" marT="4972" marB="0" anchor="ctr"/>
                </a:tc>
                <a:tc>
                  <a:txBody>
                    <a:bodyPr/>
                    <a:lstStyle/>
                    <a:p>
                      <a:pPr algn="ctr" fontAlgn="ctr"/>
                      <a:r>
                        <a:rPr lang="ru-RU" sz="900" u="none" strike="noStrike">
                          <a:effectLst/>
                        </a:rPr>
                        <a:t>0,000000</a:t>
                      </a:r>
                      <a:endParaRPr lang="ru-RU" sz="900" b="1" i="0" u="none" strike="noStrike">
                        <a:effectLst/>
                        <a:latin typeface="Times New Roman"/>
                      </a:endParaRPr>
                    </a:p>
                  </a:txBody>
                  <a:tcPr marL="4972" marR="4972" marT="4972" marB="0" anchor="ctr"/>
                </a:tc>
                <a:tc>
                  <a:txBody>
                    <a:bodyPr/>
                    <a:lstStyle/>
                    <a:p>
                      <a:pPr algn="ctr" fontAlgn="b"/>
                      <a:r>
                        <a:rPr lang="ru-RU" sz="900" u="none" strike="noStrike">
                          <a:effectLst/>
                        </a:rPr>
                        <a:t>0,00</a:t>
                      </a:r>
                      <a:endParaRPr lang="ru-RU" sz="900" b="0" i="0" u="none" strike="noStrike">
                        <a:effectLst/>
                        <a:latin typeface="Times New Roman"/>
                      </a:endParaRPr>
                    </a:p>
                  </a:txBody>
                  <a:tcPr marL="4972" marR="4972" marT="4972" marB="0" anchor="b"/>
                </a:tc>
                <a:tc>
                  <a:txBody>
                    <a:bodyPr/>
                    <a:lstStyle/>
                    <a:p>
                      <a:pPr algn="ctr" fontAlgn="b"/>
                      <a:r>
                        <a:rPr lang="ru-RU" sz="900" u="none" strike="noStrike">
                          <a:effectLst/>
                        </a:rPr>
                        <a:t>0,00</a:t>
                      </a:r>
                      <a:endParaRPr lang="ru-RU" sz="900" b="0" i="0" u="none" strike="noStrike">
                        <a:effectLst/>
                        <a:latin typeface="Times New Roman"/>
                      </a:endParaRPr>
                    </a:p>
                  </a:txBody>
                  <a:tcPr marL="4972" marR="4972" marT="4972" marB="0" anchor="b"/>
                </a:tc>
                <a:tc>
                  <a:txBody>
                    <a:bodyPr/>
                    <a:lstStyle/>
                    <a:p>
                      <a:pPr algn="ctr" fontAlgn="b"/>
                      <a:r>
                        <a:rPr lang="ru-RU" sz="900" b="0" i="0" u="none" strike="noStrike" dirty="0" smtClean="0">
                          <a:solidFill>
                            <a:schemeClr val="tx1"/>
                          </a:solidFill>
                          <a:effectLst/>
                          <a:latin typeface="Times New Roman"/>
                        </a:rPr>
                        <a:t>0</a:t>
                      </a:r>
                      <a:endParaRPr lang="ru-RU" sz="900" b="0" i="0" u="none" strike="noStrike" dirty="0">
                        <a:solidFill>
                          <a:schemeClr val="tx1"/>
                        </a:solidFill>
                        <a:effectLst/>
                        <a:latin typeface="Times New Roman"/>
                      </a:endParaRPr>
                    </a:p>
                  </a:txBody>
                  <a:tcPr marL="4972" marR="4972" marT="4972" marB="0" anchor="b"/>
                </a:tc>
              </a:tr>
              <a:tr h="207569">
                <a:tc>
                  <a:txBody>
                    <a:bodyPr/>
                    <a:lstStyle/>
                    <a:p>
                      <a:pPr algn="ctr" fontAlgn="t"/>
                      <a:r>
                        <a:rPr lang="ru-RU" sz="900" u="none" strike="noStrike" dirty="0">
                          <a:effectLst/>
                        </a:rPr>
                        <a:t>Резервные фонды</a:t>
                      </a:r>
                      <a:endParaRPr lang="ru-RU" sz="900" b="1" i="0" u="none" strike="noStrike" dirty="0">
                        <a:effectLst/>
                        <a:latin typeface="Times New Roman"/>
                      </a:endParaRPr>
                    </a:p>
                  </a:txBody>
                  <a:tcPr marL="4972" marR="4972" marT="4972" marB="0"/>
                </a:tc>
                <a:tc>
                  <a:txBody>
                    <a:bodyPr/>
                    <a:lstStyle/>
                    <a:p>
                      <a:pPr algn="ctr" fontAlgn="ctr"/>
                      <a:r>
                        <a:rPr lang="ru-RU" sz="900" u="none" strike="noStrike">
                          <a:effectLst/>
                        </a:rPr>
                        <a:t>0111</a:t>
                      </a:r>
                      <a:endParaRPr lang="ru-RU" sz="900" b="1" i="0" u="none" strike="noStrike">
                        <a:effectLst/>
                        <a:latin typeface="Times New Roman"/>
                      </a:endParaRPr>
                    </a:p>
                  </a:txBody>
                  <a:tcPr marL="4972" marR="4972" marT="4972" marB="0" anchor="ctr"/>
                </a:tc>
                <a:tc>
                  <a:txBody>
                    <a:bodyPr/>
                    <a:lstStyle/>
                    <a:p>
                      <a:pPr algn="ctr" fontAlgn="ctr"/>
                      <a:r>
                        <a:rPr lang="ru-RU" sz="900" u="none" strike="noStrike" dirty="0">
                          <a:effectLst/>
                        </a:rPr>
                        <a:t>10 000,00000</a:t>
                      </a:r>
                      <a:endParaRPr lang="ru-RU" sz="900" b="1" i="0" u="none" strike="noStrike" dirty="0">
                        <a:effectLst/>
                        <a:latin typeface="Times New Roman"/>
                      </a:endParaRPr>
                    </a:p>
                  </a:txBody>
                  <a:tcPr marL="4972" marR="4972" marT="4972" marB="0" anchor="ctr"/>
                </a:tc>
                <a:tc>
                  <a:txBody>
                    <a:bodyPr/>
                    <a:lstStyle/>
                    <a:p>
                      <a:pPr algn="ctr" fontAlgn="ctr"/>
                      <a:r>
                        <a:rPr lang="ru-RU" sz="900" u="none" strike="noStrike" dirty="0">
                          <a:effectLst/>
                        </a:rPr>
                        <a:t>20 000,00000</a:t>
                      </a:r>
                      <a:endParaRPr lang="ru-RU" sz="900" b="1" i="0" u="none" strike="noStrike" dirty="0">
                        <a:effectLst/>
                        <a:latin typeface="Times New Roman"/>
                      </a:endParaRPr>
                    </a:p>
                  </a:txBody>
                  <a:tcPr marL="4972" marR="4972" marT="4972" marB="0" anchor="ctr"/>
                </a:tc>
                <a:tc>
                  <a:txBody>
                    <a:bodyPr/>
                    <a:lstStyle/>
                    <a:p>
                      <a:pPr algn="ctr" fontAlgn="ctr"/>
                      <a:r>
                        <a:rPr lang="ru-RU" sz="900" u="none" strike="noStrike">
                          <a:effectLst/>
                        </a:rPr>
                        <a:t>0,000000</a:t>
                      </a:r>
                      <a:endParaRPr lang="ru-RU" sz="900" b="1" i="0" u="none" strike="noStrike">
                        <a:effectLst/>
                        <a:latin typeface="Times New Roman"/>
                      </a:endParaRPr>
                    </a:p>
                  </a:txBody>
                  <a:tcPr marL="4972" marR="4972" marT="4972" marB="0" anchor="ctr"/>
                </a:tc>
                <a:tc>
                  <a:txBody>
                    <a:bodyPr/>
                    <a:lstStyle/>
                    <a:p>
                      <a:pPr algn="ctr" fontAlgn="b"/>
                      <a:r>
                        <a:rPr lang="ru-RU" sz="900" u="none" strike="noStrike" dirty="0">
                          <a:effectLst/>
                        </a:rPr>
                        <a:t>0,00</a:t>
                      </a:r>
                      <a:endParaRPr lang="ru-RU" sz="900" b="0" i="0" u="none" strike="noStrike" dirty="0">
                        <a:effectLst/>
                        <a:latin typeface="Times New Roman"/>
                      </a:endParaRPr>
                    </a:p>
                  </a:txBody>
                  <a:tcPr marL="4972" marR="4972" marT="4972" marB="0" anchor="b"/>
                </a:tc>
                <a:tc>
                  <a:txBody>
                    <a:bodyPr/>
                    <a:lstStyle/>
                    <a:p>
                      <a:pPr algn="ctr" fontAlgn="b"/>
                      <a:r>
                        <a:rPr lang="ru-RU" sz="900" u="none" strike="noStrike">
                          <a:effectLst/>
                        </a:rPr>
                        <a:t>0,00</a:t>
                      </a:r>
                      <a:endParaRPr lang="ru-RU" sz="900" b="0" i="0" u="none" strike="noStrike">
                        <a:effectLst/>
                        <a:latin typeface="Times New Roman"/>
                      </a:endParaRPr>
                    </a:p>
                  </a:txBody>
                  <a:tcPr marL="4972" marR="4972" marT="4972" marB="0" anchor="b"/>
                </a:tc>
                <a:tc>
                  <a:txBody>
                    <a:bodyPr/>
                    <a:lstStyle/>
                    <a:p>
                      <a:pPr algn="ctr" fontAlgn="b"/>
                      <a:r>
                        <a:rPr lang="ru-RU" sz="900" b="0" i="0" u="none" strike="noStrike" dirty="0" smtClean="0">
                          <a:solidFill>
                            <a:schemeClr val="tx1"/>
                          </a:solidFill>
                          <a:effectLst/>
                          <a:latin typeface="Times New Roman"/>
                        </a:rPr>
                        <a:t>0</a:t>
                      </a:r>
                      <a:endParaRPr lang="ru-RU" sz="900" b="0" i="0" u="none" strike="noStrike" dirty="0">
                        <a:solidFill>
                          <a:schemeClr val="tx1"/>
                        </a:solidFill>
                        <a:effectLst/>
                        <a:latin typeface="Times New Roman"/>
                      </a:endParaRPr>
                    </a:p>
                  </a:txBody>
                  <a:tcPr marL="4972" marR="4972" marT="4972" marB="0" anchor="b"/>
                </a:tc>
              </a:tr>
              <a:tr h="207569">
                <a:tc>
                  <a:txBody>
                    <a:bodyPr/>
                    <a:lstStyle/>
                    <a:p>
                      <a:pPr algn="ctr" fontAlgn="t"/>
                      <a:r>
                        <a:rPr lang="ru-RU" sz="900" u="none" strike="noStrike" dirty="0">
                          <a:effectLst/>
                        </a:rPr>
                        <a:t>Другие общегосударственные вопросы</a:t>
                      </a:r>
                      <a:endParaRPr lang="ru-RU" sz="900" b="1" i="0" u="none" strike="noStrike" dirty="0">
                        <a:effectLst/>
                        <a:latin typeface="Times New Roman"/>
                      </a:endParaRPr>
                    </a:p>
                  </a:txBody>
                  <a:tcPr marL="4972" marR="4972" marT="4972" marB="0"/>
                </a:tc>
                <a:tc>
                  <a:txBody>
                    <a:bodyPr/>
                    <a:lstStyle/>
                    <a:p>
                      <a:pPr algn="ctr" fontAlgn="ctr"/>
                      <a:r>
                        <a:rPr lang="ru-RU" sz="900" u="none" strike="noStrike">
                          <a:effectLst/>
                        </a:rPr>
                        <a:t>0113</a:t>
                      </a:r>
                      <a:endParaRPr lang="ru-RU" sz="900" b="1" i="0" u="none" strike="noStrike">
                        <a:effectLst/>
                        <a:latin typeface="Times New Roman"/>
                      </a:endParaRPr>
                    </a:p>
                  </a:txBody>
                  <a:tcPr marL="4972" marR="4972" marT="4972" marB="0" anchor="ctr"/>
                </a:tc>
                <a:tc>
                  <a:txBody>
                    <a:bodyPr/>
                    <a:lstStyle/>
                    <a:p>
                      <a:pPr algn="ctr" fontAlgn="ctr"/>
                      <a:r>
                        <a:rPr lang="ru-RU" sz="900" u="none" strike="noStrike" dirty="0">
                          <a:effectLst/>
                        </a:rPr>
                        <a:t>110 174,43679</a:t>
                      </a:r>
                      <a:endParaRPr lang="ru-RU" sz="900" b="1" i="0" u="none" strike="noStrike" dirty="0">
                        <a:effectLst/>
                        <a:latin typeface="Times New Roman"/>
                      </a:endParaRPr>
                    </a:p>
                  </a:txBody>
                  <a:tcPr marL="4972" marR="4972" marT="4972" marB="0" anchor="ctr"/>
                </a:tc>
                <a:tc>
                  <a:txBody>
                    <a:bodyPr/>
                    <a:lstStyle/>
                    <a:p>
                      <a:pPr algn="ctr" fontAlgn="ctr"/>
                      <a:r>
                        <a:rPr lang="ru-RU" sz="900" u="none" strike="noStrike" dirty="0">
                          <a:effectLst/>
                        </a:rPr>
                        <a:t>117 219,46995</a:t>
                      </a:r>
                      <a:endParaRPr lang="ru-RU" sz="900" b="1" i="0" u="none" strike="noStrike" dirty="0">
                        <a:effectLst/>
                        <a:latin typeface="Times New Roman"/>
                      </a:endParaRPr>
                    </a:p>
                  </a:txBody>
                  <a:tcPr marL="4972" marR="4972" marT="4972" marB="0" anchor="ctr"/>
                </a:tc>
                <a:tc>
                  <a:txBody>
                    <a:bodyPr/>
                    <a:lstStyle/>
                    <a:p>
                      <a:pPr algn="ctr" fontAlgn="ctr"/>
                      <a:r>
                        <a:rPr lang="ru-RU" sz="900" u="none" strike="noStrike">
                          <a:effectLst/>
                        </a:rPr>
                        <a:t>114 335,769490</a:t>
                      </a:r>
                      <a:endParaRPr lang="ru-RU" sz="900" b="1" i="0" u="none" strike="noStrike">
                        <a:effectLst/>
                        <a:latin typeface="Times New Roman"/>
                      </a:endParaRPr>
                    </a:p>
                  </a:txBody>
                  <a:tcPr marL="4972" marR="4972" marT="4972" marB="0" anchor="ctr"/>
                </a:tc>
                <a:tc>
                  <a:txBody>
                    <a:bodyPr/>
                    <a:lstStyle/>
                    <a:p>
                      <a:pPr algn="ctr" fontAlgn="b"/>
                      <a:r>
                        <a:rPr lang="ru-RU" sz="900" u="none" strike="noStrike">
                          <a:effectLst/>
                        </a:rPr>
                        <a:t>0,00</a:t>
                      </a:r>
                      <a:endParaRPr lang="ru-RU" sz="900" b="0" i="0" u="none" strike="noStrike">
                        <a:effectLst/>
                        <a:latin typeface="Times New Roman"/>
                      </a:endParaRPr>
                    </a:p>
                  </a:txBody>
                  <a:tcPr marL="4972" marR="4972" marT="4972" marB="0" anchor="b"/>
                </a:tc>
                <a:tc>
                  <a:txBody>
                    <a:bodyPr/>
                    <a:lstStyle/>
                    <a:p>
                      <a:pPr algn="ctr" fontAlgn="b"/>
                      <a:r>
                        <a:rPr lang="ru-RU" sz="900" u="none" strike="noStrike">
                          <a:effectLst/>
                        </a:rPr>
                        <a:t>97,54</a:t>
                      </a:r>
                      <a:endParaRPr lang="ru-RU" sz="900" b="0" i="0" u="none" strike="noStrike">
                        <a:effectLst/>
                        <a:latin typeface="Times New Roman"/>
                      </a:endParaRPr>
                    </a:p>
                  </a:txBody>
                  <a:tcPr marL="4972" marR="4972" marT="4972" marB="0" anchor="b"/>
                </a:tc>
                <a:tc>
                  <a:txBody>
                    <a:bodyPr/>
                    <a:lstStyle/>
                    <a:p>
                      <a:pPr algn="ctr" fontAlgn="b"/>
                      <a:r>
                        <a:rPr lang="ru-RU" sz="900" b="0" i="0" u="none" strike="noStrike" dirty="0" smtClean="0">
                          <a:solidFill>
                            <a:schemeClr val="tx1"/>
                          </a:solidFill>
                          <a:effectLst/>
                          <a:latin typeface="Times New Roman"/>
                        </a:rPr>
                        <a:t>7,92</a:t>
                      </a:r>
                      <a:endParaRPr lang="ru-RU" sz="900" b="0" i="0" u="none" strike="noStrike" dirty="0">
                        <a:solidFill>
                          <a:schemeClr val="tx1"/>
                        </a:solidFill>
                        <a:effectLst/>
                        <a:latin typeface="Times New Roman"/>
                      </a:endParaRPr>
                    </a:p>
                  </a:txBody>
                  <a:tcPr marL="4972" marR="4972" marT="4972" marB="0" anchor="b"/>
                </a:tc>
              </a:tr>
              <a:tr h="277025">
                <a:tc>
                  <a:txBody>
                    <a:bodyPr/>
                    <a:lstStyle/>
                    <a:p>
                      <a:pPr algn="ctr" fontAlgn="t"/>
                      <a:r>
                        <a:rPr lang="ru-RU" sz="900" b="1" u="none" strike="noStrike" dirty="0">
                          <a:effectLst/>
                        </a:rPr>
                        <a:t>НАЦИОНАЛЬНАЯ БЕЗОПАСНОСТЬ И ПРАВООХРАНИТЕЛЬНАЯ ДЕЯТЕЛЬНОСТЬ</a:t>
                      </a:r>
                      <a:endParaRPr lang="ru-RU" sz="900" b="1" i="0" u="none" strike="noStrike" dirty="0">
                        <a:effectLst/>
                        <a:latin typeface="Times New Roman"/>
                      </a:endParaRPr>
                    </a:p>
                  </a:txBody>
                  <a:tcPr marL="4972" marR="4972" marT="4972" marB="0"/>
                </a:tc>
                <a:tc>
                  <a:txBody>
                    <a:bodyPr/>
                    <a:lstStyle/>
                    <a:p>
                      <a:pPr algn="ctr" fontAlgn="ctr"/>
                      <a:r>
                        <a:rPr lang="ru-RU" sz="900" b="1" u="none" strike="noStrike" dirty="0">
                          <a:effectLst/>
                        </a:rPr>
                        <a:t>0300</a:t>
                      </a:r>
                      <a:endParaRPr lang="ru-RU" sz="900" b="1" i="0" u="none" strike="noStrike" dirty="0">
                        <a:effectLst/>
                        <a:latin typeface="Times New Roman"/>
                      </a:endParaRPr>
                    </a:p>
                  </a:txBody>
                  <a:tcPr marL="4972" marR="4972" marT="4972" marB="0" anchor="ctr"/>
                </a:tc>
                <a:tc>
                  <a:txBody>
                    <a:bodyPr/>
                    <a:lstStyle/>
                    <a:p>
                      <a:pPr algn="ctr" fontAlgn="ctr"/>
                      <a:r>
                        <a:rPr lang="ru-RU" sz="900" b="1" u="none" strike="noStrike" dirty="0">
                          <a:effectLst/>
                        </a:rPr>
                        <a:t>2 060,00000</a:t>
                      </a:r>
                      <a:endParaRPr lang="ru-RU" sz="900" b="1" i="0" u="none" strike="noStrike" dirty="0">
                        <a:effectLst/>
                        <a:latin typeface="Times New Roman"/>
                      </a:endParaRPr>
                    </a:p>
                  </a:txBody>
                  <a:tcPr marL="4972" marR="4972" marT="4972" marB="0" anchor="ctr"/>
                </a:tc>
                <a:tc>
                  <a:txBody>
                    <a:bodyPr/>
                    <a:lstStyle/>
                    <a:p>
                      <a:pPr algn="ctr" fontAlgn="ctr"/>
                      <a:r>
                        <a:rPr lang="ru-RU" sz="900" b="1" u="none" strike="noStrike" dirty="0">
                          <a:effectLst/>
                        </a:rPr>
                        <a:t>657,42662</a:t>
                      </a:r>
                      <a:endParaRPr lang="ru-RU" sz="900" b="1" i="0" u="none" strike="noStrike" dirty="0">
                        <a:effectLst/>
                        <a:latin typeface="Times New Roman"/>
                      </a:endParaRPr>
                    </a:p>
                  </a:txBody>
                  <a:tcPr marL="4972" marR="4972" marT="4972" marB="0" anchor="ctr"/>
                </a:tc>
                <a:tc>
                  <a:txBody>
                    <a:bodyPr/>
                    <a:lstStyle/>
                    <a:p>
                      <a:pPr algn="ctr" fontAlgn="ctr"/>
                      <a:r>
                        <a:rPr lang="ru-RU" sz="900" b="1" u="none" strike="noStrike" dirty="0">
                          <a:effectLst/>
                        </a:rPr>
                        <a:t>1 484,128280</a:t>
                      </a:r>
                      <a:endParaRPr lang="ru-RU" sz="900" b="1" i="0" u="none" strike="noStrike" dirty="0">
                        <a:effectLst/>
                        <a:latin typeface="Times New Roman"/>
                      </a:endParaRPr>
                    </a:p>
                  </a:txBody>
                  <a:tcPr marL="4972" marR="4972" marT="4972" marB="0" anchor="ctr"/>
                </a:tc>
                <a:tc>
                  <a:txBody>
                    <a:bodyPr/>
                    <a:lstStyle/>
                    <a:p>
                      <a:pPr algn="ctr" fontAlgn="b"/>
                      <a:r>
                        <a:rPr lang="ru-RU" sz="900" b="1" u="none" strike="noStrike" dirty="0">
                          <a:effectLst/>
                        </a:rPr>
                        <a:t>0,00</a:t>
                      </a:r>
                      <a:endParaRPr lang="ru-RU" sz="900" b="1" i="0" u="none" strike="noStrike" dirty="0">
                        <a:effectLst/>
                        <a:latin typeface="Times New Roman"/>
                      </a:endParaRPr>
                    </a:p>
                  </a:txBody>
                  <a:tcPr marL="4972" marR="4972" marT="4972" marB="0" anchor="b"/>
                </a:tc>
                <a:tc>
                  <a:txBody>
                    <a:bodyPr/>
                    <a:lstStyle/>
                    <a:p>
                      <a:pPr algn="ctr" fontAlgn="b"/>
                      <a:r>
                        <a:rPr lang="ru-RU" sz="900" b="1" u="none" strike="noStrike" dirty="0">
                          <a:effectLst/>
                        </a:rPr>
                        <a:t>225,75</a:t>
                      </a:r>
                      <a:endParaRPr lang="ru-RU" sz="900" b="1" i="0" u="none" strike="noStrike" dirty="0">
                        <a:effectLst/>
                        <a:latin typeface="Times New Roman"/>
                      </a:endParaRPr>
                    </a:p>
                  </a:txBody>
                  <a:tcPr marL="4972" marR="4972" marT="4972" marB="0" anchor="b"/>
                </a:tc>
                <a:tc>
                  <a:txBody>
                    <a:bodyPr/>
                    <a:lstStyle/>
                    <a:p>
                      <a:pPr algn="ctr" fontAlgn="b"/>
                      <a:r>
                        <a:rPr lang="ru-RU" sz="900" b="1" i="0" u="none" strike="noStrike" dirty="0" smtClean="0">
                          <a:solidFill>
                            <a:schemeClr val="tx1"/>
                          </a:solidFill>
                          <a:effectLst/>
                          <a:latin typeface="Times New Roman"/>
                        </a:rPr>
                        <a:t>0,10</a:t>
                      </a:r>
                      <a:endParaRPr lang="ru-RU" sz="900" b="1" i="0" u="none" strike="noStrike" dirty="0">
                        <a:solidFill>
                          <a:schemeClr val="tx1"/>
                        </a:solidFill>
                        <a:effectLst/>
                        <a:latin typeface="Times New Roman"/>
                      </a:endParaRPr>
                    </a:p>
                  </a:txBody>
                  <a:tcPr marL="4972" marR="4972" marT="4972" marB="0" anchor="b"/>
                </a:tc>
              </a:tr>
              <a:tr h="309280">
                <a:tc>
                  <a:txBody>
                    <a:bodyPr/>
                    <a:lstStyle/>
                    <a:p>
                      <a:pPr algn="ctr" fontAlgn="t"/>
                      <a:r>
                        <a:rPr lang="ru-RU" sz="900" u="none" strike="noStrike">
                          <a:effectLst/>
                        </a:rPr>
                        <a:t>Защита населения и территории от последствий чрезвычайных ситуаций природного и техногенного характера, гражданская оборона</a:t>
                      </a:r>
                      <a:endParaRPr lang="ru-RU" sz="900" b="1" i="0" u="none" strike="noStrike">
                        <a:effectLst/>
                        <a:latin typeface="Times New Roman"/>
                      </a:endParaRPr>
                    </a:p>
                  </a:txBody>
                  <a:tcPr marL="4972" marR="4972" marT="4972" marB="0"/>
                </a:tc>
                <a:tc>
                  <a:txBody>
                    <a:bodyPr/>
                    <a:lstStyle/>
                    <a:p>
                      <a:pPr algn="ctr" fontAlgn="ctr"/>
                      <a:r>
                        <a:rPr lang="ru-RU" sz="900" u="none" strike="noStrike">
                          <a:effectLst/>
                        </a:rPr>
                        <a:t>0309</a:t>
                      </a:r>
                      <a:endParaRPr lang="ru-RU" sz="900" b="1" i="0" u="none" strike="noStrike">
                        <a:effectLst/>
                        <a:latin typeface="Times New Roman"/>
                      </a:endParaRPr>
                    </a:p>
                  </a:txBody>
                  <a:tcPr marL="4972" marR="4972" marT="4972" marB="0" anchor="ctr"/>
                </a:tc>
                <a:tc>
                  <a:txBody>
                    <a:bodyPr/>
                    <a:lstStyle/>
                    <a:p>
                      <a:pPr algn="ctr" fontAlgn="ctr"/>
                      <a:r>
                        <a:rPr lang="ru-RU" sz="900" u="none" strike="noStrike" dirty="0">
                          <a:effectLst/>
                        </a:rPr>
                        <a:t>560,00000</a:t>
                      </a:r>
                      <a:endParaRPr lang="ru-RU" sz="900" b="1" i="0" u="none" strike="noStrike" dirty="0">
                        <a:effectLst/>
                        <a:latin typeface="Times New Roman"/>
                      </a:endParaRPr>
                    </a:p>
                  </a:txBody>
                  <a:tcPr marL="4972" marR="4972" marT="4972" marB="0" anchor="ctr"/>
                </a:tc>
                <a:tc>
                  <a:txBody>
                    <a:bodyPr/>
                    <a:lstStyle/>
                    <a:p>
                      <a:pPr algn="ctr" fontAlgn="ctr"/>
                      <a:r>
                        <a:rPr lang="ru-RU" sz="900" u="none" strike="noStrike">
                          <a:effectLst/>
                        </a:rPr>
                        <a:t>0,00000</a:t>
                      </a:r>
                      <a:endParaRPr lang="ru-RU" sz="900" b="1" i="0" u="none" strike="noStrike">
                        <a:effectLst/>
                        <a:latin typeface="Times New Roman"/>
                      </a:endParaRPr>
                    </a:p>
                  </a:txBody>
                  <a:tcPr marL="4972" marR="4972" marT="4972" marB="0" anchor="ctr"/>
                </a:tc>
                <a:tc>
                  <a:txBody>
                    <a:bodyPr/>
                    <a:lstStyle/>
                    <a:p>
                      <a:pPr algn="ctr" fontAlgn="ctr"/>
                      <a:r>
                        <a:rPr lang="ru-RU" sz="900" u="none" strike="noStrike" dirty="0">
                          <a:effectLst/>
                        </a:rPr>
                        <a:t>826,701660</a:t>
                      </a:r>
                      <a:endParaRPr lang="ru-RU" sz="900" b="1" i="0" u="none" strike="noStrike" dirty="0">
                        <a:effectLst/>
                        <a:latin typeface="Times New Roman"/>
                      </a:endParaRPr>
                    </a:p>
                  </a:txBody>
                  <a:tcPr marL="4972" marR="4972" marT="4972" marB="0" anchor="ctr"/>
                </a:tc>
                <a:tc>
                  <a:txBody>
                    <a:bodyPr/>
                    <a:lstStyle/>
                    <a:p>
                      <a:pPr algn="ctr" fontAlgn="b"/>
                      <a:r>
                        <a:rPr lang="ru-RU" sz="900" u="none" strike="noStrike">
                          <a:effectLst/>
                        </a:rPr>
                        <a:t>0,00</a:t>
                      </a:r>
                      <a:endParaRPr lang="ru-RU" sz="900" b="0" i="0" u="none" strike="noStrike">
                        <a:effectLst/>
                        <a:latin typeface="Times New Roman"/>
                      </a:endParaRPr>
                    </a:p>
                  </a:txBody>
                  <a:tcPr marL="4972" marR="4972" marT="4972" marB="0" anchor="b"/>
                </a:tc>
                <a:tc>
                  <a:txBody>
                    <a:bodyPr/>
                    <a:lstStyle/>
                    <a:p>
                      <a:pPr algn="ctr" fontAlgn="b"/>
                      <a:r>
                        <a:rPr lang="ru-RU" sz="900" u="none" strike="noStrike">
                          <a:effectLst/>
                        </a:rPr>
                        <a:t>0,00</a:t>
                      </a:r>
                      <a:endParaRPr lang="ru-RU" sz="900" b="0" i="0" u="none" strike="noStrike">
                        <a:effectLst/>
                        <a:latin typeface="Times New Roman"/>
                      </a:endParaRPr>
                    </a:p>
                  </a:txBody>
                  <a:tcPr marL="4972" marR="4972" marT="4972" marB="0" anchor="b"/>
                </a:tc>
                <a:tc>
                  <a:txBody>
                    <a:bodyPr/>
                    <a:lstStyle/>
                    <a:p>
                      <a:pPr algn="ctr" fontAlgn="b"/>
                      <a:r>
                        <a:rPr lang="ru-RU" sz="900" b="0" i="0" u="none" strike="noStrike" dirty="0" smtClean="0">
                          <a:solidFill>
                            <a:schemeClr val="tx1"/>
                          </a:solidFill>
                          <a:effectLst/>
                          <a:latin typeface="Times New Roman"/>
                        </a:rPr>
                        <a:t>0,06</a:t>
                      </a:r>
                      <a:endParaRPr lang="ru-RU" sz="900" b="0" i="0" u="none" strike="noStrike" dirty="0">
                        <a:solidFill>
                          <a:schemeClr val="tx1"/>
                        </a:solidFill>
                        <a:effectLst/>
                        <a:latin typeface="Times New Roman"/>
                      </a:endParaRPr>
                    </a:p>
                  </a:txBody>
                  <a:tcPr marL="4972" marR="4972" marT="4972" marB="0" anchor="b"/>
                </a:tc>
              </a:tr>
              <a:tr h="277025">
                <a:tc>
                  <a:txBody>
                    <a:bodyPr/>
                    <a:lstStyle/>
                    <a:p>
                      <a:pPr algn="ctr" fontAlgn="t"/>
                      <a:r>
                        <a:rPr lang="ru-RU" sz="900" u="none" strike="noStrike" dirty="0">
                          <a:effectLst/>
                        </a:rPr>
                        <a:t>Обеспечение пожарной безопасности</a:t>
                      </a:r>
                      <a:br>
                        <a:rPr lang="ru-RU" sz="900" u="none" strike="noStrike" dirty="0">
                          <a:effectLst/>
                        </a:rPr>
                      </a:br>
                      <a:endParaRPr lang="ru-RU" sz="900" b="1" i="0" u="none" strike="noStrike" dirty="0">
                        <a:effectLst/>
                        <a:latin typeface="Times New Roman"/>
                      </a:endParaRPr>
                    </a:p>
                  </a:txBody>
                  <a:tcPr marL="4972" marR="4972" marT="4972" marB="0"/>
                </a:tc>
                <a:tc>
                  <a:txBody>
                    <a:bodyPr/>
                    <a:lstStyle/>
                    <a:p>
                      <a:pPr algn="ctr" fontAlgn="ctr"/>
                      <a:r>
                        <a:rPr lang="ru-RU" sz="900" u="none" strike="noStrike">
                          <a:effectLst/>
                        </a:rPr>
                        <a:t>0310</a:t>
                      </a:r>
                      <a:endParaRPr lang="ru-RU" sz="900" b="1" i="0" u="none" strike="noStrike">
                        <a:effectLst/>
                        <a:latin typeface="Times New Roman"/>
                      </a:endParaRPr>
                    </a:p>
                  </a:txBody>
                  <a:tcPr marL="4972" marR="4972" marT="4972" marB="0" anchor="ctr"/>
                </a:tc>
                <a:tc>
                  <a:txBody>
                    <a:bodyPr/>
                    <a:lstStyle/>
                    <a:p>
                      <a:pPr algn="ctr" fontAlgn="ctr"/>
                      <a:r>
                        <a:rPr lang="ru-RU" sz="900" u="none" strike="noStrike" dirty="0">
                          <a:effectLst/>
                        </a:rPr>
                        <a:t>1 500,00000</a:t>
                      </a:r>
                      <a:endParaRPr lang="ru-RU" sz="900" b="1" i="0" u="none" strike="noStrike" dirty="0">
                        <a:effectLst/>
                        <a:latin typeface="Times New Roman"/>
                      </a:endParaRPr>
                    </a:p>
                  </a:txBody>
                  <a:tcPr marL="4972" marR="4972" marT="4972" marB="0" anchor="ctr"/>
                </a:tc>
                <a:tc>
                  <a:txBody>
                    <a:bodyPr/>
                    <a:lstStyle/>
                    <a:p>
                      <a:pPr algn="ctr" fontAlgn="ctr"/>
                      <a:r>
                        <a:rPr lang="ru-RU" sz="900" u="none" strike="noStrike">
                          <a:effectLst/>
                        </a:rPr>
                        <a:t>657,42662</a:t>
                      </a:r>
                      <a:endParaRPr lang="ru-RU" sz="900" b="1" i="0" u="none" strike="noStrike">
                        <a:effectLst/>
                        <a:latin typeface="Times New Roman"/>
                      </a:endParaRPr>
                    </a:p>
                  </a:txBody>
                  <a:tcPr marL="4972" marR="4972" marT="4972" marB="0" anchor="ctr"/>
                </a:tc>
                <a:tc>
                  <a:txBody>
                    <a:bodyPr/>
                    <a:lstStyle/>
                    <a:p>
                      <a:pPr algn="ctr" fontAlgn="ctr"/>
                      <a:r>
                        <a:rPr lang="ru-RU" sz="900" u="none" strike="noStrike" dirty="0">
                          <a:effectLst/>
                        </a:rPr>
                        <a:t>657,426620</a:t>
                      </a:r>
                      <a:endParaRPr lang="ru-RU" sz="900" b="1" i="0" u="none" strike="noStrike" dirty="0">
                        <a:effectLst/>
                        <a:latin typeface="Times New Roman"/>
                      </a:endParaRPr>
                    </a:p>
                  </a:txBody>
                  <a:tcPr marL="4972" marR="4972" marT="4972" marB="0" anchor="ctr"/>
                </a:tc>
                <a:tc>
                  <a:txBody>
                    <a:bodyPr/>
                    <a:lstStyle/>
                    <a:p>
                      <a:pPr algn="ctr" fontAlgn="b"/>
                      <a:r>
                        <a:rPr lang="ru-RU" sz="900" u="none" strike="noStrike">
                          <a:effectLst/>
                        </a:rPr>
                        <a:t>0,00</a:t>
                      </a:r>
                      <a:endParaRPr lang="ru-RU" sz="900" b="0" i="0" u="none" strike="noStrike">
                        <a:effectLst/>
                        <a:latin typeface="Times New Roman"/>
                      </a:endParaRPr>
                    </a:p>
                  </a:txBody>
                  <a:tcPr marL="4972" marR="4972" marT="4972" marB="0" anchor="b"/>
                </a:tc>
                <a:tc>
                  <a:txBody>
                    <a:bodyPr/>
                    <a:lstStyle/>
                    <a:p>
                      <a:pPr algn="ctr" fontAlgn="b"/>
                      <a:r>
                        <a:rPr lang="ru-RU" sz="900" u="none" strike="noStrike">
                          <a:effectLst/>
                        </a:rPr>
                        <a:t>100,00</a:t>
                      </a:r>
                      <a:endParaRPr lang="ru-RU" sz="900" b="0" i="0" u="none" strike="noStrike">
                        <a:effectLst/>
                        <a:latin typeface="Times New Roman"/>
                      </a:endParaRPr>
                    </a:p>
                  </a:txBody>
                  <a:tcPr marL="4972" marR="4972" marT="4972" marB="0" anchor="b"/>
                </a:tc>
                <a:tc>
                  <a:txBody>
                    <a:bodyPr/>
                    <a:lstStyle/>
                    <a:p>
                      <a:pPr algn="ctr" fontAlgn="b"/>
                      <a:r>
                        <a:rPr lang="ru-RU" sz="900" b="0" i="0" u="none" strike="noStrike" dirty="0" smtClean="0">
                          <a:solidFill>
                            <a:schemeClr val="tx1"/>
                          </a:solidFill>
                          <a:effectLst/>
                          <a:latin typeface="Times New Roman"/>
                        </a:rPr>
                        <a:t>0,04</a:t>
                      </a:r>
                      <a:endParaRPr lang="ru-RU" sz="900" b="0" i="0" u="none" strike="noStrike" dirty="0">
                        <a:solidFill>
                          <a:schemeClr val="tx1"/>
                        </a:solidFill>
                        <a:effectLst/>
                        <a:latin typeface="Times New Roman"/>
                      </a:endParaRPr>
                    </a:p>
                  </a:txBody>
                  <a:tcPr marL="4972" marR="4972" marT="4972" marB="0" anchor="b"/>
                </a:tc>
              </a:tr>
              <a:tr h="207569">
                <a:tc>
                  <a:txBody>
                    <a:bodyPr/>
                    <a:lstStyle/>
                    <a:p>
                      <a:pPr algn="ctr" fontAlgn="t"/>
                      <a:r>
                        <a:rPr lang="ru-RU" sz="900" b="1" u="none" strike="noStrike" dirty="0">
                          <a:effectLst/>
                        </a:rPr>
                        <a:t>НАЦИОНАЛЬНАЯ ЭКОНОМИКА</a:t>
                      </a:r>
                      <a:endParaRPr lang="ru-RU" sz="900" b="1" i="0" u="none" strike="noStrike" dirty="0">
                        <a:effectLst/>
                        <a:latin typeface="Times New Roman"/>
                      </a:endParaRPr>
                    </a:p>
                  </a:txBody>
                  <a:tcPr marL="4972" marR="4972" marT="4972" marB="0"/>
                </a:tc>
                <a:tc>
                  <a:txBody>
                    <a:bodyPr/>
                    <a:lstStyle/>
                    <a:p>
                      <a:pPr algn="ctr" fontAlgn="ctr"/>
                      <a:r>
                        <a:rPr lang="ru-RU" sz="900" b="1" u="none" strike="noStrike">
                          <a:effectLst/>
                        </a:rPr>
                        <a:t>0400</a:t>
                      </a:r>
                      <a:endParaRPr lang="ru-RU" sz="900" b="1" i="0" u="none" strike="noStrike">
                        <a:effectLst/>
                        <a:latin typeface="Times New Roman"/>
                      </a:endParaRPr>
                    </a:p>
                  </a:txBody>
                  <a:tcPr marL="4972" marR="4972" marT="4972" marB="0" anchor="ctr"/>
                </a:tc>
                <a:tc>
                  <a:txBody>
                    <a:bodyPr/>
                    <a:lstStyle/>
                    <a:p>
                      <a:pPr algn="ctr" fontAlgn="ctr"/>
                      <a:r>
                        <a:rPr lang="ru-RU" sz="900" b="1" u="none" strike="noStrike" dirty="0">
                          <a:effectLst/>
                        </a:rPr>
                        <a:t>30 163,56151</a:t>
                      </a:r>
                      <a:endParaRPr lang="ru-RU" sz="900" b="1" i="0" u="none" strike="noStrike" dirty="0">
                        <a:effectLst/>
                        <a:latin typeface="Times New Roman"/>
                      </a:endParaRPr>
                    </a:p>
                  </a:txBody>
                  <a:tcPr marL="4972" marR="4972" marT="4972" marB="0" anchor="ctr"/>
                </a:tc>
                <a:tc>
                  <a:txBody>
                    <a:bodyPr/>
                    <a:lstStyle/>
                    <a:p>
                      <a:pPr algn="ctr" fontAlgn="ctr"/>
                      <a:r>
                        <a:rPr lang="ru-RU" sz="900" b="1" u="none" strike="noStrike">
                          <a:effectLst/>
                        </a:rPr>
                        <a:t>117 511,70563</a:t>
                      </a:r>
                      <a:endParaRPr lang="ru-RU" sz="900" b="1" i="0" u="none" strike="noStrike">
                        <a:effectLst/>
                        <a:latin typeface="Times New Roman"/>
                      </a:endParaRPr>
                    </a:p>
                  </a:txBody>
                  <a:tcPr marL="4972" marR="4972" marT="4972" marB="0" anchor="ctr"/>
                </a:tc>
                <a:tc>
                  <a:txBody>
                    <a:bodyPr/>
                    <a:lstStyle/>
                    <a:p>
                      <a:pPr algn="ctr" fontAlgn="ctr"/>
                      <a:r>
                        <a:rPr lang="ru-RU" sz="900" b="1" u="none" strike="noStrike" dirty="0">
                          <a:effectLst/>
                        </a:rPr>
                        <a:t>120 749,408710</a:t>
                      </a:r>
                      <a:endParaRPr lang="ru-RU" sz="900" b="1" i="0" u="none" strike="noStrike" dirty="0">
                        <a:effectLst/>
                        <a:latin typeface="Times New Roman"/>
                      </a:endParaRPr>
                    </a:p>
                  </a:txBody>
                  <a:tcPr marL="4972" marR="4972" marT="4972" marB="0" anchor="ctr"/>
                </a:tc>
                <a:tc>
                  <a:txBody>
                    <a:bodyPr/>
                    <a:lstStyle/>
                    <a:p>
                      <a:pPr algn="ctr" fontAlgn="b"/>
                      <a:r>
                        <a:rPr lang="ru-RU" sz="900" b="1" u="none" strike="noStrike" dirty="0">
                          <a:effectLst/>
                        </a:rPr>
                        <a:t>0,00</a:t>
                      </a:r>
                      <a:endParaRPr lang="ru-RU" sz="900" b="1" i="0" u="none" strike="noStrike" dirty="0">
                        <a:effectLst/>
                        <a:latin typeface="Times New Roman"/>
                      </a:endParaRPr>
                    </a:p>
                  </a:txBody>
                  <a:tcPr marL="4972" marR="4972" marT="4972" marB="0" anchor="b"/>
                </a:tc>
                <a:tc>
                  <a:txBody>
                    <a:bodyPr/>
                    <a:lstStyle/>
                    <a:p>
                      <a:pPr algn="ctr" fontAlgn="b"/>
                      <a:r>
                        <a:rPr lang="ru-RU" sz="900" b="1" u="none" strike="noStrike" dirty="0">
                          <a:effectLst/>
                        </a:rPr>
                        <a:t>102,76</a:t>
                      </a:r>
                      <a:endParaRPr lang="ru-RU" sz="900" b="1" i="0" u="none" strike="noStrike" dirty="0">
                        <a:effectLst/>
                        <a:latin typeface="Times New Roman"/>
                      </a:endParaRPr>
                    </a:p>
                  </a:txBody>
                  <a:tcPr marL="4972" marR="4972" marT="4972" marB="0" anchor="b"/>
                </a:tc>
                <a:tc>
                  <a:txBody>
                    <a:bodyPr/>
                    <a:lstStyle/>
                    <a:p>
                      <a:pPr algn="ctr" fontAlgn="b"/>
                      <a:r>
                        <a:rPr lang="ru-RU" sz="900" b="1" i="0" u="none" strike="noStrike" dirty="0" smtClean="0">
                          <a:solidFill>
                            <a:schemeClr val="tx1"/>
                          </a:solidFill>
                          <a:effectLst/>
                          <a:latin typeface="Times New Roman"/>
                        </a:rPr>
                        <a:t>8,37</a:t>
                      </a:r>
                      <a:endParaRPr lang="ru-RU" sz="900" b="1" i="0" u="none" strike="noStrike" dirty="0">
                        <a:solidFill>
                          <a:schemeClr val="tx1"/>
                        </a:solidFill>
                        <a:effectLst/>
                        <a:latin typeface="Times New Roman"/>
                      </a:endParaRPr>
                    </a:p>
                  </a:txBody>
                  <a:tcPr marL="4972" marR="4972" marT="4972" marB="0" anchor="b"/>
                </a:tc>
              </a:tr>
              <a:tr h="207569">
                <a:tc>
                  <a:txBody>
                    <a:bodyPr/>
                    <a:lstStyle/>
                    <a:p>
                      <a:pPr algn="ctr" fontAlgn="t"/>
                      <a:r>
                        <a:rPr lang="ru-RU" sz="900" u="none" strike="noStrike" dirty="0">
                          <a:effectLst/>
                        </a:rPr>
                        <a:t>Сельское хозяйство и рыболовство</a:t>
                      </a:r>
                      <a:endParaRPr lang="ru-RU" sz="900" b="1" i="0" u="none" strike="noStrike" dirty="0">
                        <a:effectLst/>
                        <a:latin typeface="Times New Roman"/>
                      </a:endParaRPr>
                    </a:p>
                  </a:txBody>
                  <a:tcPr marL="4972" marR="4972" marT="4972" marB="0"/>
                </a:tc>
                <a:tc>
                  <a:txBody>
                    <a:bodyPr/>
                    <a:lstStyle/>
                    <a:p>
                      <a:pPr algn="ctr" fontAlgn="ctr"/>
                      <a:r>
                        <a:rPr lang="ru-RU" sz="900" u="none" strike="noStrike" dirty="0">
                          <a:effectLst/>
                        </a:rPr>
                        <a:t>0405</a:t>
                      </a:r>
                      <a:endParaRPr lang="ru-RU" sz="900" b="1" i="0" u="none" strike="noStrike" dirty="0">
                        <a:effectLst/>
                        <a:latin typeface="Times New Roman"/>
                      </a:endParaRPr>
                    </a:p>
                  </a:txBody>
                  <a:tcPr marL="4972" marR="4972" marT="4972" marB="0" anchor="ctr"/>
                </a:tc>
                <a:tc>
                  <a:txBody>
                    <a:bodyPr/>
                    <a:lstStyle/>
                    <a:p>
                      <a:pPr algn="ctr" fontAlgn="ctr"/>
                      <a:r>
                        <a:rPr lang="ru-RU" sz="900" u="none" strike="noStrike" dirty="0">
                          <a:effectLst/>
                        </a:rPr>
                        <a:t>1 479,17443</a:t>
                      </a:r>
                      <a:endParaRPr lang="ru-RU" sz="900" b="1" i="0" u="none" strike="noStrike" dirty="0">
                        <a:effectLst/>
                        <a:latin typeface="Times New Roman"/>
                      </a:endParaRPr>
                    </a:p>
                  </a:txBody>
                  <a:tcPr marL="4972" marR="4972" marT="4972" marB="0" anchor="ctr"/>
                </a:tc>
                <a:tc>
                  <a:txBody>
                    <a:bodyPr/>
                    <a:lstStyle/>
                    <a:p>
                      <a:pPr algn="ctr" fontAlgn="ctr"/>
                      <a:r>
                        <a:rPr lang="ru-RU" sz="900" u="none" strike="noStrike" dirty="0">
                          <a:effectLst/>
                        </a:rPr>
                        <a:t>2 027,36843</a:t>
                      </a:r>
                      <a:endParaRPr lang="ru-RU" sz="900" b="1" i="0" u="none" strike="noStrike" dirty="0">
                        <a:effectLst/>
                        <a:latin typeface="Times New Roman"/>
                      </a:endParaRPr>
                    </a:p>
                  </a:txBody>
                  <a:tcPr marL="4972" marR="4972" marT="4972" marB="0" anchor="ctr"/>
                </a:tc>
                <a:tc>
                  <a:txBody>
                    <a:bodyPr/>
                    <a:lstStyle/>
                    <a:p>
                      <a:pPr algn="ctr" fontAlgn="ctr"/>
                      <a:r>
                        <a:rPr lang="ru-RU" sz="900" u="none" strike="noStrike" dirty="0">
                          <a:effectLst/>
                        </a:rPr>
                        <a:t>1 902,03813</a:t>
                      </a:r>
                      <a:endParaRPr lang="ru-RU" sz="900" b="1" i="0" u="none" strike="noStrike" dirty="0">
                        <a:effectLst/>
                        <a:latin typeface="Times New Roman"/>
                      </a:endParaRPr>
                    </a:p>
                  </a:txBody>
                  <a:tcPr marL="4972" marR="4972" marT="4972" marB="0" anchor="ctr"/>
                </a:tc>
                <a:tc>
                  <a:txBody>
                    <a:bodyPr/>
                    <a:lstStyle/>
                    <a:p>
                      <a:pPr algn="ctr" fontAlgn="b"/>
                      <a:r>
                        <a:rPr lang="ru-RU" sz="900" u="none" strike="noStrike" dirty="0">
                          <a:effectLst/>
                        </a:rPr>
                        <a:t>0,00</a:t>
                      </a:r>
                      <a:endParaRPr lang="ru-RU" sz="900" b="0" i="0" u="none" strike="noStrike" dirty="0">
                        <a:effectLst/>
                        <a:latin typeface="Times New Roman"/>
                      </a:endParaRPr>
                    </a:p>
                  </a:txBody>
                  <a:tcPr marL="4972" marR="4972" marT="4972" marB="0" anchor="b"/>
                </a:tc>
                <a:tc>
                  <a:txBody>
                    <a:bodyPr/>
                    <a:lstStyle/>
                    <a:p>
                      <a:pPr algn="ctr" fontAlgn="b"/>
                      <a:r>
                        <a:rPr lang="ru-RU" sz="900" u="none" strike="noStrike">
                          <a:effectLst/>
                        </a:rPr>
                        <a:t>93,82</a:t>
                      </a:r>
                      <a:endParaRPr lang="ru-RU" sz="900" b="0" i="0" u="none" strike="noStrike">
                        <a:effectLst/>
                        <a:latin typeface="Times New Roman"/>
                      </a:endParaRPr>
                    </a:p>
                  </a:txBody>
                  <a:tcPr marL="4972" marR="4972" marT="4972" marB="0" anchor="b"/>
                </a:tc>
                <a:tc>
                  <a:txBody>
                    <a:bodyPr/>
                    <a:lstStyle/>
                    <a:p>
                      <a:pPr algn="ctr" fontAlgn="b"/>
                      <a:r>
                        <a:rPr lang="ru-RU" sz="900" b="0" i="0" u="none" strike="noStrike" dirty="0" smtClean="0">
                          <a:solidFill>
                            <a:schemeClr val="tx1"/>
                          </a:solidFill>
                          <a:effectLst/>
                          <a:latin typeface="Times New Roman"/>
                        </a:rPr>
                        <a:t>0,13</a:t>
                      </a:r>
                      <a:endParaRPr lang="ru-RU" sz="900" b="0" i="0" u="none" strike="noStrike" dirty="0">
                        <a:solidFill>
                          <a:schemeClr val="tx1"/>
                        </a:solidFill>
                        <a:effectLst/>
                        <a:latin typeface="Times New Roman"/>
                      </a:endParaRPr>
                    </a:p>
                  </a:txBody>
                  <a:tcPr marL="4972" marR="4972" marT="4972" marB="0" anchor="b"/>
                </a:tc>
              </a:tr>
              <a:tr h="207569">
                <a:tc>
                  <a:txBody>
                    <a:bodyPr/>
                    <a:lstStyle/>
                    <a:p>
                      <a:pPr algn="ctr" fontAlgn="t"/>
                      <a:r>
                        <a:rPr lang="ru-RU" sz="900" u="none" strike="noStrike">
                          <a:effectLst/>
                        </a:rPr>
                        <a:t>Водное хозяйство</a:t>
                      </a:r>
                      <a:endParaRPr lang="ru-RU" sz="900" b="1" i="0" u="none" strike="noStrike">
                        <a:effectLst/>
                        <a:latin typeface="Times New Roman"/>
                      </a:endParaRPr>
                    </a:p>
                  </a:txBody>
                  <a:tcPr marL="4972" marR="4972" marT="4972" marB="0"/>
                </a:tc>
                <a:tc>
                  <a:txBody>
                    <a:bodyPr/>
                    <a:lstStyle/>
                    <a:p>
                      <a:pPr algn="ctr" fontAlgn="ctr"/>
                      <a:r>
                        <a:rPr lang="ru-RU" sz="900" u="none" strike="noStrike">
                          <a:effectLst/>
                        </a:rPr>
                        <a:t>0406</a:t>
                      </a:r>
                      <a:endParaRPr lang="ru-RU" sz="900" b="1" i="0" u="none" strike="noStrike">
                        <a:effectLst/>
                        <a:latin typeface="Times New Roman"/>
                      </a:endParaRPr>
                    </a:p>
                  </a:txBody>
                  <a:tcPr marL="4972" marR="4972" marT="4972" marB="0" anchor="ctr"/>
                </a:tc>
                <a:tc>
                  <a:txBody>
                    <a:bodyPr/>
                    <a:lstStyle/>
                    <a:p>
                      <a:pPr algn="ctr" fontAlgn="ctr"/>
                      <a:r>
                        <a:rPr lang="ru-RU" sz="900" u="none" strike="noStrike">
                          <a:effectLst/>
                        </a:rPr>
                        <a:t>0,00000</a:t>
                      </a:r>
                      <a:endParaRPr lang="ru-RU" sz="900" b="1" i="0" u="none" strike="noStrike">
                        <a:effectLst/>
                        <a:latin typeface="Times New Roman"/>
                      </a:endParaRPr>
                    </a:p>
                  </a:txBody>
                  <a:tcPr marL="4972" marR="4972" marT="4972" marB="0" anchor="ctr"/>
                </a:tc>
                <a:tc>
                  <a:txBody>
                    <a:bodyPr/>
                    <a:lstStyle/>
                    <a:p>
                      <a:pPr algn="ctr" fontAlgn="ctr"/>
                      <a:r>
                        <a:rPr lang="ru-RU" sz="900" u="none" strike="noStrike" dirty="0">
                          <a:effectLst/>
                        </a:rPr>
                        <a:t>47 674,57191</a:t>
                      </a:r>
                      <a:endParaRPr lang="ru-RU" sz="900" b="1" i="0" u="none" strike="noStrike" dirty="0">
                        <a:effectLst/>
                        <a:latin typeface="Times New Roman"/>
                      </a:endParaRPr>
                    </a:p>
                  </a:txBody>
                  <a:tcPr marL="4972" marR="4972" marT="4972" marB="0" anchor="ctr"/>
                </a:tc>
                <a:tc>
                  <a:txBody>
                    <a:bodyPr/>
                    <a:lstStyle/>
                    <a:p>
                      <a:pPr algn="ctr" fontAlgn="ctr"/>
                      <a:r>
                        <a:rPr lang="ru-RU" sz="900" u="none" strike="noStrike">
                          <a:effectLst/>
                        </a:rPr>
                        <a:t>49 336,571910</a:t>
                      </a:r>
                      <a:endParaRPr lang="ru-RU" sz="900" b="1" i="0" u="none" strike="noStrike">
                        <a:effectLst/>
                        <a:latin typeface="Times New Roman"/>
                      </a:endParaRPr>
                    </a:p>
                  </a:txBody>
                  <a:tcPr marL="4972" marR="4972" marT="4972" marB="0" anchor="ctr"/>
                </a:tc>
                <a:tc>
                  <a:txBody>
                    <a:bodyPr/>
                    <a:lstStyle/>
                    <a:p>
                      <a:pPr algn="ctr" fontAlgn="b"/>
                      <a:r>
                        <a:rPr lang="ru-RU" sz="900" u="none" strike="noStrike">
                          <a:effectLst/>
                        </a:rPr>
                        <a:t>0,00</a:t>
                      </a:r>
                      <a:endParaRPr lang="ru-RU" sz="900" b="0" i="0" u="none" strike="noStrike">
                        <a:effectLst/>
                        <a:latin typeface="Times New Roman"/>
                      </a:endParaRPr>
                    </a:p>
                  </a:txBody>
                  <a:tcPr marL="4972" marR="4972" marT="4972" marB="0" anchor="b"/>
                </a:tc>
                <a:tc>
                  <a:txBody>
                    <a:bodyPr/>
                    <a:lstStyle/>
                    <a:p>
                      <a:pPr algn="ctr" fontAlgn="b"/>
                      <a:r>
                        <a:rPr lang="ru-RU" sz="900" u="none" strike="noStrike">
                          <a:effectLst/>
                        </a:rPr>
                        <a:t>103,49</a:t>
                      </a:r>
                      <a:endParaRPr lang="ru-RU" sz="900" b="0" i="0" u="none" strike="noStrike">
                        <a:effectLst/>
                        <a:latin typeface="Times New Roman"/>
                      </a:endParaRPr>
                    </a:p>
                  </a:txBody>
                  <a:tcPr marL="4972" marR="4972" marT="4972" marB="0" anchor="b"/>
                </a:tc>
                <a:tc>
                  <a:txBody>
                    <a:bodyPr/>
                    <a:lstStyle/>
                    <a:p>
                      <a:pPr algn="ctr" fontAlgn="b"/>
                      <a:r>
                        <a:rPr lang="ru-RU" sz="900" b="0" i="0" u="none" strike="noStrike" dirty="0" smtClean="0">
                          <a:solidFill>
                            <a:schemeClr val="tx1"/>
                          </a:solidFill>
                          <a:effectLst/>
                          <a:latin typeface="Times New Roman"/>
                        </a:rPr>
                        <a:t>3,42</a:t>
                      </a:r>
                      <a:endParaRPr lang="ru-RU" sz="900" b="0" i="0" u="none" strike="noStrike" dirty="0">
                        <a:solidFill>
                          <a:schemeClr val="tx1"/>
                        </a:solidFill>
                        <a:effectLst/>
                        <a:latin typeface="Times New Roman"/>
                      </a:endParaRPr>
                    </a:p>
                  </a:txBody>
                  <a:tcPr marL="4972" marR="4972" marT="4972" marB="0" anchor="b"/>
                </a:tc>
              </a:tr>
              <a:tr h="207569">
                <a:tc>
                  <a:txBody>
                    <a:bodyPr/>
                    <a:lstStyle/>
                    <a:p>
                      <a:pPr algn="ctr" fontAlgn="t"/>
                      <a:r>
                        <a:rPr lang="ru-RU" sz="900" u="none" strike="noStrike">
                          <a:effectLst/>
                        </a:rPr>
                        <a:t>Транспорт</a:t>
                      </a:r>
                      <a:endParaRPr lang="ru-RU" sz="900" b="1" i="0" u="none" strike="noStrike">
                        <a:effectLst/>
                        <a:latin typeface="Times New Roman"/>
                      </a:endParaRPr>
                    </a:p>
                  </a:txBody>
                  <a:tcPr marL="4972" marR="4972" marT="4972" marB="0"/>
                </a:tc>
                <a:tc>
                  <a:txBody>
                    <a:bodyPr/>
                    <a:lstStyle/>
                    <a:p>
                      <a:pPr algn="ctr" fontAlgn="ctr"/>
                      <a:r>
                        <a:rPr lang="ru-RU" sz="900" u="none" strike="noStrike">
                          <a:effectLst/>
                        </a:rPr>
                        <a:t>0408</a:t>
                      </a:r>
                      <a:endParaRPr lang="ru-RU" sz="900" b="1" i="0" u="none" strike="noStrike">
                        <a:effectLst/>
                        <a:latin typeface="Times New Roman"/>
                      </a:endParaRPr>
                    </a:p>
                  </a:txBody>
                  <a:tcPr marL="4972" marR="4972" marT="4972" marB="0" anchor="ctr"/>
                </a:tc>
                <a:tc>
                  <a:txBody>
                    <a:bodyPr/>
                    <a:lstStyle/>
                    <a:p>
                      <a:pPr algn="ctr" fontAlgn="ctr"/>
                      <a:r>
                        <a:rPr lang="ru-RU" sz="900" u="none" strike="noStrike">
                          <a:effectLst/>
                        </a:rPr>
                        <a:t>5 003,38708</a:t>
                      </a:r>
                      <a:endParaRPr lang="ru-RU" sz="900" b="1" i="0" u="none" strike="noStrike">
                        <a:effectLst/>
                        <a:latin typeface="Times New Roman"/>
                      </a:endParaRPr>
                    </a:p>
                  </a:txBody>
                  <a:tcPr marL="4972" marR="4972" marT="4972" marB="0" anchor="ctr"/>
                </a:tc>
                <a:tc>
                  <a:txBody>
                    <a:bodyPr/>
                    <a:lstStyle/>
                    <a:p>
                      <a:pPr algn="ctr" fontAlgn="ctr"/>
                      <a:r>
                        <a:rPr lang="ru-RU" sz="900" u="none" strike="noStrike" dirty="0">
                          <a:effectLst/>
                        </a:rPr>
                        <a:t>9 452,89112</a:t>
                      </a:r>
                      <a:endParaRPr lang="ru-RU" sz="900" b="1" i="0" u="none" strike="noStrike" dirty="0">
                        <a:effectLst/>
                        <a:latin typeface="Times New Roman"/>
                      </a:endParaRPr>
                    </a:p>
                  </a:txBody>
                  <a:tcPr marL="4972" marR="4972" marT="4972" marB="0" anchor="ctr"/>
                </a:tc>
                <a:tc>
                  <a:txBody>
                    <a:bodyPr/>
                    <a:lstStyle/>
                    <a:p>
                      <a:pPr algn="ctr" fontAlgn="ctr"/>
                      <a:r>
                        <a:rPr lang="ru-RU" sz="900" u="none" strike="noStrike">
                          <a:effectLst/>
                        </a:rPr>
                        <a:t>9 306,665960</a:t>
                      </a:r>
                      <a:endParaRPr lang="ru-RU" sz="900" b="1" i="0" u="none" strike="noStrike">
                        <a:effectLst/>
                        <a:latin typeface="Times New Roman"/>
                      </a:endParaRPr>
                    </a:p>
                  </a:txBody>
                  <a:tcPr marL="4972" marR="4972" marT="4972" marB="0" anchor="ctr"/>
                </a:tc>
                <a:tc>
                  <a:txBody>
                    <a:bodyPr/>
                    <a:lstStyle/>
                    <a:p>
                      <a:pPr algn="ctr" fontAlgn="b"/>
                      <a:r>
                        <a:rPr lang="ru-RU" sz="900" u="none" strike="noStrike" dirty="0">
                          <a:effectLst/>
                        </a:rPr>
                        <a:t>0,00</a:t>
                      </a:r>
                      <a:endParaRPr lang="ru-RU" sz="900" b="0" i="0" u="none" strike="noStrike" dirty="0">
                        <a:effectLst/>
                        <a:latin typeface="Times New Roman"/>
                      </a:endParaRPr>
                    </a:p>
                  </a:txBody>
                  <a:tcPr marL="4972" marR="4972" marT="4972" marB="0" anchor="b"/>
                </a:tc>
                <a:tc>
                  <a:txBody>
                    <a:bodyPr/>
                    <a:lstStyle/>
                    <a:p>
                      <a:pPr algn="ctr" fontAlgn="b"/>
                      <a:r>
                        <a:rPr lang="ru-RU" sz="900" u="none" strike="noStrike" dirty="0">
                          <a:effectLst/>
                        </a:rPr>
                        <a:t>98,45</a:t>
                      </a:r>
                      <a:endParaRPr lang="ru-RU" sz="900" b="0" i="0" u="none" strike="noStrike" dirty="0">
                        <a:effectLst/>
                        <a:latin typeface="Times New Roman"/>
                      </a:endParaRPr>
                    </a:p>
                  </a:txBody>
                  <a:tcPr marL="4972" marR="4972" marT="4972" marB="0" anchor="b"/>
                </a:tc>
                <a:tc>
                  <a:txBody>
                    <a:bodyPr/>
                    <a:lstStyle/>
                    <a:p>
                      <a:pPr algn="ctr" fontAlgn="b"/>
                      <a:r>
                        <a:rPr lang="ru-RU" sz="900" b="0" i="0" u="none" strike="noStrike" dirty="0" smtClean="0">
                          <a:solidFill>
                            <a:schemeClr val="tx1"/>
                          </a:solidFill>
                          <a:effectLst/>
                          <a:latin typeface="Times New Roman"/>
                        </a:rPr>
                        <a:t>0,64</a:t>
                      </a:r>
                      <a:endParaRPr lang="ru-RU" sz="900" b="0" i="0" u="none" strike="noStrike" dirty="0">
                        <a:solidFill>
                          <a:schemeClr val="tx1"/>
                        </a:solidFill>
                        <a:effectLst/>
                        <a:latin typeface="Times New Roman"/>
                      </a:endParaRPr>
                    </a:p>
                  </a:txBody>
                  <a:tcPr marL="4972" marR="4972" marT="4972" marB="0" anchor="b"/>
                </a:tc>
              </a:tr>
              <a:tr h="207569">
                <a:tc>
                  <a:txBody>
                    <a:bodyPr/>
                    <a:lstStyle/>
                    <a:p>
                      <a:pPr algn="ctr" fontAlgn="t"/>
                      <a:r>
                        <a:rPr lang="ru-RU" sz="900" u="none" strike="noStrike">
                          <a:effectLst/>
                        </a:rPr>
                        <a:t>Дорожное хозяйство</a:t>
                      </a:r>
                      <a:endParaRPr lang="ru-RU" sz="900" b="1" i="0" u="none" strike="noStrike">
                        <a:effectLst/>
                        <a:latin typeface="Times New Roman"/>
                      </a:endParaRPr>
                    </a:p>
                  </a:txBody>
                  <a:tcPr marL="4972" marR="4972" marT="4972" marB="0"/>
                </a:tc>
                <a:tc>
                  <a:txBody>
                    <a:bodyPr/>
                    <a:lstStyle/>
                    <a:p>
                      <a:pPr algn="ctr" fontAlgn="ctr"/>
                      <a:r>
                        <a:rPr lang="ru-RU" sz="900" u="none" strike="noStrike">
                          <a:effectLst/>
                        </a:rPr>
                        <a:t>0409</a:t>
                      </a:r>
                      <a:endParaRPr lang="ru-RU" sz="900" b="1" i="0" u="none" strike="noStrike">
                        <a:effectLst/>
                        <a:latin typeface="Times New Roman"/>
                      </a:endParaRPr>
                    </a:p>
                  </a:txBody>
                  <a:tcPr marL="4972" marR="4972" marT="4972" marB="0" anchor="ctr"/>
                </a:tc>
                <a:tc>
                  <a:txBody>
                    <a:bodyPr/>
                    <a:lstStyle/>
                    <a:p>
                      <a:pPr algn="ctr" fontAlgn="ctr"/>
                      <a:r>
                        <a:rPr lang="ru-RU" sz="900" u="none" strike="noStrike">
                          <a:effectLst/>
                        </a:rPr>
                        <a:t>23 381,00000</a:t>
                      </a:r>
                      <a:endParaRPr lang="ru-RU" sz="900" b="1" i="0" u="none" strike="noStrike">
                        <a:effectLst/>
                        <a:latin typeface="Times New Roman"/>
                      </a:endParaRPr>
                    </a:p>
                  </a:txBody>
                  <a:tcPr marL="4972" marR="4972" marT="4972" marB="0" anchor="ctr"/>
                </a:tc>
                <a:tc>
                  <a:txBody>
                    <a:bodyPr/>
                    <a:lstStyle/>
                    <a:p>
                      <a:pPr algn="ctr" fontAlgn="ctr"/>
                      <a:r>
                        <a:rPr lang="ru-RU" sz="900" u="none" strike="noStrike" dirty="0">
                          <a:effectLst/>
                        </a:rPr>
                        <a:t>52 628,53575</a:t>
                      </a:r>
                      <a:endParaRPr lang="ru-RU" sz="900" b="1" i="0" u="none" strike="noStrike" dirty="0">
                        <a:effectLst/>
                        <a:latin typeface="Times New Roman"/>
                      </a:endParaRPr>
                    </a:p>
                  </a:txBody>
                  <a:tcPr marL="4972" marR="4972" marT="4972" marB="0" anchor="ctr"/>
                </a:tc>
                <a:tc>
                  <a:txBody>
                    <a:bodyPr/>
                    <a:lstStyle/>
                    <a:p>
                      <a:pPr algn="ctr" fontAlgn="ctr"/>
                      <a:r>
                        <a:rPr lang="ru-RU" sz="900" u="none" strike="noStrike">
                          <a:effectLst/>
                        </a:rPr>
                        <a:t>54 475,794290</a:t>
                      </a:r>
                      <a:endParaRPr lang="ru-RU" sz="900" b="1" i="0" u="none" strike="noStrike">
                        <a:effectLst/>
                        <a:latin typeface="Times New Roman"/>
                      </a:endParaRPr>
                    </a:p>
                  </a:txBody>
                  <a:tcPr marL="4972" marR="4972" marT="4972" marB="0" anchor="ctr"/>
                </a:tc>
                <a:tc>
                  <a:txBody>
                    <a:bodyPr/>
                    <a:lstStyle/>
                    <a:p>
                      <a:pPr algn="ctr" fontAlgn="b"/>
                      <a:r>
                        <a:rPr lang="ru-RU" sz="900" u="none" strike="noStrike">
                          <a:effectLst/>
                        </a:rPr>
                        <a:t>0,00</a:t>
                      </a:r>
                      <a:endParaRPr lang="ru-RU" sz="900" b="0" i="0" u="none" strike="noStrike">
                        <a:effectLst/>
                        <a:latin typeface="Times New Roman"/>
                      </a:endParaRPr>
                    </a:p>
                  </a:txBody>
                  <a:tcPr marL="4972" marR="4972" marT="4972" marB="0" anchor="b"/>
                </a:tc>
                <a:tc>
                  <a:txBody>
                    <a:bodyPr/>
                    <a:lstStyle/>
                    <a:p>
                      <a:pPr algn="ctr" fontAlgn="b"/>
                      <a:r>
                        <a:rPr lang="ru-RU" sz="900" u="none" strike="noStrike" dirty="0">
                          <a:effectLst/>
                        </a:rPr>
                        <a:t>103,51</a:t>
                      </a:r>
                      <a:endParaRPr lang="ru-RU" sz="900" b="0" i="0" u="none" strike="noStrike" dirty="0">
                        <a:effectLst/>
                        <a:latin typeface="Times New Roman"/>
                      </a:endParaRPr>
                    </a:p>
                  </a:txBody>
                  <a:tcPr marL="4972" marR="4972" marT="4972" marB="0" anchor="b"/>
                </a:tc>
                <a:tc>
                  <a:txBody>
                    <a:bodyPr/>
                    <a:lstStyle/>
                    <a:p>
                      <a:pPr algn="ctr" fontAlgn="b"/>
                      <a:r>
                        <a:rPr lang="ru-RU" sz="900" b="0" i="0" u="none" strike="noStrike" dirty="0" smtClean="0">
                          <a:solidFill>
                            <a:schemeClr val="tx1"/>
                          </a:solidFill>
                          <a:effectLst/>
                          <a:latin typeface="Times New Roman"/>
                        </a:rPr>
                        <a:t>3,78</a:t>
                      </a:r>
                      <a:endParaRPr lang="ru-RU" sz="900" b="0" i="0" u="none" strike="noStrike" dirty="0">
                        <a:solidFill>
                          <a:schemeClr val="tx1"/>
                        </a:solidFill>
                        <a:effectLst/>
                        <a:latin typeface="Times New Roman"/>
                      </a:endParaRPr>
                    </a:p>
                  </a:txBody>
                  <a:tcPr marL="4972" marR="4972" marT="4972" marB="0" anchor="b"/>
                </a:tc>
              </a:tr>
              <a:tr h="207569">
                <a:tc>
                  <a:txBody>
                    <a:bodyPr/>
                    <a:lstStyle/>
                    <a:p>
                      <a:pPr algn="ctr" fontAlgn="t"/>
                      <a:r>
                        <a:rPr lang="ru-RU" sz="900" u="none" strike="noStrike" dirty="0">
                          <a:effectLst/>
                        </a:rPr>
                        <a:t>Другие вопросы в области национальной экономики</a:t>
                      </a:r>
                      <a:endParaRPr lang="ru-RU" sz="900" b="1" i="0" u="none" strike="noStrike" dirty="0">
                        <a:effectLst/>
                        <a:latin typeface="Times New Roman"/>
                      </a:endParaRPr>
                    </a:p>
                  </a:txBody>
                  <a:tcPr marL="4972" marR="4972" marT="4972" marB="0"/>
                </a:tc>
                <a:tc>
                  <a:txBody>
                    <a:bodyPr/>
                    <a:lstStyle/>
                    <a:p>
                      <a:pPr algn="ctr" fontAlgn="ctr"/>
                      <a:r>
                        <a:rPr lang="ru-RU" sz="900" u="none" strike="noStrike">
                          <a:effectLst/>
                        </a:rPr>
                        <a:t>0412</a:t>
                      </a:r>
                      <a:endParaRPr lang="ru-RU" sz="900" b="1" i="0" u="none" strike="noStrike">
                        <a:effectLst/>
                        <a:latin typeface="Times New Roman"/>
                      </a:endParaRPr>
                    </a:p>
                  </a:txBody>
                  <a:tcPr marL="4972" marR="4972" marT="4972" marB="0" anchor="ctr"/>
                </a:tc>
                <a:tc>
                  <a:txBody>
                    <a:bodyPr/>
                    <a:lstStyle/>
                    <a:p>
                      <a:pPr algn="ctr" fontAlgn="ctr"/>
                      <a:r>
                        <a:rPr lang="ru-RU" sz="900" u="none" strike="noStrike">
                          <a:effectLst/>
                        </a:rPr>
                        <a:t>300,00000</a:t>
                      </a:r>
                      <a:endParaRPr lang="ru-RU" sz="900" b="1" i="0" u="none" strike="noStrike">
                        <a:effectLst/>
                        <a:latin typeface="Times New Roman"/>
                      </a:endParaRPr>
                    </a:p>
                  </a:txBody>
                  <a:tcPr marL="4972" marR="4972" marT="4972" marB="0" anchor="ctr"/>
                </a:tc>
                <a:tc>
                  <a:txBody>
                    <a:bodyPr/>
                    <a:lstStyle/>
                    <a:p>
                      <a:pPr algn="ctr" fontAlgn="ctr"/>
                      <a:r>
                        <a:rPr lang="ru-RU" sz="900" u="none" strike="noStrike" dirty="0">
                          <a:effectLst/>
                        </a:rPr>
                        <a:t>5 728,33842</a:t>
                      </a:r>
                      <a:endParaRPr lang="ru-RU" sz="900" b="1" i="0" u="none" strike="noStrike" dirty="0">
                        <a:effectLst/>
                        <a:latin typeface="Times New Roman"/>
                      </a:endParaRPr>
                    </a:p>
                  </a:txBody>
                  <a:tcPr marL="4972" marR="4972" marT="4972" marB="0" anchor="ctr"/>
                </a:tc>
                <a:tc>
                  <a:txBody>
                    <a:bodyPr/>
                    <a:lstStyle/>
                    <a:p>
                      <a:pPr algn="ctr" fontAlgn="ctr"/>
                      <a:r>
                        <a:rPr lang="ru-RU" sz="900" u="none" strike="noStrike">
                          <a:effectLst/>
                        </a:rPr>
                        <a:t>5 728,338420</a:t>
                      </a:r>
                      <a:endParaRPr lang="ru-RU" sz="900" b="1" i="0" u="none" strike="noStrike">
                        <a:effectLst/>
                        <a:latin typeface="Times New Roman"/>
                      </a:endParaRPr>
                    </a:p>
                  </a:txBody>
                  <a:tcPr marL="4972" marR="4972" marT="4972" marB="0" anchor="ctr"/>
                </a:tc>
                <a:tc>
                  <a:txBody>
                    <a:bodyPr/>
                    <a:lstStyle/>
                    <a:p>
                      <a:pPr algn="ctr" fontAlgn="b"/>
                      <a:r>
                        <a:rPr lang="ru-RU" sz="900" u="none" strike="noStrike">
                          <a:effectLst/>
                        </a:rPr>
                        <a:t>0,00</a:t>
                      </a:r>
                      <a:endParaRPr lang="ru-RU" sz="900" b="0" i="0" u="none" strike="noStrike">
                        <a:effectLst/>
                        <a:latin typeface="Times New Roman"/>
                      </a:endParaRPr>
                    </a:p>
                  </a:txBody>
                  <a:tcPr marL="4972" marR="4972" marT="4972" marB="0" anchor="b"/>
                </a:tc>
                <a:tc>
                  <a:txBody>
                    <a:bodyPr/>
                    <a:lstStyle/>
                    <a:p>
                      <a:pPr algn="ctr" fontAlgn="b"/>
                      <a:r>
                        <a:rPr lang="ru-RU" sz="900" u="none" strike="noStrike" dirty="0">
                          <a:effectLst/>
                        </a:rPr>
                        <a:t>100,00</a:t>
                      </a:r>
                      <a:endParaRPr lang="ru-RU" sz="900" b="0" i="0" u="none" strike="noStrike" dirty="0">
                        <a:effectLst/>
                        <a:latin typeface="Times New Roman"/>
                      </a:endParaRPr>
                    </a:p>
                  </a:txBody>
                  <a:tcPr marL="4972" marR="4972" marT="4972" marB="0" anchor="b"/>
                </a:tc>
                <a:tc>
                  <a:txBody>
                    <a:bodyPr/>
                    <a:lstStyle/>
                    <a:p>
                      <a:pPr algn="ctr" fontAlgn="b"/>
                      <a:r>
                        <a:rPr lang="ru-RU" sz="900" b="0" i="0" u="none" strike="noStrike" dirty="0" smtClean="0">
                          <a:solidFill>
                            <a:schemeClr val="tx1"/>
                          </a:solidFill>
                          <a:effectLst/>
                          <a:latin typeface="Times New Roman"/>
                        </a:rPr>
                        <a:t>0,40</a:t>
                      </a:r>
                      <a:endParaRPr lang="ru-RU" sz="900" b="0" i="0" u="none" strike="noStrike" dirty="0">
                        <a:solidFill>
                          <a:schemeClr val="tx1"/>
                        </a:solidFill>
                        <a:effectLst/>
                        <a:latin typeface="Times New Roman"/>
                      </a:endParaRPr>
                    </a:p>
                  </a:txBody>
                  <a:tcPr marL="4972" marR="4972" marT="4972" marB="0" anchor="b"/>
                </a:tc>
              </a:tr>
              <a:tr h="207569">
                <a:tc>
                  <a:txBody>
                    <a:bodyPr/>
                    <a:lstStyle/>
                    <a:p>
                      <a:pPr algn="ctr" fontAlgn="t"/>
                      <a:r>
                        <a:rPr lang="ru-RU" sz="900" b="1" u="none" strike="noStrike" dirty="0">
                          <a:effectLst/>
                        </a:rPr>
                        <a:t>ЖИЛИЩНО-КОММУНАЛЬНОЕ ХОЗЯЙСТВО</a:t>
                      </a:r>
                      <a:endParaRPr lang="ru-RU" sz="900" b="1" i="0" u="none" strike="noStrike" dirty="0">
                        <a:effectLst/>
                        <a:latin typeface="Times New Roman"/>
                      </a:endParaRPr>
                    </a:p>
                  </a:txBody>
                  <a:tcPr marL="4972" marR="4972" marT="4972" marB="0"/>
                </a:tc>
                <a:tc>
                  <a:txBody>
                    <a:bodyPr/>
                    <a:lstStyle/>
                    <a:p>
                      <a:pPr algn="ctr" fontAlgn="ctr"/>
                      <a:r>
                        <a:rPr lang="ru-RU" sz="900" b="1" u="none" strike="noStrike" dirty="0">
                          <a:effectLst/>
                        </a:rPr>
                        <a:t>0500</a:t>
                      </a:r>
                      <a:endParaRPr lang="ru-RU" sz="900" b="1" i="0" u="none" strike="noStrike" dirty="0">
                        <a:effectLst/>
                        <a:latin typeface="Times New Roman"/>
                      </a:endParaRPr>
                    </a:p>
                  </a:txBody>
                  <a:tcPr marL="4972" marR="4972" marT="4972" marB="0" anchor="ctr"/>
                </a:tc>
                <a:tc>
                  <a:txBody>
                    <a:bodyPr/>
                    <a:lstStyle/>
                    <a:p>
                      <a:pPr algn="ctr" fontAlgn="ctr"/>
                      <a:r>
                        <a:rPr lang="ru-RU" sz="900" b="1" u="none" strike="noStrike" dirty="0">
                          <a:effectLst/>
                        </a:rPr>
                        <a:t>26 896,36491</a:t>
                      </a:r>
                      <a:endParaRPr lang="ru-RU" sz="900" b="1" i="0" u="none" strike="noStrike" dirty="0">
                        <a:effectLst/>
                        <a:latin typeface="Times New Roman"/>
                      </a:endParaRPr>
                    </a:p>
                  </a:txBody>
                  <a:tcPr marL="4972" marR="4972" marT="4972" marB="0" anchor="ctr"/>
                </a:tc>
                <a:tc>
                  <a:txBody>
                    <a:bodyPr/>
                    <a:lstStyle/>
                    <a:p>
                      <a:pPr algn="ctr" fontAlgn="ctr"/>
                      <a:r>
                        <a:rPr lang="ru-RU" sz="900" b="1" u="none" strike="noStrike" dirty="0">
                          <a:effectLst/>
                        </a:rPr>
                        <a:t>62 307,72716</a:t>
                      </a:r>
                      <a:endParaRPr lang="ru-RU" sz="900" b="1" i="0" u="none" strike="noStrike" dirty="0">
                        <a:effectLst/>
                        <a:latin typeface="Times New Roman"/>
                      </a:endParaRPr>
                    </a:p>
                  </a:txBody>
                  <a:tcPr marL="4972" marR="4972" marT="4972" marB="0" anchor="ctr"/>
                </a:tc>
                <a:tc>
                  <a:txBody>
                    <a:bodyPr/>
                    <a:lstStyle/>
                    <a:p>
                      <a:pPr algn="ctr" fontAlgn="ctr"/>
                      <a:r>
                        <a:rPr lang="ru-RU" sz="900" b="1" u="none" strike="noStrike" dirty="0">
                          <a:effectLst/>
                        </a:rPr>
                        <a:t>52 447,439370</a:t>
                      </a:r>
                      <a:endParaRPr lang="ru-RU" sz="900" b="1" i="0" u="none" strike="noStrike" dirty="0">
                        <a:effectLst/>
                        <a:latin typeface="Times New Roman"/>
                      </a:endParaRPr>
                    </a:p>
                  </a:txBody>
                  <a:tcPr marL="4972" marR="4972" marT="4972" marB="0" anchor="ctr"/>
                </a:tc>
                <a:tc>
                  <a:txBody>
                    <a:bodyPr/>
                    <a:lstStyle/>
                    <a:p>
                      <a:pPr algn="ctr" fontAlgn="b"/>
                      <a:r>
                        <a:rPr lang="ru-RU" sz="900" b="1" u="none" strike="noStrike" dirty="0">
                          <a:effectLst/>
                        </a:rPr>
                        <a:t>0,00</a:t>
                      </a:r>
                      <a:endParaRPr lang="ru-RU" sz="900" b="1" i="0" u="none" strike="noStrike" dirty="0">
                        <a:effectLst/>
                        <a:latin typeface="Times New Roman"/>
                      </a:endParaRPr>
                    </a:p>
                  </a:txBody>
                  <a:tcPr marL="4972" marR="4972" marT="4972" marB="0" anchor="b"/>
                </a:tc>
                <a:tc>
                  <a:txBody>
                    <a:bodyPr/>
                    <a:lstStyle/>
                    <a:p>
                      <a:pPr algn="ctr" fontAlgn="b"/>
                      <a:r>
                        <a:rPr lang="ru-RU" sz="900" b="1" u="none" strike="noStrike" dirty="0">
                          <a:effectLst/>
                        </a:rPr>
                        <a:t>84,17</a:t>
                      </a:r>
                      <a:endParaRPr lang="ru-RU" sz="900" b="1" i="0" u="none" strike="noStrike" dirty="0">
                        <a:effectLst/>
                        <a:latin typeface="Times New Roman"/>
                      </a:endParaRPr>
                    </a:p>
                  </a:txBody>
                  <a:tcPr marL="4972" marR="4972" marT="4972" marB="0" anchor="b"/>
                </a:tc>
                <a:tc>
                  <a:txBody>
                    <a:bodyPr/>
                    <a:lstStyle/>
                    <a:p>
                      <a:pPr algn="ctr" fontAlgn="b"/>
                      <a:r>
                        <a:rPr lang="ru-RU" sz="900" b="1" i="0" u="none" strike="noStrike" dirty="0" smtClean="0">
                          <a:solidFill>
                            <a:schemeClr val="tx1"/>
                          </a:solidFill>
                          <a:effectLst/>
                          <a:latin typeface="Times New Roman"/>
                        </a:rPr>
                        <a:t>3,63</a:t>
                      </a:r>
                      <a:endParaRPr lang="ru-RU" sz="900" b="1" i="0" u="none" strike="noStrike" dirty="0">
                        <a:solidFill>
                          <a:schemeClr val="tx1"/>
                        </a:solidFill>
                        <a:effectLst/>
                        <a:latin typeface="Times New Roman"/>
                      </a:endParaRPr>
                    </a:p>
                  </a:txBody>
                  <a:tcPr marL="4972" marR="4972" marT="4972" marB="0" anchor="b"/>
                </a:tc>
              </a:tr>
              <a:tr h="207569">
                <a:tc>
                  <a:txBody>
                    <a:bodyPr/>
                    <a:lstStyle/>
                    <a:p>
                      <a:pPr algn="ctr" fontAlgn="t"/>
                      <a:r>
                        <a:rPr lang="ru-RU" sz="900" u="none" strike="noStrike" dirty="0">
                          <a:effectLst/>
                        </a:rPr>
                        <a:t>Жилищное хозяйство</a:t>
                      </a:r>
                      <a:endParaRPr lang="ru-RU" sz="900" b="1" i="0" u="none" strike="noStrike" dirty="0">
                        <a:effectLst/>
                        <a:latin typeface="Times New Roman"/>
                      </a:endParaRPr>
                    </a:p>
                  </a:txBody>
                  <a:tcPr marL="4972" marR="4972" marT="4972" marB="0"/>
                </a:tc>
                <a:tc>
                  <a:txBody>
                    <a:bodyPr/>
                    <a:lstStyle/>
                    <a:p>
                      <a:pPr algn="ctr" fontAlgn="ctr"/>
                      <a:r>
                        <a:rPr lang="ru-RU" sz="900" u="none" strike="noStrike">
                          <a:effectLst/>
                        </a:rPr>
                        <a:t>0501</a:t>
                      </a:r>
                      <a:endParaRPr lang="ru-RU" sz="900" b="1" i="0" u="none" strike="noStrike">
                        <a:effectLst/>
                        <a:latin typeface="Times New Roman"/>
                      </a:endParaRPr>
                    </a:p>
                  </a:txBody>
                  <a:tcPr marL="4972" marR="4972" marT="4972" marB="0" anchor="ctr"/>
                </a:tc>
                <a:tc>
                  <a:txBody>
                    <a:bodyPr/>
                    <a:lstStyle/>
                    <a:p>
                      <a:pPr algn="ctr" fontAlgn="ctr"/>
                      <a:r>
                        <a:rPr lang="ru-RU" sz="900" u="none" strike="noStrike">
                          <a:effectLst/>
                        </a:rPr>
                        <a:t>3 000,00000</a:t>
                      </a:r>
                      <a:endParaRPr lang="ru-RU" sz="900" b="1" i="0" u="none" strike="noStrike">
                        <a:effectLst/>
                        <a:latin typeface="Times New Roman"/>
                      </a:endParaRPr>
                    </a:p>
                  </a:txBody>
                  <a:tcPr marL="4972" marR="4972" marT="4972" marB="0" anchor="ctr"/>
                </a:tc>
                <a:tc>
                  <a:txBody>
                    <a:bodyPr/>
                    <a:lstStyle/>
                    <a:p>
                      <a:pPr algn="ctr" fontAlgn="ctr"/>
                      <a:r>
                        <a:rPr lang="ru-RU" sz="900" u="none" strike="noStrike">
                          <a:effectLst/>
                        </a:rPr>
                        <a:t>7 488,85658</a:t>
                      </a:r>
                      <a:endParaRPr lang="ru-RU" sz="900" b="1" i="0" u="none" strike="noStrike">
                        <a:effectLst/>
                        <a:latin typeface="Times New Roman"/>
                      </a:endParaRPr>
                    </a:p>
                  </a:txBody>
                  <a:tcPr marL="4972" marR="4972" marT="4972" marB="0" anchor="ctr"/>
                </a:tc>
                <a:tc>
                  <a:txBody>
                    <a:bodyPr/>
                    <a:lstStyle/>
                    <a:p>
                      <a:pPr algn="ctr" fontAlgn="ctr"/>
                      <a:r>
                        <a:rPr lang="ru-RU" sz="900" u="none" strike="noStrike" dirty="0">
                          <a:effectLst/>
                        </a:rPr>
                        <a:t>7 465,614300</a:t>
                      </a:r>
                      <a:endParaRPr lang="ru-RU" sz="900" b="1" i="0" u="none" strike="noStrike" dirty="0">
                        <a:effectLst/>
                        <a:latin typeface="Times New Roman"/>
                      </a:endParaRPr>
                    </a:p>
                  </a:txBody>
                  <a:tcPr marL="4972" marR="4972" marT="4972" marB="0" anchor="ctr"/>
                </a:tc>
                <a:tc>
                  <a:txBody>
                    <a:bodyPr/>
                    <a:lstStyle/>
                    <a:p>
                      <a:pPr algn="ctr" fontAlgn="b"/>
                      <a:r>
                        <a:rPr lang="ru-RU" sz="900" u="none" strike="noStrike">
                          <a:effectLst/>
                        </a:rPr>
                        <a:t>0,00</a:t>
                      </a:r>
                      <a:endParaRPr lang="ru-RU" sz="900" b="0" i="0" u="none" strike="noStrike">
                        <a:effectLst/>
                        <a:latin typeface="Times New Roman"/>
                      </a:endParaRPr>
                    </a:p>
                  </a:txBody>
                  <a:tcPr marL="4972" marR="4972" marT="4972" marB="0" anchor="b"/>
                </a:tc>
                <a:tc>
                  <a:txBody>
                    <a:bodyPr/>
                    <a:lstStyle/>
                    <a:p>
                      <a:pPr algn="ctr" fontAlgn="b"/>
                      <a:r>
                        <a:rPr lang="ru-RU" sz="900" u="none" strike="noStrike" dirty="0">
                          <a:effectLst/>
                        </a:rPr>
                        <a:t>99,69</a:t>
                      </a:r>
                      <a:endParaRPr lang="ru-RU" sz="900" b="0" i="0" u="none" strike="noStrike" dirty="0">
                        <a:effectLst/>
                        <a:latin typeface="Times New Roman"/>
                      </a:endParaRPr>
                    </a:p>
                  </a:txBody>
                  <a:tcPr marL="4972" marR="4972" marT="4972" marB="0" anchor="b"/>
                </a:tc>
                <a:tc>
                  <a:txBody>
                    <a:bodyPr/>
                    <a:lstStyle/>
                    <a:p>
                      <a:pPr algn="ctr" fontAlgn="b"/>
                      <a:r>
                        <a:rPr lang="ru-RU" sz="900" b="0" i="0" u="none" strike="noStrike" dirty="0" smtClean="0">
                          <a:solidFill>
                            <a:schemeClr val="tx1"/>
                          </a:solidFill>
                          <a:effectLst/>
                          <a:latin typeface="Times New Roman"/>
                        </a:rPr>
                        <a:t>0,52</a:t>
                      </a:r>
                      <a:endParaRPr lang="ru-RU" sz="900" b="0" i="0" u="none" strike="noStrike" dirty="0">
                        <a:solidFill>
                          <a:schemeClr val="tx1"/>
                        </a:solidFill>
                        <a:effectLst/>
                        <a:latin typeface="Times New Roman"/>
                      </a:endParaRPr>
                    </a:p>
                  </a:txBody>
                  <a:tcPr marL="4972" marR="4972" marT="4972" marB="0" anchor="b"/>
                </a:tc>
              </a:tr>
              <a:tr h="207569">
                <a:tc>
                  <a:txBody>
                    <a:bodyPr/>
                    <a:lstStyle/>
                    <a:p>
                      <a:pPr algn="ctr" fontAlgn="t"/>
                      <a:r>
                        <a:rPr lang="ru-RU" sz="900" u="none" strike="noStrike" dirty="0">
                          <a:effectLst/>
                        </a:rPr>
                        <a:t>Коммунальное хозяйство</a:t>
                      </a:r>
                      <a:endParaRPr lang="ru-RU" sz="900" b="1" i="0" u="none" strike="noStrike" dirty="0">
                        <a:effectLst/>
                        <a:latin typeface="Times New Roman"/>
                      </a:endParaRPr>
                    </a:p>
                  </a:txBody>
                  <a:tcPr marL="4972" marR="4972" marT="4972" marB="0"/>
                </a:tc>
                <a:tc>
                  <a:txBody>
                    <a:bodyPr/>
                    <a:lstStyle/>
                    <a:p>
                      <a:pPr algn="ctr" fontAlgn="ctr"/>
                      <a:r>
                        <a:rPr lang="ru-RU" sz="900" u="none" strike="noStrike">
                          <a:effectLst/>
                        </a:rPr>
                        <a:t>0502</a:t>
                      </a:r>
                      <a:endParaRPr lang="ru-RU" sz="900" b="1" i="0" u="none" strike="noStrike">
                        <a:effectLst/>
                        <a:latin typeface="Times New Roman"/>
                      </a:endParaRPr>
                    </a:p>
                  </a:txBody>
                  <a:tcPr marL="4972" marR="4972" marT="4972" marB="0" anchor="ctr"/>
                </a:tc>
                <a:tc>
                  <a:txBody>
                    <a:bodyPr/>
                    <a:lstStyle/>
                    <a:p>
                      <a:pPr algn="ctr" fontAlgn="ctr"/>
                      <a:r>
                        <a:rPr lang="ru-RU" sz="900" u="none" strike="noStrike">
                          <a:effectLst/>
                        </a:rPr>
                        <a:t>22 695,18721</a:t>
                      </a:r>
                      <a:endParaRPr lang="ru-RU" sz="900" b="1" i="0" u="none" strike="noStrike">
                        <a:effectLst/>
                        <a:latin typeface="Times New Roman"/>
                      </a:endParaRPr>
                    </a:p>
                  </a:txBody>
                  <a:tcPr marL="4972" marR="4972" marT="4972" marB="0" anchor="ctr"/>
                </a:tc>
                <a:tc>
                  <a:txBody>
                    <a:bodyPr/>
                    <a:lstStyle/>
                    <a:p>
                      <a:pPr algn="ctr" fontAlgn="ctr"/>
                      <a:r>
                        <a:rPr lang="ru-RU" sz="900" u="none" strike="noStrike">
                          <a:effectLst/>
                        </a:rPr>
                        <a:t>53 618,09081</a:t>
                      </a:r>
                      <a:endParaRPr lang="ru-RU" sz="900" b="1" i="0" u="none" strike="noStrike">
                        <a:effectLst/>
                        <a:latin typeface="Times New Roman"/>
                      </a:endParaRPr>
                    </a:p>
                  </a:txBody>
                  <a:tcPr marL="4972" marR="4972" marT="4972" marB="0" anchor="ctr"/>
                </a:tc>
                <a:tc>
                  <a:txBody>
                    <a:bodyPr/>
                    <a:lstStyle/>
                    <a:p>
                      <a:pPr algn="ctr" fontAlgn="ctr"/>
                      <a:r>
                        <a:rPr lang="ru-RU" sz="900" u="none" strike="noStrike" dirty="0">
                          <a:effectLst/>
                        </a:rPr>
                        <a:t>43 781,045300</a:t>
                      </a:r>
                      <a:endParaRPr lang="ru-RU" sz="900" b="1" i="0" u="none" strike="noStrike" dirty="0">
                        <a:effectLst/>
                        <a:latin typeface="Times New Roman"/>
                      </a:endParaRPr>
                    </a:p>
                  </a:txBody>
                  <a:tcPr marL="4972" marR="4972" marT="4972" marB="0" anchor="ctr"/>
                </a:tc>
                <a:tc>
                  <a:txBody>
                    <a:bodyPr/>
                    <a:lstStyle/>
                    <a:p>
                      <a:pPr algn="ctr" fontAlgn="b"/>
                      <a:r>
                        <a:rPr lang="ru-RU" sz="900" u="none" strike="noStrike" dirty="0">
                          <a:effectLst/>
                        </a:rPr>
                        <a:t>0,00</a:t>
                      </a:r>
                      <a:endParaRPr lang="ru-RU" sz="900" b="0" i="0" u="none" strike="noStrike" dirty="0">
                        <a:effectLst/>
                        <a:latin typeface="Times New Roman"/>
                      </a:endParaRPr>
                    </a:p>
                  </a:txBody>
                  <a:tcPr marL="4972" marR="4972" marT="4972" marB="0" anchor="b"/>
                </a:tc>
                <a:tc>
                  <a:txBody>
                    <a:bodyPr/>
                    <a:lstStyle/>
                    <a:p>
                      <a:pPr algn="ctr" fontAlgn="b"/>
                      <a:r>
                        <a:rPr lang="ru-RU" sz="900" u="none" strike="noStrike" dirty="0">
                          <a:effectLst/>
                        </a:rPr>
                        <a:t>81,65</a:t>
                      </a:r>
                      <a:endParaRPr lang="ru-RU" sz="900" b="0" i="0" u="none" strike="noStrike" dirty="0">
                        <a:effectLst/>
                        <a:latin typeface="Times New Roman"/>
                      </a:endParaRPr>
                    </a:p>
                  </a:txBody>
                  <a:tcPr marL="4972" marR="4972" marT="4972" marB="0" anchor="b"/>
                </a:tc>
                <a:tc>
                  <a:txBody>
                    <a:bodyPr/>
                    <a:lstStyle/>
                    <a:p>
                      <a:pPr algn="ctr" fontAlgn="b"/>
                      <a:r>
                        <a:rPr lang="ru-RU" sz="900" b="0" i="0" u="none" strike="noStrike" dirty="0" smtClean="0">
                          <a:solidFill>
                            <a:schemeClr val="tx1"/>
                          </a:solidFill>
                          <a:effectLst/>
                          <a:latin typeface="Times New Roman"/>
                        </a:rPr>
                        <a:t>3,03</a:t>
                      </a:r>
                      <a:endParaRPr lang="ru-RU" sz="900" b="0" i="0" u="none" strike="noStrike" dirty="0">
                        <a:solidFill>
                          <a:schemeClr val="tx1"/>
                        </a:solidFill>
                        <a:effectLst/>
                        <a:latin typeface="Times New Roman"/>
                      </a:endParaRPr>
                    </a:p>
                  </a:txBody>
                  <a:tcPr marL="4972" marR="4972" marT="4972" marB="0" anchor="b"/>
                </a:tc>
              </a:tr>
              <a:tr h="207569">
                <a:tc>
                  <a:txBody>
                    <a:bodyPr/>
                    <a:lstStyle/>
                    <a:p>
                      <a:pPr algn="ctr" fontAlgn="t"/>
                      <a:r>
                        <a:rPr lang="ru-RU" sz="900" u="none" strike="noStrike" dirty="0">
                          <a:effectLst/>
                        </a:rPr>
                        <a:t>Другие вопросы в области жилищно-коммунального хозяйства</a:t>
                      </a:r>
                      <a:endParaRPr lang="ru-RU" sz="900" b="1" i="0" u="none" strike="noStrike" dirty="0">
                        <a:effectLst/>
                        <a:latin typeface="Times New Roman"/>
                      </a:endParaRPr>
                    </a:p>
                  </a:txBody>
                  <a:tcPr marL="4972" marR="4972" marT="4972" marB="0"/>
                </a:tc>
                <a:tc>
                  <a:txBody>
                    <a:bodyPr/>
                    <a:lstStyle/>
                    <a:p>
                      <a:pPr algn="ctr" fontAlgn="ctr"/>
                      <a:r>
                        <a:rPr lang="ru-RU" sz="900" u="none" strike="noStrike">
                          <a:effectLst/>
                        </a:rPr>
                        <a:t>0505</a:t>
                      </a:r>
                      <a:endParaRPr lang="ru-RU" sz="900" b="1" i="0" u="none" strike="noStrike">
                        <a:effectLst/>
                        <a:latin typeface="Times New Roman"/>
                      </a:endParaRPr>
                    </a:p>
                  </a:txBody>
                  <a:tcPr marL="4972" marR="4972" marT="4972" marB="0" anchor="ctr"/>
                </a:tc>
                <a:tc>
                  <a:txBody>
                    <a:bodyPr/>
                    <a:lstStyle/>
                    <a:p>
                      <a:pPr algn="ctr" fontAlgn="ctr"/>
                      <a:r>
                        <a:rPr lang="ru-RU" sz="900" u="none" strike="noStrike">
                          <a:effectLst/>
                        </a:rPr>
                        <a:t>1 201,17770</a:t>
                      </a:r>
                      <a:endParaRPr lang="ru-RU" sz="900" b="1" i="0" u="none" strike="noStrike">
                        <a:effectLst/>
                        <a:latin typeface="Times New Roman"/>
                      </a:endParaRPr>
                    </a:p>
                  </a:txBody>
                  <a:tcPr marL="4972" marR="4972" marT="4972" marB="0" anchor="ctr"/>
                </a:tc>
                <a:tc>
                  <a:txBody>
                    <a:bodyPr/>
                    <a:lstStyle/>
                    <a:p>
                      <a:pPr algn="ctr" fontAlgn="ctr"/>
                      <a:r>
                        <a:rPr lang="ru-RU" sz="900" u="none" strike="noStrike">
                          <a:effectLst/>
                        </a:rPr>
                        <a:t>1 200,77977</a:t>
                      </a:r>
                      <a:endParaRPr lang="ru-RU" sz="900" b="1" i="0" u="none" strike="noStrike">
                        <a:effectLst/>
                        <a:latin typeface="Times New Roman"/>
                      </a:endParaRPr>
                    </a:p>
                  </a:txBody>
                  <a:tcPr marL="4972" marR="4972" marT="4972" marB="0" anchor="ctr"/>
                </a:tc>
                <a:tc>
                  <a:txBody>
                    <a:bodyPr/>
                    <a:lstStyle/>
                    <a:p>
                      <a:pPr algn="ctr" fontAlgn="ctr"/>
                      <a:r>
                        <a:rPr lang="ru-RU" sz="900" u="none" strike="noStrike">
                          <a:effectLst/>
                        </a:rPr>
                        <a:t>1 200,779770</a:t>
                      </a:r>
                      <a:endParaRPr lang="ru-RU" sz="900" b="1" i="0" u="none" strike="noStrike">
                        <a:effectLst/>
                        <a:latin typeface="Times New Roman"/>
                      </a:endParaRPr>
                    </a:p>
                  </a:txBody>
                  <a:tcPr marL="4972" marR="4972" marT="4972" marB="0" anchor="ctr"/>
                </a:tc>
                <a:tc>
                  <a:txBody>
                    <a:bodyPr/>
                    <a:lstStyle/>
                    <a:p>
                      <a:pPr algn="ctr" fontAlgn="b"/>
                      <a:r>
                        <a:rPr lang="ru-RU" sz="900" u="none" strike="noStrike" dirty="0">
                          <a:effectLst/>
                        </a:rPr>
                        <a:t>0,00</a:t>
                      </a:r>
                      <a:endParaRPr lang="ru-RU" sz="900" b="0" i="0" u="none" strike="noStrike" dirty="0">
                        <a:effectLst/>
                        <a:latin typeface="Times New Roman"/>
                      </a:endParaRPr>
                    </a:p>
                  </a:txBody>
                  <a:tcPr marL="4972" marR="4972" marT="4972" marB="0" anchor="b"/>
                </a:tc>
                <a:tc>
                  <a:txBody>
                    <a:bodyPr/>
                    <a:lstStyle/>
                    <a:p>
                      <a:pPr algn="ctr" fontAlgn="b"/>
                      <a:r>
                        <a:rPr lang="ru-RU" sz="900" u="none" strike="noStrike" dirty="0">
                          <a:effectLst/>
                        </a:rPr>
                        <a:t>100,00</a:t>
                      </a:r>
                      <a:endParaRPr lang="ru-RU" sz="900" b="0" i="0" u="none" strike="noStrike" dirty="0">
                        <a:effectLst/>
                        <a:latin typeface="Times New Roman"/>
                      </a:endParaRPr>
                    </a:p>
                  </a:txBody>
                  <a:tcPr marL="4972" marR="4972" marT="4972" marB="0" anchor="b"/>
                </a:tc>
                <a:tc>
                  <a:txBody>
                    <a:bodyPr/>
                    <a:lstStyle/>
                    <a:p>
                      <a:pPr algn="ctr" fontAlgn="b"/>
                      <a:r>
                        <a:rPr lang="ru-RU" sz="900" b="0" i="0" u="none" strike="noStrike" dirty="0" smtClean="0">
                          <a:solidFill>
                            <a:schemeClr val="tx1"/>
                          </a:solidFill>
                          <a:effectLst/>
                          <a:latin typeface="Times New Roman"/>
                        </a:rPr>
                        <a:t>0,08</a:t>
                      </a:r>
                      <a:endParaRPr lang="ru-RU" sz="900" b="0" i="0" u="none" strike="noStrike" dirty="0">
                        <a:solidFill>
                          <a:schemeClr val="tx1"/>
                        </a:solidFill>
                        <a:effectLst/>
                        <a:latin typeface="Times New Roman"/>
                      </a:endParaRPr>
                    </a:p>
                  </a:txBody>
                  <a:tcPr marL="4972" marR="4972" marT="4972" marB="0" anchor="b"/>
                </a:tc>
              </a:tr>
            </a:tbl>
          </a:graphicData>
        </a:graphic>
      </p:graphicFrame>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2"/>
          <p:cNvSpPr>
            <a:spLocks noGrp="1"/>
          </p:cNvSpPr>
          <p:nvPr>
            <p:ph type="title"/>
          </p:nvPr>
        </p:nvSpPr>
        <p:spPr>
          <a:xfrm>
            <a:off x="0" y="-99392"/>
            <a:ext cx="9144000" cy="633412"/>
          </a:xfrm>
        </p:spPr>
        <p:txBody>
          <a:bodyPr/>
          <a:lstStyle/>
          <a:p>
            <a:pPr>
              <a:defRPr/>
            </a:pPr>
            <a:r>
              <a:rPr lang="ru-RU" sz="1800"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Исполнение расходной части  в разрезе разделов и подразделов за 2023 год, тыс. руб.</a:t>
            </a:r>
            <a:endParaRPr lang="ru-RU" sz="18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aphicFrame>
        <p:nvGraphicFramePr>
          <p:cNvPr id="3" name="Таблица 2"/>
          <p:cNvGraphicFramePr>
            <a:graphicFrameLocks noGrp="1"/>
          </p:cNvGraphicFramePr>
          <p:nvPr>
            <p:extLst>
              <p:ext uri="{D42A27DB-BD31-4B8C-83A1-F6EECF244321}">
                <p14:modId xmlns:p14="http://schemas.microsoft.com/office/powerpoint/2010/main" val="700199593"/>
              </p:ext>
            </p:extLst>
          </p:nvPr>
        </p:nvGraphicFramePr>
        <p:xfrm>
          <a:off x="107504" y="404664"/>
          <a:ext cx="8928992" cy="6398466"/>
        </p:xfrm>
        <a:graphic>
          <a:graphicData uri="http://schemas.openxmlformats.org/drawingml/2006/table">
            <a:tbl>
              <a:tblPr>
                <a:tableStyleId>{69CF1AB2-1976-4502-BF36-3FF5EA218861}</a:tableStyleId>
              </a:tblPr>
              <a:tblGrid>
                <a:gridCol w="3643029"/>
                <a:gridCol w="357159"/>
                <a:gridCol w="1000047"/>
                <a:gridCol w="1071479"/>
                <a:gridCol w="1000047"/>
                <a:gridCol w="714319"/>
                <a:gridCol w="571456"/>
                <a:gridCol w="571456"/>
              </a:tblGrid>
              <a:tr h="1063982">
                <a:tc>
                  <a:txBody>
                    <a:bodyPr/>
                    <a:lstStyle/>
                    <a:p>
                      <a:pPr algn="ctr" fontAlgn="ctr"/>
                      <a:r>
                        <a:rPr lang="ru-RU" sz="900" u="none" strike="noStrike" dirty="0">
                          <a:effectLst/>
                        </a:rPr>
                        <a:t>Наименование показателя</a:t>
                      </a:r>
                      <a:endParaRPr lang="ru-RU" sz="900" b="0" i="0" u="none" strike="noStrike" dirty="0">
                        <a:effectLst/>
                        <a:latin typeface="Times New Roman"/>
                      </a:endParaRPr>
                    </a:p>
                  </a:txBody>
                  <a:tcPr marL="4972" marR="4972" marT="4972" marB="0" anchor="ctr"/>
                </a:tc>
                <a:tc>
                  <a:txBody>
                    <a:bodyPr/>
                    <a:lstStyle/>
                    <a:p>
                      <a:pPr algn="ctr" fontAlgn="ctr"/>
                      <a:r>
                        <a:rPr lang="ru-RU" sz="900" u="none" strike="noStrike" dirty="0">
                          <a:effectLst/>
                        </a:rPr>
                        <a:t>Разд.</a:t>
                      </a:r>
                      <a:endParaRPr lang="ru-RU" sz="900" b="0" i="0" u="none" strike="noStrike" dirty="0">
                        <a:effectLst/>
                        <a:latin typeface="Times New Roman"/>
                      </a:endParaRPr>
                    </a:p>
                  </a:txBody>
                  <a:tcPr marL="4972" marR="4972" marT="4972" marB="0" anchor="ctr"/>
                </a:tc>
                <a:tc>
                  <a:txBody>
                    <a:bodyPr/>
                    <a:lstStyle/>
                    <a:p>
                      <a:pPr algn="ctr" fontAlgn="ctr"/>
                      <a:r>
                        <a:rPr lang="ru-RU" sz="900" u="none" strike="noStrike" dirty="0">
                          <a:effectLst/>
                        </a:rPr>
                        <a:t>Годовой план на 01.01.2023</a:t>
                      </a:r>
                      <a:endParaRPr lang="ru-RU" sz="900" b="0" i="0" u="none" strike="noStrike" dirty="0">
                        <a:effectLst/>
                        <a:latin typeface="Times New Roman"/>
                      </a:endParaRPr>
                    </a:p>
                  </a:txBody>
                  <a:tcPr marL="4972" marR="4972" marT="4972" marB="0" anchor="ctr"/>
                </a:tc>
                <a:tc>
                  <a:txBody>
                    <a:bodyPr/>
                    <a:lstStyle/>
                    <a:p>
                      <a:pPr algn="ctr" fontAlgn="ctr"/>
                      <a:r>
                        <a:rPr lang="ru-RU" sz="900" u="none" strike="noStrike" dirty="0">
                          <a:effectLst/>
                        </a:rPr>
                        <a:t>Годовой план уточненный</a:t>
                      </a:r>
                      <a:endParaRPr lang="ru-RU" sz="900" b="0" i="0" u="none" strike="noStrike" dirty="0">
                        <a:effectLst/>
                        <a:latin typeface="Times New Roman"/>
                      </a:endParaRPr>
                    </a:p>
                  </a:txBody>
                  <a:tcPr marL="4972" marR="4972" marT="4972" marB="0" anchor="ctr"/>
                </a:tc>
                <a:tc>
                  <a:txBody>
                    <a:bodyPr/>
                    <a:lstStyle/>
                    <a:p>
                      <a:pPr algn="ctr" fontAlgn="ctr"/>
                      <a:r>
                        <a:rPr lang="ru-RU" sz="900" u="none" strike="noStrike" dirty="0">
                          <a:effectLst/>
                        </a:rPr>
                        <a:t>Исполнено</a:t>
                      </a:r>
                      <a:endParaRPr lang="ru-RU" sz="900" b="0" i="0" u="none" strike="noStrike" dirty="0">
                        <a:effectLst/>
                        <a:latin typeface="Times New Roman"/>
                      </a:endParaRPr>
                    </a:p>
                  </a:txBody>
                  <a:tcPr marL="4972" marR="4972" marT="4972" marB="0" anchor="ctr"/>
                </a:tc>
                <a:tc>
                  <a:txBody>
                    <a:bodyPr/>
                    <a:lstStyle/>
                    <a:p>
                      <a:pPr algn="ctr" fontAlgn="ctr"/>
                      <a:r>
                        <a:rPr lang="ru-RU" sz="900" u="none" strike="noStrike" dirty="0">
                          <a:effectLst/>
                        </a:rPr>
                        <a:t>% исполнения к первоначально утвержденным расходам</a:t>
                      </a:r>
                      <a:endParaRPr lang="ru-RU" sz="900" b="0" i="0" u="none" strike="noStrike" dirty="0">
                        <a:effectLst/>
                        <a:latin typeface="Times New Roman"/>
                      </a:endParaRPr>
                    </a:p>
                  </a:txBody>
                  <a:tcPr marL="4972" marR="4972" marT="4972" marB="0" anchor="ctr"/>
                </a:tc>
                <a:tc>
                  <a:txBody>
                    <a:bodyPr/>
                    <a:lstStyle/>
                    <a:p>
                      <a:pPr algn="ctr" fontAlgn="ctr"/>
                      <a:r>
                        <a:rPr lang="ru-RU" sz="900" u="none" strike="noStrike" dirty="0">
                          <a:effectLst/>
                        </a:rPr>
                        <a:t> % исполнения к уточненным расходам </a:t>
                      </a:r>
                      <a:endParaRPr lang="ru-RU" sz="900" b="0" i="0" u="none" strike="noStrike" dirty="0">
                        <a:effectLst/>
                        <a:latin typeface="Times New Roman"/>
                      </a:endParaRPr>
                    </a:p>
                  </a:txBody>
                  <a:tcPr marL="4972" marR="4972" marT="4972" marB="0" anchor="ctr"/>
                </a:tc>
                <a:tc>
                  <a:txBody>
                    <a:bodyPr/>
                    <a:lstStyle/>
                    <a:p>
                      <a:pPr algn="ctr" fontAlgn="ctr"/>
                      <a:r>
                        <a:rPr lang="ru-RU" sz="900" b="0" i="0" u="none" strike="noStrike" dirty="0" smtClean="0">
                          <a:effectLst/>
                          <a:latin typeface="Times New Roman"/>
                        </a:rPr>
                        <a:t>Удельный вес в общей сумме исполнения</a:t>
                      </a:r>
                      <a:endParaRPr lang="ru-RU" sz="900" b="0" i="0" u="none" strike="noStrike" dirty="0">
                        <a:effectLst/>
                        <a:latin typeface="Times New Roman"/>
                      </a:endParaRPr>
                    </a:p>
                  </a:txBody>
                  <a:tcPr marL="4972" marR="4972" marT="4972" marB="0" anchor="ctr"/>
                </a:tc>
              </a:tr>
              <a:tr h="245475">
                <a:tc>
                  <a:txBody>
                    <a:bodyPr/>
                    <a:lstStyle/>
                    <a:p>
                      <a:pPr algn="ctr" fontAlgn="t"/>
                      <a:r>
                        <a:rPr lang="ru-RU" sz="900" b="1" u="none" strike="noStrike" dirty="0">
                          <a:effectLst/>
                        </a:rPr>
                        <a:t>ОБРАЗОВАНИЕ</a:t>
                      </a:r>
                      <a:endParaRPr lang="ru-RU" sz="900" b="1" i="0" u="none" strike="noStrike" dirty="0">
                        <a:solidFill>
                          <a:srgbClr val="000000"/>
                        </a:solidFill>
                        <a:effectLst/>
                        <a:latin typeface="Times New Roman"/>
                      </a:endParaRPr>
                    </a:p>
                  </a:txBody>
                  <a:tcPr marL="5378" marR="5378" marT="5378" marB="0"/>
                </a:tc>
                <a:tc>
                  <a:txBody>
                    <a:bodyPr/>
                    <a:lstStyle/>
                    <a:p>
                      <a:pPr algn="ctr" fontAlgn="ctr"/>
                      <a:r>
                        <a:rPr lang="ru-RU" sz="900" b="1" u="none" strike="noStrike" dirty="0">
                          <a:effectLst/>
                        </a:rPr>
                        <a:t>0700</a:t>
                      </a:r>
                      <a:endParaRPr lang="ru-RU" sz="900" b="1" i="0" u="none" strike="noStrike" dirty="0">
                        <a:solidFill>
                          <a:srgbClr val="000000"/>
                        </a:solidFill>
                        <a:effectLst/>
                        <a:latin typeface="Times New Roman"/>
                      </a:endParaRPr>
                    </a:p>
                  </a:txBody>
                  <a:tcPr marL="5378" marR="5378" marT="5378" marB="0" anchor="ctr"/>
                </a:tc>
                <a:tc>
                  <a:txBody>
                    <a:bodyPr/>
                    <a:lstStyle/>
                    <a:p>
                      <a:pPr algn="ctr" fontAlgn="ctr"/>
                      <a:r>
                        <a:rPr lang="ru-RU" sz="900" b="1" u="none" strike="noStrike" dirty="0">
                          <a:effectLst/>
                        </a:rPr>
                        <a:t>865 785,39060</a:t>
                      </a:r>
                      <a:endParaRPr lang="ru-RU" sz="900" b="1" i="0" u="none" strike="noStrike" dirty="0">
                        <a:solidFill>
                          <a:srgbClr val="000000"/>
                        </a:solidFill>
                        <a:effectLst/>
                        <a:latin typeface="Times New Roman"/>
                      </a:endParaRPr>
                    </a:p>
                  </a:txBody>
                  <a:tcPr marL="5378" marR="5378" marT="5378" marB="0" anchor="ctr"/>
                </a:tc>
                <a:tc>
                  <a:txBody>
                    <a:bodyPr/>
                    <a:lstStyle/>
                    <a:p>
                      <a:pPr algn="ctr" fontAlgn="ctr"/>
                      <a:r>
                        <a:rPr lang="ru-RU" sz="900" b="1" u="none" strike="noStrike" dirty="0">
                          <a:effectLst/>
                        </a:rPr>
                        <a:t>924 996,98323</a:t>
                      </a:r>
                      <a:endParaRPr lang="ru-RU" sz="900" b="1" i="0" u="none" strike="noStrike" dirty="0">
                        <a:solidFill>
                          <a:srgbClr val="000000"/>
                        </a:solidFill>
                        <a:effectLst/>
                        <a:latin typeface="Times New Roman"/>
                      </a:endParaRPr>
                    </a:p>
                  </a:txBody>
                  <a:tcPr marL="5378" marR="5378" marT="5378" marB="0" anchor="ctr"/>
                </a:tc>
                <a:tc>
                  <a:txBody>
                    <a:bodyPr/>
                    <a:lstStyle/>
                    <a:p>
                      <a:pPr algn="ctr" fontAlgn="ctr"/>
                      <a:r>
                        <a:rPr lang="ru-RU" sz="900" b="1" u="none" strike="noStrike" dirty="0">
                          <a:effectLst/>
                        </a:rPr>
                        <a:t>919 611,701230</a:t>
                      </a:r>
                      <a:endParaRPr lang="ru-RU" sz="900" b="1" i="0" u="none" strike="noStrike" dirty="0">
                        <a:solidFill>
                          <a:srgbClr val="000000"/>
                        </a:solidFill>
                        <a:effectLst/>
                        <a:latin typeface="Times New Roman"/>
                      </a:endParaRPr>
                    </a:p>
                  </a:txBody>
                  <a:tcPr marL="5378" marR="5378" marT="5378" marB="0" anchor="ctr"/>
                </a:tc>
                <a:tc>
                  <a:txBody>
                    <a:bodyPr/>
                    <a:lstStyle/>
                    <a:p>
                      <a:pPr algn="ctr" fontAlgn="b"/>
                      <a:r>
                        <a:rPr lang="ru-RU" sz="900" b="1" u="none" strike="noStrike" dirty="0">
                          <a:effectLst/>
                        </a:rPr>
                        <a:t>0,00</a:t>
                      </a:r>
                      <a:endParaRPr lang="ru-RU" sz="900" b="1" i="0" u="none" strike="noStrike" dirty="0">
                        <a:solidFill>
                          <a:srgbClr val="000000"/>
                        </a:solidFill>
                        <a:effectLst/>
                        <a:latin typeface="Times New Roman"/>
                      </a:endParaRPr>
                    </a:p>
                  </a:txBody>
                  <a:tcPr marL="5378" marR="5378" marT="5378" marB="0" anchor="b"/>
                </a:tc>
                <a:tc>
                  <a:txBody>
                    <a:bodyPr/>
                    <a:lstStyle/>
                    <a:p>
                      <a:pPr algn="ctr" fontAlgn="b"/>
                      <a:r>
                        <a:rPr lang="ru-RU" sz="900" b="1" u="none" strike="noStrike" dirty="0">
                          <a:effectLst/>
                        </a:rPr>
                        <a:t>99,42</a:t>
                      </a:r>
                      <a:endParaRPr lang="ru-RU" sz="900" b="1" i="0" u="none" strike="noStrike" dirty="0">
                        <a:solidFill>
                          <a:srgbClr val="000000"/>
                        </a:solidFill>
                        <a:effectLst/>
                        <a:latin typeface="Times New Roman"/>
                      </a:endParaRPr>
                    </a:p>
                  </a:txBody>
                  <a:tcPr marL="5378" marR="5378" marT="5378" marB="0" anchor="b"/>
                </a:tc>
                <a:tc>
                  <a:txBody>
                    <a:bodyPr/>
                    <a:lstStyle/>
                    <a:p>
                      <a:pPr algn="ctr" fontAlgn="b"/>
                      <a:r>
                        <a:rPr lang="ru-RU" sz="900" b="1" i="0" u="none" strike="noStrike" dirty="0" smtClean="0">
                          <a:solidFill>
                            <a:schemeClr val="tx1"/>
                          </a:solidFill>
                          <a:effectLst/>
                          <a:latin typeface="Times New Roman"/>
                        </a:rPr>
                        <a:t>63,72</a:t>
                      </a:r>
                      <a:endParaRPr lang="ru-RU" sz="900" b="1" i="0" u="none" strike="noStrike" dirty="0">
                        <a:solidFill>
                          <a:schemeClr val="tx1"/>
                        </a:solidFill>
                        <a:effectLst/>
                        <a:latin typeface="Times New Roman"/>
                      </a:endParaRPr>
                    </a:p>
                  </a:txBody>
                  <a:tcPr marL="5378" marR="5378" marT="5378" marB="0" anchor="b"/>
                </a:tc>
              </a:tr>
              <a:tr h="245475">
                <a:tc>
                  <a:txBody>
                    <a:bodyPr/>
                    <a:lstStyle/>
                    <a:p>
                      <a:pPr algn="ctr" fontAlgn="t"/>
                      <a:r>
                        <a:rPr lang="ru-RU" sz="900" u="none" strike="noStrike" dirty="0">
                          <a:effectLst/>
                        </a:rPr>
                        <a:t>Дошкольное образование</a:t>
                      </a:r>
                      <a:endParaRPr lang="ru-RU" sz="900" b="1" i="0" u="none" strike="noStrike" dirty="0">
                        <a:effectLst/>
                        <a:latin typeface="Times New Roman"/>
                      </a:endParaRPr>
                    </a:p>
                  </a:txBody>
                  <a:tcPr marL="5378" marR="5378" marT="5378" marB="0"/>
                </a:tc>
                <a:tc>
                  <a:txBody>
                    <a:bodyPr/>
                    <a:lstStyle/>
                    <a:p>
                      <a:pPr algn="ctr" fontAlgn="ctr"/>
                      <a:r>
                        <a:rPr lang="ru-RU" sz="900" u="none" strike="noStrike" dirty="0">
                          <a:effectLst/>
                        </a:rPr>
                        <a:t>0701</a:t>
                      </a:r>
                      <a:endParaRPr lang="ru-RU" sz="900" b="1" i="0" u="none" strike="noStrike" dirty="0">
                        <a:effectLst/>
                        <a:latin typeface="Times New Roman"/>
                      </a:endParaRPr>
                    </a:p>
                  </a:txBody>
                  <a:tcPr marL="5378" marR="5378" marT="5378" marB="0" anchor="ctr"/>
                </a:tc>
                <a:tc>
                  <a:txBody>
                    <a:bodyPr/>
                    <a:lstStyle/>
                    <a:p>
                      <a:pPr algn="ctr" fontAlgn="ctr"/>
                      <a:r>
                        <a:rPr lang="ru-RU" sz="900" u="none" strike="noStrike" dirty="0">
                          <a:effectLst/>
                        </a:rPr>
                        <a:t>187 385,63782</a:t>
                      </a:r>
                      <a:endParaRPr lang="ru-RU" sz="900" b="1" i="0" u="none" strike="noStrike" dirty="0">
                        <a:effectLst/>
                        <a:latin typeface="Times New Roman"/>
                      </a:endParaRPr>
                    </a:p>
                  </a:txBody>
                  <a:tcPr marL="5378" marR="5378" marT="5378" marB="0" anchor="ctr"/>
                </a:tc>
                <a:tc>
                  <a:txBody>
                    <a:bodyPr/>
                    <a:lstStyle/>
                    <a:p>
                      <a:pPr algn="ctr" fontAlgn="ctr"/>
                      <a:r>
                        <a:rPr lang="ru-RU" sz="900" u="none" strike="noStrike">
                          <a:effectLst/>
                        </a:rPr>
                        <a:t>203 048,59039</a:t>
                      </a:r>
                      <a:endParaRPr lang="ru-RU" sz="900" b="1" i="0" u="none" strike="noStrike">
                        <a:effectLst/>
                        <a:latin typeface="Times New Roman"/>
                      </a:endParaRPr>
                    </a:p>
                  </a:txBody>
                  <a:tcPr marL="5378" marR="5378" marT="5378" marB="0" anchor="ctr"/>
                </a:tc>
                <a:tc>
                  <a:txBody>
                    <a:bodyPr/>
                    <a:lstStyle/>
                    <a:p>
                      <a:pPr algn="ctr" fontAlgn="ctr"/>
                      <a:r>
                        <a:rPr lang="ru-RU" sz="900" u="none" strike="noStrike" dirty="0">
                          <a:effectLst/>
                        </a:rPr>
                        <a:t>203 060,611470</a:t>
                      </a:r>
                      <a:endParaRPr lang="ru-RU" sz="900" b="1" i="0" u="none" strike="noStrike" dirty="0">
                        <a:effectLst/>
                        <a:latin typeface="Times New Roman"/>
                      </a:endParaRPr>
                    </a:p>
                  </a:txBody>
                  <a:tcPr marL="5378" marR="5378" marT="5378" marB="0" anchor="ctr"/>
                </a:tc>
                <a:tc>
                  <a:txBody>
                    <a:bodyPr/>
                    <a:lstStyle/>
                    <a:p>
                      <a:pPr algn="ctr" fontAlgn="b"/>
                      <a:r>
                        <a:rPr lang="ru-RU" sz="900" u="none" strike="noStrike">
                          <a:effectLst/>
                        </a:rPr>
                        <a:t>0,00</a:t>
                      </a:r>
                      <a:endParaRPr lang="ru-RU" sz="900" b="0" i="0" u="none" strike="noStrike">
                        <a:effectLst/>
                        <a:latin typeface="Times New Roman"/>
                      </a:endParaRPr>
                    </a:p>
                  </a:txBody>
                  <a:tcPr marL="5378" marR="5378" marT="5378" marB="0" anchor="b"/>
                </a:tc>
                <a:tc>
                  <a:txBody>
                    <a:bodyPr/>
                    <a:lstStyle/>
                    <a:p>
                      <a:pPr algn="ctr" fontAlgn="b"/>
                      <a:r>
                        <a:rPr lang="ru-RU" sz="900" u="none" strike="noStrike">
                          <a:effectLst/>
                        </a:rPr>
                        <a:t>100,01</a:t>
                      </a:r>
                      <a:endParaRPr lang="ru-RU" sz="900" b="0" i="0" u="none" strike="noStrike">
                        <a:effectLst/>
                        <a:latin typeface="Times New Roman"/>
                      </a:endParaRPr>
                    </a:p>
                  </a:txBody>
                  <a:tcPr marL="5378" marR="5378" marT="5378" marB="0" anchor="b"/>
                </a:tc>
                <a:tc>
                  <a:txBody>
                    <a:bodyPr/>
                    <a:lstStyle/>
                    <a:p>
                      <a:pPr algn="ctr" fontAlgn="b"/>
                      <a:r>
                        <a:rPr lang="ru-RU" sz="900" b="0" i="0" u="none" strike="noStrike" dirty="0" smtClean="0">
                          <a:solidFill>
                            <a:schemeClr val="tx1"/>
                          </a:solidFill>
                          <a:effectLst/>
                          <a:latin typeface="Times New Roman"/>
                        </a:rPr>
                        <a:t>14,07</a:t>
                      </a:r>
                      <a:endParaRPr lang="ru-RU" sz="900" b="0" i="0" u="none" strike="noStrike" dirty="0">
                        <a:solidFill>
                          <a:schemeClr val="tx1"/>
                        </a:solidFill>
                        <a:effectLst/>
                        <a:latin typeface="Times New Roman"/>
                      </a:endParaRPr>
                    </a:p>
                  </a:txBody>
                  <a:tcPr marL="5378" marR="5378" marT="5378" marB="0" anchor="b"/>
                </a:tc>
              </a:tr>
              <a:tr h="211172">
                <a:tc>
                  <a:txBody>
                    <a:bodyPr/>
                    <a:lstStyle/>
                    <a:p>
                      <a:pPr algn="l" fontAlgn="t"/>
                      <a:r>
                        <a:rPr lang="ru-RU" sz="900" u="none" strike="noStrike" dirty="0">
                          <a:effectLst/>
                        </a:rPr>
                        <a:t>Общее образование</a:t>
                      </a:r>
                      <a:endParaRPr lang="ru-RU" sz="900" b="1" i="0" u="none" strike="noStrike" dirty="0">
                        <a:effectLst/>
                        <a:latin typeface="Times New Roman"/>
                      </a:endParaRPr>
                    </a:p>
                  </a:txBody>
                  <a:tcPr marL="5378" marR="5378" marT="5378" marB="0"/>
                </a:tc>
                <a:tc>
                  <a:txBody>
                    <a:bodyPr/>
                    <a:lstStyle/>
                    <a:p>
                      <a:pPr algn="ctr" fontAlgn="ctr"/>
                      <a:r>
                        <a:rPr lang="ru-RU" sz="900" u="none" strike="noStrike">
                          <a:effectLst/>
                        </a:rPr>
                        <a:t>0702</a:t>
                      </a:r>
                      <a:endParaRPr lang="ru-RU" sz="900" b="1" i="0" u="none" strike="noStrike">
                        <a:effectLst/>
                        <a:latin typeface="Times New Roman"/>
                      </a:endParaRPr>
                    </a:p>
                  </a:txBody>
                  <a:tcPr marL="5378" marR="5378" marT="5378" marB="0" anchor="ctr"/>
                </a:tc>
                <a:tc>
                  <a:txBody>
                    <a:bodyPr/>
                    <a:lstStyle/>
                    <a:p>
                      <a:pPr algn="ctr" fontAlgn="ctr"/>
                      <a:r>
                        <a:rPr lang="ru-RU" sz="900" u="none" strike="noStrike" dirty="0">
                          <a:effectLst/>
                        </a:rPr>
                        <a:t>586 796,70380</a:t>
                      </a:r>
                      <a:endParaRPr lang="ru-RU" sz="900" b="1" i="0" u="none" strike="noStrike" dirty="0">
                        <a:effectLst/>
                        <a:latin typeface="Times New Roman"/>
                      </a:endParaRPr>
                    </a:p>
                  </a:txBody>
                  <a:tcPr marL="5378" marR="5378" marT="5378" marB="0" anchor="ctr"/>
                </a:tc>
                <a:tc>
                  <a:txBody>
                    <a:bodyPr/>
                    <a:lstStyle/>
                    <a:p>
                      <a:pPr algn="ctr" fontAlgn="ctr"/>
                      <a:r>
                        <a:rPr lang="ru-RU" sz="900" u="none" strike="noStrike" dirty="0">
                          <a:effectLst/>
                        </a:rPr>
                        <a:t>627 695,77563</a:t>
                      </a:r>
                      <a:endParaRPr lang="ru-RU" sz="900" b="1" i="0" u="none" strike="noStrike" dirty="0">
                        <a:effectLst/>
                        <a:latin typeface="Times New Roman"/>
                      </a:endParaRPr>
                    </a:p>
                  </a:txBody>
                  <a:tcPr marL="5378" marR="5378" marT="5378" marB="0" anchor="ctr"/>
                </a:tc>
                <a:tc>
                  <a:txBody>
                    <a:bodyPr/>
                    <a:lstStyle/>
                    <a:p>
                      <a:pPr algn="ctr" fontAlgn="ctr"/>
                      <a:r>
                        <a:rPr lang="ru-RU" sz="900" u="none" strike="noStrike" dirty="0">
                          <a:effectLst/>
                        </a:rPr>
                        <a:t>622 337,248480</a:t>
                      </a:r>
                      <a:endParaRPr lang="ru-RU" sz="900" b="1" i="0" u="none" strike="noStrike" dirty="0">
                        <a:effectLst/>
                        <a:latin typeface="Times New Roman"/>
                      </a:endParaRPr>
                    </a:p>
                  </a:txBody>
                  <a:tcPr marL="5378" marR="5378" marT="5378" marB="0" anchor="ctr"/>
                </a:tc>
                <a:tc>
                  <a:txBody>
                    <a:bodyPr/>
                    <a:lstStyle/>
                    <a:p>
                      <a:pPr algn="ctr" fontAlgn="b"/>
                      <a:r>
                        <a:rPr lang="ru-RU" sz="900" u="none" strike="noStrike" dirty="0">
                          <a:effectLst/>
                        </a:rPr>
                        <a:t>0,00</a:t>
                      </a:r>
                      <a:endParaRPr lang="ru-RU" sz="900" b="0" i="0" u="none" strike="noStrike" dirty="0">
                        <a:effectLst/>
                        <a:latin typeface="Times New Roman"/>
                      </a:endParaRPr>
                    </a:p>
                  </a:txBody>
                  <a:tcPr marL="5378" marR="5378" marT="5378" marB="0" anchor="b"/>
                </a:tc>
                <a:tc>
                  <a:txBody>
                    <a:bodyPr/>
                    <a:lstStyle/>
                    <a:p>
                      <a:pPr algn="ctr" fontAlgn="b"/>
                      <a:r>
                        <a:rPr lang="ru-RU" sz="900" u="none" strike="noStrike">
                          <a:effectLst/>
                        </a:rPr>
                        <a:t>99,15</a:t>
                      </a:r>
                      <a:endParaRPr lang="ru-RU" sz="900" b="0" i="0" u="none" strike="noStrike">
                        <a:effectLst/>
                        <a:latin typeface="Times New Roman"/>
                      </a:endParaRPr>
                    </a:p>
                  </a:txBody>
                  <a:tcPr marL="5378" marR="5378" marT="5378" marB="0" anchor="b"/>
                </a:tc>
                <a:tc>
                  <a:txBody>
                    <a:bodyPr/>
                    <a:lstStyle/>
                    <a:p>
                      <a:pPr algn="ctr" fontAlgn="b"/>
                      <a:r>
                        <a:rPr lang="ru-RU" sz="900" b="0" i="0" u="none" strike="noStrike" dirty="0" smtClean="0">
                          <a:solidFill>
                            <a:schemeClr val="tx1"/>
                          </a:solidFill>
                          <a:effectLst/>
                          <a:latin typeface="Times New Roman"/>
                        </a:rPr>
                        <a:t>43,12</a:t>
                      </a:r>
                      <a:endParaRPr lang="ru-RU" sz="900" b="0" i="0" u="none" strike="noStrike" dirty="0">
                        <a:solidFill>
                          <a:schemeClr val="tx1"/>
                        </a:solidFill>
                        <a:effectLst/>
                        <a:latin typeface="Times New Roman"/>
                      </a:endParaRPr>
                    </a:p>
                  </a:txBody>
                  <a:tcPr marL="5378" marR="5378" marT="5378" marB="0" anchor="b"/>
                </a:tc>
              </a:tr>
              <a:tr h="142057">
                <a:tc>
                  <a:txBody>
                    <a:bodyPr/>
                    <a:lstStyle/>
                    <a:p>
                      <a:pPr algn="l" fontAlgn="t"/>
                      <a:r>
                        <a:rPr lang="ru-RU" sz="900" u="none" strike="noStrike" dirty="0">
                          <a:effectLst/>
                        </a:rPr>
                        <a:t>Дополнительное образование детей</a:t>
                      </a:r>
                      <a:endParaRPr lang="ru-RU" sz="900" b="1" i="0" u="none" strike="noStrike" dirty="0">
                        <a:effectLst/>
                        <a:latin typeface="Times New Roman"/>
                      </a:endParaRPr>
                    </a:p>
                  </a:txBody>
                  <a:tcPr marL="5378" marR="5378" marT="5378" marB="0"/>
                </a:tc>
                <a:tc>
                  <a:txBody>
                    <a:bodyPr/>
                    <a:lstStyle/>
                    <a:p>
                      <a:pPr algn="ctr" fontAlgn="ctr"/>
                      <a:r>
                        <a:rPr lang="ru-RU" sz="900" u="none" strike="noStrike">
                          <a:effectLst/>
                        </a:rPr>
                        <a:t>0703</a:t>
                      </a:r>
                      <a:endParaRPr lang="ru-RU" sz="900" b="1" i="0" u="none" strike="noStrike">
                        <a:effectLst/>
                        <a:latin typeface="Times New Roman"/>
                      </a:endParaRPr>
                    </a:p>
                  </a:txBody>
                  <a:tcPr marL="5378" marR="5378" marT="5378" marB="0" anchor="ctr"/>
                </a:tc>
                <a:tc>
                  <a:txBody>
                    <a:bodyPr/>
                    <a:lstStyle/>
                    <a:p>
                      <a:pPr algn="ctr" fontAlgn="ctr"/>
                      <a:r>
                        <a:rPr lang="ru-RU" sz="900" u="none" strike="noStrike">
                          <a:effectLst/>
                        </a:rPr>
                        <a:t>52 472,79223</a:t>
                      </a:r>
                      <a:endParaRPr lang="ru-RU" sz="900" b="1" i="0" u="none" strike="noStrike">
                        <a:effectLst/>
                        <a:latin typeface="Times New Roman"/>
                      </a:endParaRPr>
                    </a:p>
                  </a:txBody>
                  <a:tcPr marL="5378" marR="5378" marT="5378" marB="0" anchor="ctr"/>
                </a:tc>
                <a:tc>
                  <a:txBody>
                    <a:bodyPr/>
                    <a:lstStyle/>
                    <a:p>
                      <a:pPr algn="ctr" fontAlgn="ctr"/>
                      <a:r>
                        <a:rPr lang="ru-RU" sz="900" u="none" strike="noStrike">
                          <a:effectLst/>
                        </a:rPr>
                        <a:t>52 358,15760</a:t>
                      </a:r>
                      <a:endParaRPr lang="ru-RU" sz="900" b="1" i="0" u="none" strike="noStrike">
                        <a:effectLst/>
                        <a:latin typeface="Times New Roman"/>
                      </a:endParaRPr>
                    </a:p>
                  </a:txBody>
                  <a:tcPr marL="5378" marR="5378" marT="5378" marB="0" anchor="ctr"/>
                </a:tc>
                <a:tc>
                  <a:txBody>
                    <a:bodyPr/>
                    <a:lstStyle/>
                    <a:p>
                      <a:pPr algn="ctr" fontAlgn="ctr"/>
                      <a:r>
                        <a:rPr lang="ru-RU" sz="900" u="none" strike="noStrike">
                          <a:effectLst/>
                        </a:rPr>
                        <a:t>52 358,157600</a:t>
                      </a:r>
                      <a:endParaRPr lang="ru-RU" sz="900" b="1" i="0" u="none" strike="noStrike">
                        <a:effectLst/>
                        <a:latin typeface="Times New Roman"/>
                      </a:endParaRPr>
                    </a:p>
                  </a:txBody>
                  <a:tcPr marL="5378" marR="5378" marT="5378" marB="0" anchor="ctr"/>
                </a:tc>
                <a:tc>
                  <a:txBody>
                    <a:bodyPr/>
                    <a:lstStyle/>
                    <a:p>
                      <a:pPr algn="ctr" fontAlgn="b"/>
                      <a:r>
                        <a:rPr lang="ru-RU" sz="900" u="none" strike="noStrike" dirty="0">
                          <a:effectLst/>
                        </a:rPr>
                        <a:t>0,00</a:t>
                      </a:r>
                      <a:endParaRPr lang="ru-RU" sz="900" b="0" i="0" u="none" strike="noStrike" dirty="0">
                        <a:effectLst/>
                        <a:latin typeface="Times New Roman"/>
                      </a:endParaRPr>
                    </a:p>
                  </a:txBody>
                  <a:tcPr marL="5378" marR="5378" marT="5378" marB="0" anchor="b"/>
                </a:tc>
                <a:tc>
                  <a:txBody>
                    <a:bodyPr/>
                    <a:lstStyle/>
                    <a:p>
                      <a:pPr algn="ctr" fontAlgn="b"/>
                      <a:r>
                        <a:rPr lang="ru-RU" sz="900" u="none" strike="noStrike">
                          <a:effectLst/>
                        </a:rPr>
                        <a:t>100,00</a:t>
                      </a:r>
                      <a:endParaRPr lang="ru-RU" sz="900" b="0" i="0" u="none" strike="noStrike">
                        <a:effectLst/>
                        <a:latin typeface="Times New Roman"/>
                      </a:endParaRPr>
                    </a:p>
                  </a:txBody>
                  <a:tcPr marL="5378" marR="5378" marT="5378" marB="0" anchor="b"/>
                </a:tc>
                <a:tc>
                  <a:txBody>
                    <a:bodyPr/>
                    <a:lstStyle/>
                    <a:p>
                      <a:pPr algn="ctr" fontAlgn="b"/>
                      <a:r>
                        <a:rPr lang="ru-RU" sz="900" b="0" i="0" u="none" strike="noStrike" dirty="0" smtClean="0">
                          <a:solidFill>
                            <a:schemeClr val="tx1"/>
                          </a:solidFill>
                          <a:effectLst/>
                          <a:latin typeface="Times New Roman"/>
                        </a:rPr>
                        <a:t>3,63</a:t>
                      </a:r>
                      <a:endParaRPr lang="ru-RU" sz="900" b="0" i="0" u="none" strike="noStrike" dirty="0">
                        <a:solidFill>
                          <a:schemeClr val="tx1"/>
                        </a:solidFill>
                        <a:effectLst/>
                        <a:latin typeface="Times New Roman"/>
                      </a:endParaRPr>
                    </a:p>
                  </a:txBody>
                  <a:tcPr marL="5378" marR="5378" marT="5378" marB="0" anchor="b"/>
                </a:tc>
              </a:tr>
              <a:tr h="225107">
                <a:tc>
                  <a:txBody>
                    <a:bodyPr/>
                    <a:lstStyle/>
                    <a:p>
                      <a:pPr algn="l" fontAlgn="t"/>
                      <a:r>
                        <a:rPr lang="ru-RU" sz="900" u="none" strike="noStrike" dirty="0">
                          <a:effectLst/>
                        </a:rPr>
                        <a:t>Профессиональная подготовка, переподготовка и повышение квалификации</a:t>
                      </a:r>
                      <a:endParaRPr lang="ru-RU" sz="900" b="1" i="0" u="none" strike="noStrike" dirty="0">
                        <a:effectLst/>
                        <a:latin typeface="Times New Roman"/>
                      </a:endParaRPr>
                    </a:p>
                  </a:txBody>
                  <a:tcPr marL="5378" marR="5378" marT="5378" marB="0"/>
                </a:tc>
                <a:tc>
                  <a:txBody>
                    <a:bodyPr/>
                    <a:lstStyle/>
                    <a:p>
                      <a:pPr algn="ctr" fontAlgn="ctr"/>
                      <a:r>
                        <a:rPr lang="ru-RU" sz="900" u="none" strike="noStrike">
                          <a:effectLst/>
                        </a:rPr>
                        <a:t>0705</a:t>
                      </a:r>
                      <a:endParaRPr lang="ru-RU" sz="900" b="1" i="0" u="none" strike="noStrike">
                        <a:effectLst/>
                        <a:latin typeface="Times New Roman"/>
                      </a:endParaRPr>
                    </a:p>
                  </a:txBody>
                  <a:tcPr marL="5378" marR="5378" marT="5378" marB="0" anchor="ctr"/>
                </a:tc>
                <a:tc>
                  <a:txBody>
                    <a:bodyPr/>
                    <a:lstStyle/>
                    <a:p>
                      <a:pPr algn="ctr" fontAlgn="ctr"/>
                      <a:r>
                        <a:rPr lang="ru-RU" sz="900" u="none" strike="noStrike">
                          <a:effectLst/>
                        </a:rPr>
                        <a:t>240,00000</a:t>
                      </a:r>
                      <a:endParaRPr lang="ru-RU" sz="900" b="1" i="0" u="none" strike="noStrike">
                        <a:effectLst/>
                        <a:latin typeface="Times New Roman"/>
                      </a:endParaRPr>
                    </a:p>
                  </a:txBody>
                  <a:tcPr marL="5378" marR="5378" marT="5378" marB="0" anchor="ctr"/>
                </a:tc>
                <a:tc>
                  <a:txBody>
                    <a:bodyPr/>
                    <a:lstStyle/>
                    <a:p>
                      <a:pPr algn="ctr" fontAlgn="ctr"/>
                      <a:r>
                        <a:rPr lang="ru-RU" sz="900" u="none" strike="noStrike" dirty="0">
                          <a:effectLst/>
                        </a:rPr>
                        <a:t>211,98000</a:t>
                      </a:r>
                      <a:endParaRPr lang="ru-RU" sz="900" b="1" i="0" u="none" strike="noStrike" dirty="0">
                        <a:effectLst/>
                        <a:latin typeface="Times New Roman"/>
                      </a:endParaRPr>
                    </a:p>
                  </a:txBody>
                  <a:tcPr marL="5378" marR="5378" marT="5378" marB="0" anchor="ctr"/>
                </a:tc>
                <a:tc>
                  <a:txBody>
                    <a:bodyPr/>
                    <a:lstStyle/>
                    <a:p>
                      <a:pPr algn="ctr" fontAlgn="ctr"/>
                      <a:r>
                        <a:rPr lang="ru-RU" sz="900" u="none" strike="noStrike">
                          <a:effectLst/>
                        </a:rPr>
                        <a:t>211,980000</a:t>
                      </a:r>
                      <a:endParaRPr lang="ru-RU" sz="900" b="1" i="0" u="none" strike="noStrike">
                        <a:effectLst/>
                        <a:latin typeface="Times New Roman"/>
                      </a:endParaRPr>
                    </a:p>
                  </a:txBody>
                  <a:tcPr marL="5378" marR="5378" marT="5378" marB="0" anchor="ctr"/>
                </a:tc>
                <a:tc>
                  <a:txBody>
                    <a:bodyPr/>
                    <a:lstStyle/>
                    <a:p>
                      <a:pPr algn="ctr" fontAlgn="b"/>
                      <a:r>
                        <a:rPr lang="ru-RU" sz="900" u="none" strike="noStrike" dirty="0">
                          <a:effectLst/>
                        </a:rPr>
                        <a:t>0,00</a:t>
                      </a:r>
                      <a:endParaRPr lang="ru-RU" sz="900" b="0" i="0" u="none" strike="noStrike" dirty="0">
                        <a:effectLst/>
                        <a:latin typeface="Times New Roman"/>
                      </a:endParaRPr>
                    </a:p>
                  </a:txBody>
                  <a:tcPr marL="5378" marR="5378" marT="5378" marB="0" anchor="b"/>
                </a:tc>
                <a:tc>
                  <a:txBody>
                    <a:bodyPr/>
                    <a:lstStyle/>
                    <a:p>
                      <a:pPr algn="ctr" fontAlgn="b"/>
                      <a:r>
                        <a:rPr lang="ru-RU" sz="900" u="none" strike="noStrike">
                          <a:effectLst/>
                        </a:rPr>
                        <a:t>100,00</a:t>
                      </a:r>
                      <a:endParaRPr lang="ru-RU" sz="900" b="0" i="0" u="none" strike="noStrike">
                        <a:effectLst/>
                        <a:latin typeface="Times New Roman"/>
                      </a:endParaRPr>
                    </a:p>
                  </a:txBody>
                  <a:tcPr marL="5378" marR="5378" marT="5378" marB="0" anchor="b"/>
                </a:tc>
                <a:tc>
                  <a:txBody>
                    <a:bodyPr/>
                    <a:lstStyle/>
                    <a:p>
                      <a:pPr algn="ctr" fontAlgn="b"/>
                      <a:r>
                        <a:rPr lang="ru-RU" sz="900" b="0" i="0" u="none" strike="noStrike" dirty="0" smtClean="0">
                          <a:solidFill>
                            <a:schemeClr val="tx1"/>
                          </a:solidFill>
                          <a:effectLst/>
                          <a:latin typeface="Times New Roman"/>
                        </a:rPr>
                        <a:t>0,01</a:t>
                      </a:r>
                      <a:endParaRPr lang="ru-RU" sz="900" b="0" i="0" u="none" strike="noStrike" dirty="0">
                        <a:solidFill>
                          <a:schemeClr val="tx1"/>
                        </a:solidFill>
                        <a:effectLst/>
                        <a:latin typeface="Times New Roman"/>
                      </a:endParaRPr>
                    </a:p>
                  </a:txBody>
                  <a:tcPr marL="5378" marR="5378" marT="5378" marB="0" anchor="b"/>
                </a:tc>
              </a:tr>
              <a:tr h="142057">
                <a:tc>
                  <a:txBody>
                    <a:bodyPr/>
                    <a:lstStyle/>
                    <a:p>
                      <a:pPr algn="l" fontAlgn="t"/>
                      <a:r>
                        <a:rPr lang="ru-RU" sz="900" u="none" strike="noStrike" dirty="0">
                          <a:effectLst/>
                        </a:rPr>
                        <a:t>Молодежная политика и оздоровление детей</a:t>
                      </a:r>
                      <a:endParaRPr lang="ru-RU" sz="900" b="1" i="0" u="none" strike="noStrike" dirty="0">
                        <a:effectLst/>
                        <a:latin typeface="Times New Roman"/>
                      </a:endParaRPr>
                    </a:p>
                  </a:txBody>
                  <a:tcPr marL="5378" marR="5378" marT="5378" marB="0"/>
                </a:tc>
                <a:tc>
                  <a:txBody>
                    <a:bodyPr/>
                    <a:lstStyle/>
                    <a:p>
                      <a:pPr algn="ctr" fontAlgn="ctr"/>
                      <a:r>
                        <a:rPr lang="ru-RU" sz="900" u="none" strike="noStrike">
                          <a:effectLst/>
                        </a:rPr>
                        <a:t>0707</a:t>
                      </a:r>
                      <a:endParaRPr lang="ru-RU" sz="900" b="1" i="0" u="none" strike="noStrike">
                        <a:effectLst/>
                        <a:latin typeface="Times New Roman"/>
                      </a:endParaRPr>
                    </a:p>
                  </a:txBody>
                  <a:tcPr marL="5378" marR="5378" marT="5378" marB="0" anchor="ctr"/>
                </a:tc>
                <a:tc>
                  <a:txBody>
                    <a:bodyPr/>
                    <a:lstStyle/>
                    <a:p>
                      <a:pPr algn="ctr" fontAlgn="ctr"/>
                      <a:r>
                        <a:rPr lang="ru-RU" sz="900" u="none" strike="noStrike">
                          <a:effectLst/>
                        </a:rPr>
                        <a:t>4 824,43175</a:t>
                      </a:r>
                      <a:endParaRPr lang="ru-RU" sz="900" b="1" i="0" u="none" strike="noStrike">
                        <a:effectLst/>
                        <a:latin typeface="Times New Roman"/>
                      </a:endParaRPr>
                    </a:p>
                  </a:txBody>
                  <a:tcPr marL="5378" marR="5378" marT="5378" marB="0" anchor="ctr"/>
                </a:tc>
                <a:tc>
                  <a:txBody>
                    <a:bodyPr/>
                    <a:lstStyle/>
                    <a:p>
                      <a:pPr algn="ctr" fontAlgn="ctr"/>
                      <a:r>
                        <a:rPr lang="ru-RU" sz="900" u="none" strike="noStrike">
                          <a:effectLst/>
                        </a:rPr>
                        <a:t>5 139,46883</a:t>
                      </a:r>
                      <a:endParaRPr lang="ru-RU" sz="900" b="1" i="0" u="none" strike="noStrike">
                        <a:effectLst/>
                        <a:latin typeface="Times New Roman"/>
                      </a:endParaRPr>
                    </a:p>
                  </a:txBody>
                  <a:tcPr marL="5378" marR="5378" marT="5378" marB="0" anchor="ctr"/>
                </a:tc>
                <a:tc>
                  <a:txBody>
                    <a:bodyPr/>
                    <a:lstStyle/>
                    <a:p>
                      <a:pPr algn="ctr" fontAlgn="ctr"/>
                      <a:r>
                        <a:rPr lang="ru-RU" sz="900" u="none" strike="noStrike" dirty="0">
                          <a:effectLst/>
                        </a:rPr>
                        <a:t>5 139,468830</a:t>
                      </a:r>
                      <a:endParaRPr lang="ru-RU" sz="900" b="1" i="0" u="none" strike="noStrike" dirty="0">
                        <a:effectLst/>
                        <a:latin typeface="Times New Roman"/>
                      </a:endParaRPr>
                    </a:p>
                  </a:txBody>
                  <a:tcPr marL="5378" marR="5378" marT="5378" marB="0" anchor="ctr"/>
                </a:tc>
                <a:tc>
                  <a:txBody>
                    <a:bodyPr/>
                    <a:lstStyle/>
                    <a:p>
                      <a:pPr algn="ctr" fontAlgn="b"/>
                      <a:r>
                        <a:rPr lang="ru-RU" sz="900" u="none" strike="noStrike" dirty="0">
                          <a:effectLst/>
                        </a:rPr>
                        <a:t>0,00</a:t>
                      </a:r>
                      <a:endParaRPr lang="ru-RU" sz="900" b="0" i="0" u="none" strike="noStrike" dirty="0">
                        <a:effectLst/>
                        <a:latin typeface="Times New Roman"/>
                      </a:endParaRPr>
                    </a:p>
                  </a:txBody>
                  <a:tcPr marL="5378" marR="5378" marT="5378" marB="0" anchor="b"/>
                </a:tc>
                <a:tc>
                  <a:txBody>
                    <a:bodyPr/>
                    <a:lstStyle/>
                    <a:p>
                      <a:pPr algn="ctr" fontAlgn="b"/>
                      <a:r>
                        <a:rPr lang="ru-RU" sz="900" u="none" strike="noStrike">
                          <a:effectLst/>
                        </a:rPr>
                        <a:t>100,00</a:t>
                      </a:r>
                      <a:endParaRPr lang="ru-RU" sz="900" b="0" i="0" u="none" strike="noStrike">
                        <a:effectLst/>
                        <a:latin typeface="Times New Roman"/>
                      </a:endParaRPr>
                    </a:p>
                  </a:txBody>
                  <a:tcPr marL="5378" marR="5378" marT="5378" marB="0" anchor="b"/>
                </a:tc>
                <a:tc>
                  <a:txBody>
                    <a:bodyPr/>
                    <a:lstStyle/>
                    <a:p>
                      <a:pPr algn="ctr" fontAlgn="b"/>
                      <a:r>
                        <a:rPr lang="ru-RU" sz="900" b="0" i="0" u="none" strike="noStrike" dirty="0" smtClean="0">
                          <a:solidFill>
                            <a:schemeClr val="tx1"/>
                          </a:solidFill>
                          <a:effectLst/>
                          <a:latin typeface="Times New Roman"/>
                        </a:rPr>
                        <a:t>0,36</a:t>
                      </a:r>
                      <a:endParaRPr lang="ru-RU" sz="900" b="0" i="0" u="none" strike="noStrike" dirty="0">
                        <a:solidFill>
                          <a:schemeClr val="tx1"/>
                        </a:solidFill>
                        <a:effectLst/>
                        <a:latin typeface="Times New Roman"/>
                      </a:endParaRPr>
                    </a:p>
                  </a:txBody>
                  <a:tcPr marL="5378" marR="5378" marT="5378" marB="0" anchor="b"/>
                </a:tc>
              </a:tr>
              <a:tr h="142057">
                <a:tc>
                  <a:txBody>
                    <a:bodyPr/>
                    <a:lstStyle/>
                    <a:p>
                      <a:pPr algn="l" fontAlgn="t"/>
                      <a:r>
                        <a:rPr lang="ru-RU" sz="900" u="none" strike="noStrike">
                          <a:effectLst/>
                        </a:rPr>
                        <a:t>Другие вопросы в области образования</a:t>
                      </a:r>
                      <a:endParaRPr lang="ru-RU" sz="900" b="1" i="0" u="none" strike="noStrike">
                        <a:effectLst/>
                        <a:latin typeface="Times New Roman"/>
                      </a:endParaRPr>
                    </a:p>
                  </a:txBody>
                  <a:tcPr marL="5378" marR="5378" marT="5378" marB="0"/>
                </a:tc>
                <a:tc>
                  <a:txBody>
                    <a:bodyPr/>
                    <a:lstStyle/>
                    <a:p>
                      <a:pPr algn="ctr" fontAlgn="ctr"/>
                      <a:r>
                        <a:rPr lang="ru-RU" sz="900" u="none" strike="noStrike">
                          <a:effectLst/>
                        </a:rPr>
                        <a:t>0709</a:t>
                      </a:r>
                      <a:endParaRPr lang="ru-RU" sz="900" b="1" i="0" u="none" strike="noStrike">
                        <a:effectLst/>
                        <a:latin typeface="Times New Roman"/>
                      </a:endParaRPr>
                    </a:p>
                  </a:txBody>
                  <a:tcPr marL="5378" marR="5378" marT="5378" marB="0" anchor="ctr"/>
                </a:tc>
                <a:tc>
                  <a:txBody>
                    <a:bodyPr/>
                    <a:lstStyle/>
                    <a:p>
                      <a:pPr algn="ctr" fontAlgn="ctr"/>
                      <a:r>
                        <a:rPr lang="ru-RU" sz="900" u="none" strike="noStrike">
                          <a:effectLst/>
                        </a:rPr>
                        <a:t>34 065,82500</a:t>
                      </a:r>
                      <a:endParaRPr lang="ru-RU" sz="900" b="1" i="0" u="none" strike="noStrike">
                        <a:effectLst/>
                        <a:latin typeface="Times New Roman"/>
                      </a:endParaRPr>
                    </a:p>
                  </a:txBody>
                  <a:tcPr marL="5378" marR="5378" marT="5378" marB="0" anchor="ctr"/>
                </a:tc>
                <a:tc>
                  <a:txBody>
                    <a:bodyPr/>
                    <a:lstStyle/>
                    <a:p>
                      <a:pPr algn="ctr" fontAlgn="ctr"/>
                      <a:r>
                        <a:rPr lang="ru-RU" sz="900" u="none" strike="noStrike">
                          <a:effectLst/>
                        </a:rPr>
                        <a:t>36 543,01078</a:t>
                      </a:r>
                      <a:endParaRPr lang="ru-RU" sz="900" b="1" i="0" u="none" strike="noStrike">
                        <a:effectLst/>
                        <a:latin typeface="Times New Roman"/>
                      </a:endParaRPr>
                    </a:p>
                  </a:txBody>
                  <a:tcPr marL="5378" marR="5378" marT="5378" marB="0" anchor="ctr"/>
                </a:tc>
                <a:tc>
                  <a:txBody>
                    <a:bodyPr/>
                    <a:lstStyle/>
                    <a:p>
                      <a:pPr algn="ctr" fontAlgn="ctr"/>
                      <a:r>
                        <a:rPr lang="ru-RU" sz="900" u="none" strike="noStrike">
                          <a:effectLst/>
                        </a:rPr>
                        <a:t>36 504,234850</a:t>
                      </a:r>
                      <a:endParaRPr lang="ru-RU" sz="900" b="1" i="0" u="none" strike="noStrike">
                        <a:effectLst/>
                        <a:latin typeface="Times New Roman"/>
                      </a:endParaRPr>
                    </a:p>
                  </a:txBody>
                  <a:tcPr marL="5378" marR="5378" marT="5378" marB="0" anchor="ctr"/>
                </a:tc>
                <a:tc>
                  <a:txBody>
                    <a:bodyPr/>
                    <a:lstStyle/>
                    <a:p>
                      <a:pPr algn="ctr" fontAlgn="b"/>
                      <a:r>
                        <a:rPr lang="ru-RU" sz="900" u="none" strike="noStrike" dirty="0">
                          <a:effectLst/>
                        </a:rPr>
                        <a:t>0,00</a:t>
                      </a:r>
                      <a:endParaRPr lang="ru-RU" sz="900" b="0" i="0" u="none" strike="noStrike" dirty="0">
                        <a:effectLst/>
                        <a:latin typeface="Times New Roman"/>
                      </a:endParaRPr>
                    </a:p>
                  </a:txBody>
                  <a:tcPr marL="5378" marR="5378" marT="5378" marB="0" anchor="b"/>
                </a:tc>
                <a:tc>
                  <a:txBody>
                    <a:bodyPr/>
                    <a:lstStyle/>
                    <a:p>
                      <a:pPr algn="ctr" fontAlgn="b"/>
                      <a:r>
                        <a:rPr lang="ru-RU" sz="900" u="none" strike="noStrike">
                          <a:effectLst/>
                        </a:rPr>
                        <a:t>99,89</a:t>
                      </a:r>
                      <a:endParaRPr lang="ru-RU" sz="900" b="0" i="0" u="none" strike="noStrike">
                        <a:effectLst/>
                        <a:latin typeface="Times New Roman"/>
                      </a:endParaRPr>
                    </a:p>
                  </a:txBody>
                  <a:tcPr marL="5378" marR="5378" marT="5378" marB="0" anchor="b"/>
                </a:tc>
                <a:tc>
                  <a:txBody>
                    <a:bodyPr/>
                    <a:lstStyle/>
                    <a:p>
                      <a:pPr algn="ctr" fontAlgn="b"/>
                      <a:r>
                        <a:rPr lang="ru-RU" sz="900" b="0" i="0" u="none" strike="noStrike" dirty="0" smtClean="0">
                          <a:solidFill>
                            <a:schemeClr val="tx1"/>
                          </a:solidFill>
                          <a:effectLst/>
                          <a:latin typeface="Times New Roman"/>
                        </a:rPr>
                        <a:t>2,53</a:t>
                      </a:r>
                      <a:endParaRPr lang="ru-RU" sz="900" b="0" i="0" u="none" strike="noStrike" dirty="0">
                        <a:solidFill>
                          <a:schemeClr val="tx1"/>
                        </a:solidFill>
                        <a:effectLst/>
                        <a:latin typeface="Times New Roman"/>
                      </a:endParaRPr>
                    </a:p>
                  </a:txBody>
                  <a:tcPr marL="5378" marR="5378" marT="5378" marB="0" anchor="b"/>
                </a:tc>
              </a:tr>
              <a:tr h="245475">
                <a:tc>
                  <a:txBody>
                    <a:bodyPr/>
                    <a:lstStyle/>
                    <a:p>
                      <a:pPr algn="ctr" fontAlgn="t"/>
                      <a:r>
                        <a:rPr lang="ru-RU" sz="900" b="1" u="none" strike="noStrike" dirty="0">
                          <a:effectLst/>
                        </a:rPr>
                        <a:t>КУЛЬТУРА И КИНЕМАТОГРАФИЯ</a:t>
                      </a:r>
                      <a:endParaRPr lang="ru-RU" sz="900" b="1" i="0" u="none" strike="noStrike" dirty="0">
                        <a:solidFill>
                          <a:srgbClr val="000000"/>
                        </a:solidFill>
                        <a:effectLst/>
                        <a:latin typeface="Times New Roman"/>
                      </a:endParaRPr>
                    </a:p>
                  </a:txBody>
                  <a:tcPr marL="5378" marR="5378" marT="5378" marB="0"/>
                </a:tc>
                <a:tc>
                  <a:txBody>
                    <a:bodyPr/>
                    <a:lstStyle/>
                    <a:p>
                      <a:pPr algn="ctr" fontAlgn="ctr"/>
                      <a:r>
                        <a:rPr lang="ru-RU" sz="900" b="1" u="none" strike="noStrike">
                          <a:effectLst/>
                        </a:rPr>
                        <a:t>0800</a:t>
                      </a:r>
                      <a:endParaRPr lang="ru-RU" sz="900" b="1" i="0" u="none" strike="noStrike">
                        <a:solidFill>
                          <a:srgbClr val="000000"/>
                        </a:solidFill>
                        <a:effectLst/>
                        <a:latin typeface="Times New Roman"/>
                      </a:endParaRPr>
                    </a:p>
                  </a:txBody>
                  <a:tcPr marL="5378" marR="5378" marT="5378" marB="0" anchor="ctr"/>
                </a:tc>
                <a:tc>
                  <a:txBody>
                    <a:bodyPr/>
                    <a:lstStyle/>
                    <a:p>
                      <a:pPr algn="ctr" fontAlgn="ctr"/>
                      <a:r>
                        <a:rPr lang="ru-RU" sz="900" b="1" u="none" strike="noStrike">
                          <a:effectLst/>
                        </a:rPr>
                        <a:t>41 223,20500</a:t>
                      </a:r>
                      <a:endParaRPr lang="ru-RU" sz="900" b="1" i="0" u="none" strike="noStrike">
                        <a:solidFill>
                          <a:srgbClr val="000000"/>
                        </a:solidFill>
                        <a:effectLst/>
                        <a:latin typeface="Times New Roman"/>
                      </a:endParaRPr>
                    </a:p>
                  </a:txBody>
                  <a:tcPr marL="5378" marR="5378" marT="5378" marB="0" anchor="ctr"/>
                </a:tc>
                <a:tc>
                  <a:txBody>
                    <a:bodyPr/>
                    <a:lstStyle/>
                    <a:p>
                      <a:pPr algn="ctr" fontAlgn="ctr"/>
                      <a:r>
                        <a:rPr lang="ru-RU" sz="900" b="1" u="none" strike="noStrike">
                          <a:effectLst/>
                        </a:rPr>
                        <a:t>43 362,76986</a:t>
                      </a:r>
                      <a:endParaRPr lang="ru-RU" sz="900" b="1" i="0" u="none" strike="noStrike">
                        <a:solidFill>
                          <a:srgbClr val="000000"/>
                        </a:solidFill>
                        <a:effectLst/>
                        <a:latin typeface="Times New Roman"/>
                      </a:endParaRPr>
                    </a:p>
                  </a:txBody>
                  <a:tcPr marL="5378" marR="5378" marT="5378" marB="0" anchor="ctr"/>
                </a:tc>
                <a:tc>
                  <a:txBody>
                    <a:bodyPr/>
                    <a:lstStyle/>
                    <a:p>
                      <a:pPr algn="ctr" fontAlgn="ctr"/>
                      <a:r>
                        <a:rPr lang="ru-RU" sz="900" b="1" u="none" strike="noStrike" dirty="0">
                          <a:effectLst/>
                        </a:rPr>
                        <a:t>43 362,769860</a:t>
                      </a:r>
                      <a:endParaRPr lang="ru-RU" sz="900" b="1" i="0" u="none" strike="noStrike" dirty="0">
                        <a:solidFill>
                          <a:srgbClr val="000000"/>
                        </a:solidFill>
                        <a:effectLst/>
                        <a:latin typeface="Times New Roman"/>
                      </a:endParaRPr>
                    </a:p>
                  </a:txBody>
                  <a:tcPr marL="5378" marR="5378" marT="5378" marB="0" anchor="ctr"/>
                </a:tc>
                <a:tc>
                  <a:txBody>
                    <a:bodyPr/>
                    <a:lstStyle/>
                    <a:p>
                      <a:pPr algn="ctr" fontAlgn="b"/>
                      <a:r>
                        <a:rPr lang="ru-RU" sz="900" b="1" u="none" strike="noStrike" dirty="0">
                          <a:effectLst/>
                        </a:rPr>
                        <a:t>0,00</a:t>
                      </a:r>
                      <a:endParaRPr lang="ru-RU" sz="900" b="1" i="0" u="none" strike="noStrike" dirty="0">
                        <a:solidFill>
                          <a:srgbClr val="000000"/>
                        </a:solidFill>
                        <a:effectLst/>
                        <a:latin typeface="Times New Roman"/>
                      </a:endParaRPr>
                    </a:p>
                  </a:txBody>
                  <a:tcPr marL="5378" marR="5378" marT="5378" marB="0" anchor="b"/>
                </a:tc>
                <a:tc>
                  <a:txBody>
                    <a:bodyPr/>
                    <a:lstStyle/>
                    <a:p>
                      <a:pPr algn="ctr" fontAlgn="b"/>
                      <a:r>
                        <a:rPr lang="ru-RU" sz="900" b="1" u="none" strike="noStrike" dirty="0">
                          <a:effectLst/>
                        </a:rPr>
                        <a:t>100,00</a:t>
                      </a:r>
                      <a:endParaRPr lang="ru-RU" sz="900" b="1" i="0" u="none" strike="noStrike" dirty="0">
                        <a:solidFill>
                          <a:srgbClr val="000000"/>
                        </a:solidFill>
                        <a:effectLst/>
                        <a:latin typeface="Times New Roman"/>
                      </a:endParaRPr>
                    </a:p>
                  </a:txBody>
                  <a:tcPr marL="5378" marR="5378" marT="5378" marB="0" anchor="b"/>
                </a:tc>
                <a:tc>
                  <a:txBody>
                    <a:bodyPr/>
                    <a:lstStyle/>
                    <a:p>
                      <a:pPr algn="ctr" fontAlgn="b"/>
                      <a:r>
                        <a:rPr lang="ru-RU" sz="900" b="1" i="0" u="none" strike="noStrike" dirty="0" smtClean="0">
                          <a:solidFill>
                            <a:schemeClr val="tx1"/>
                          </a:solidFill>
                          <a:effectLst/>
                          <a:latin typeface="Times New Roman"/>
                        </a:rPr>
                        <a:t>3,70</a:t>
                      </a:r>
                      <a:endParaRPr lang="ru-RU" sz="900" b="1" i="0" u="none" strike="noStrike" dirty="0">
                        <a:solidFill>
                          <a:schemeClr val="tx1"/>
                        </a:solidFill>
                        <a:effectLst/>
                        <a:latin typeface="Times New Roman"/>
                      </a:endParaRPr>
                    </a:p>
                  </a:txBody>
                  <a:tcPr marL="5378" marR="5378" marT="5378" marB="0" anchor="b"/>
                </a:tc>
              </a:tr>
              <a:tr h="142057">
                <a:tc>
                  <a:txBody>
                    <a:bodyPr/>
                    <a:lstStyle/>
                    <a:p>
                      <a:pPr algn="l" fontAlgn="t"/>
                      <a:r>
                        <a:rPr lang="ru-RU" sz="900" u="none" strike="noStrike" dirty="0">
                          <a:effectLst/>
                        </a:rPr>
                        <a:t>Культура</a:t>
                      </a:r>
                      <a:endParaRPr lang="ru-RU" sz="900" b="1" i="0" u="none" strike="noStrike" dirty="0">
                        <a:effectLst/>
                        <a:latin typeface="Times New Roman"/>
                      </a:endParaRPr>
                    </a:p>
                  </a:txBody>
                  <a:tcPr marL="5378" marR="5378" marT="5378" marB="0"/>
                </a:tc>
                <a:tc>
                  <a:txBody>
                    <a:bodyPr/>
                    <a:lstStyle/>
                    <a:p>
                      <a:pPr algn="ctr" fontAlgn="ctr"/>
                      <a:r>
                        <a:rPr lang="ru-RU" sz="900" u="none" strike="noStrike" dirty="0">
                          <a:effectLst/>
                        </a:rPr>
                        <a:t>0801</a:t>
                      </a:r>
                      <a:endParaRPr lang="ru-RU" sz="900" b="1" i="0" u="none" strike="noStrike" dirty="0">
                        <a:effectLst/>
                        <a:latin typeface="Times New Roman"/>
                      </a:endParaRPr>
                    </a:p>
                  </a:txBody>
                  <a:tcPr marL="5378" marR="5378" marT="5378" marB="0" anchor="ctr"/>
                </a:tc>
                <a:tc>
                  <a:txBody>
                    <a:bodyPr/>
                    <a:lstStyle/>
                    <a:p>
                      <a:pPr algn="ctr" fontAlgn="ctr"/>
                      <a:r>
                        <a:rPr lang="ru-RU" sz="900" u="none" strike="noStrike" dirty="0">
                          <a:effectLst/>
                        </a:rPr>
                        <a:t>41 223,20500</a:t>
                      </a:r>
                      <a:endParaRPr lang="ru-RU" sz="900" b="1" i="0" u="none" strike="noStrike" dirty="0">
                        <a:effectLst/>
                        <a:latin typeface="Times New Roman"/>
                      </a:endParaRPr>
                    </a:p>
                  </a:txBody>
                  <a:tcPr marL="5378" marR="5378" marT="5378" marB="0" anchor="ctr"/>
                </a:tc>
                <a:tc>
                  <a:txBody>
                    <a:bodyPr/>
                    <a:lstStyle/>
                    <a:p>
                      <a:pPr algn="ctr" fontAlgn="ctr"/>
                      <a:r>
                        <a:rPr lang="ru-RU" sz="900" u="none" strike="noStrike" dirty="0">
                          <a:effectLst/>
                        </a:rPr>
                        <a:t>43 362,76986</a:t>
                      </a:r>
                      <a:endParaRPr lang="ru-RU" sz="900" b="1" i="0" u="none" strike="noStrike" dirty="0">
                        <a:effectLst/>
                        <a:latin typeface="Times New Roman"/>
                      </a:endParaRPr>
                    </a:p>
                  </a:txBody>
                  <a:tcPr marL="5378" marR="5378" marT="5378" marB="0" anchor="ctr"/>
                </a:tc>
                <a:tc>
                  <a:txBody>
                    <a:bodyPr/>
                    <a:lstStyle/>
                    <a:p>
                      <a:pPr algn="ctr" fontAlgn="ctr"/>
                      <a:r>
                        <a:rPr lang="ru-RU" sz="900" u="none" strike="noStrike" dirty="0">
                          <a:effectLst/>
                        </a:rPr>
                        <a:t>43 362,769860</a:t>
                      </a:r>
                      <a:endParaRPr lang="ru-RU" sz="900" b="1" i="0" u="none" strike="noStrike" dirty="0">
                        <a:effectLst/>
                        <a:latin typeface="Times New Roman"/>
                      </a:endParaRPr>
                    </a:p>
                  </a:txBody>
                  <a:tcPr marL="5378" marR="5378" marT="5378" marB="0" anchor="ctr"/>
                </a:tc>
                <a:tc>
                  <a:txBody>
                    <a:bodyPr/>
                    <a:lstStyle/>
                    <a:p>
                      <a:pPr algn="ctr" fontAlgn="b"/>
                      <a:r>
                        <a:rPr lang="ru-RU" sz="900" u="none" strike="noStrike" dirty="0">
                          <a:effectLst/>
                        </a:rPr>
                        <a:t>0,00</a:t>
                      </a:r>
                      <a:endParaRPr lang="ru-RU" sz="900" b="0" i="0" u="none" strike="noStrike" dirty="0">
                        <a:effectLst/>
                        <a:latin typeface="Times New Roman"/>
                      </a:endParaRPr>
                    </a:p>
                  </a:txBody>
                  <a:tcPr marL="5378" marR="5378" marT="5378" marB="0" anchor="b"/>
                </a:tc>
                <a:tc>
                  <a:txBody>
                    <a:bodyPr/>
                    <a:lstStyle/>
                    <a:p>
                      <a:pPr algn="ctr" fontAlgn="b"/>
                      <a:r>
                        <a:rPr lang="ru-RU" sz="900" u="none" strike="noStrike" dirty="0">
                          <a:effectLst/>
                        </a:rPr>
                        <a:t>100,00</a:t>
                      </a:r>
                      <a:endParaRPr lang="ru-RU" sz="900" b="0" i="0" u="none" strike="noStrike" dirty="0">
                        <a:effectLst/>
                        <a:latin typeface="Times New Roman"/>
                      </a:endParaRPr>
                    </a:p>
                  </a:txBody>
                  <a:tcPr marL="5378" marR="5378" marT="5378" marB="0" anchor="b"/>
                </a:tc>
                <a:tc>
                  <a:txBody>
                    <a:bodyPr/>
                    <a:lstStyle/>
                    <a:p>
                      <a:pPr algn="ctr" fontAlgn="b"/>
                      <a:r>
                        <a:rPr lang="ru-RU" sz="900" b="0" i="0" u="none" strike="noStrike" dirty="0" smtClean="0">
                          <a:solidFill>
                            <a:schemeClr val="tx1"/>
                          </a:solidFill>
                          <a:effectLst/>
                          <a:latin typeface="Times New Roman"/>
                        </a:rPr>
                        <a:t>3,70</a:t>
                      </a:r>
                      <a:endParaRPr lang="ru-RU" sz="900" b="0" i="0" u="none" strike="noStrike" dirty="0">
                        <a:solidFill>
                          <a:schemeClr val="tx1"/>
                        </a:solidFill>
                        <a:effectLst/>
                        <a:latin typeface="Times New Roman"/>
                      </a:endParaRPr>
                    </a:p>
                  </a:txBody>
                  <a:tcPr marL="5378" marR="5378" marT="5378" marB="0" anchor="b"/>
                </a:tc>
              </a:tr>
              <a:tr h="245475">
                <a:tc>
                  <a:txBody>
                    <a:bodyPr/>
                    <a:lstStyle/>
                    <a:p>
                      <a:pPr algn="ctr" fontAlgn="t"/>
                      <a:r>
                        <a:rPr lang="ru-RU" sz="900" b="1" u="none" strike="noStrike" dirty="0">
                          <a:effectLst/>
                        </a:rPr>
                        <a:t>СОЦИАЛЬНАЯ ПОЛИТИКА</a:t>
                      </a:r>
                      <a:endParaRPr lang="ru-RU" sz="900" b="1" i="0" u="none" strike="noStrike" dirty="0">
                        <a:solidFill>
                          <a:srgbClr val="000000"/>
                        </a:solidFill>
                        <a:effectLst/>
                        <a:latin typeface="Times New Roman"/>
                      </a:endParaRPr>
                    </a:p>
                  </a:txBody>
                  <a:tcPr marL="5378" marR="5378" marT="5378" marB="0"/>
                </a:tc>
                <a:tc>
                  <a:txBody>
                    <a:bodyPr/>
                    <a:lstStyle/>
                    <a:p>
                      <a:pPr algn="ctr" fontAlgn="ctr"/>
                      <a:r>
                        <a:rPr lang="ru-RU" sz="900" b="1" u="none" strike="noStrike" dirty="0">
                          <a:effectLst/>
                        </a:rPr>
                        <a:t>1000</a:t>
                      </a:r>
                      <a:endParaRPr lang="ru-RU" sz="900" b="1" i="0" u="none" strike="noStrike" dirty="0">
                        <a:solidFill>
                          <a:srgbClr val="000000"/>
                        </a:solidFill>
                        <a:effectLst/>
                        <a:latin typeface="Times New Roman"/>
                      </a:endParaRPr>
                    </a:p>
                  </a:txBody>
                  <a:tcPr marL="5378" marR="5378" marT="5378" marB="0" anchor="ctr"/>
                </a:tc>
                <a:tc>
                  <a:txBody>
                    <a:bodyPr/>
                    <a:lstStyle/>
                    <a:p>
                      <a:pPr algn="ctr" fontAlgn="ctr"/>
                      <a:r>
                        <a:rPr lang="ru-RU" sz="900" b="1" u="none" strike="noStrike">
                          <a:effectLst/>
                        </a:rPr>
                        <a:t>63 579,86732</a:t>
                      </a:r>
                      <a:endParaRPr lang="ru-RU" sz="900" b="1" i="0" u="none" strike="noStrike">
                        <a:solidFill>
                          <a:srgbClr val="000000"/>
                        </a:solidFill>
                        <a:effectLst/>
                        <a:latin typeface="Times New Roman"/>
                      </a:endParaRPr>
                    </a:p>
                  </a:txBody>
                  <a:tcPr marL="5378" marR="5378" marT="5378" marB="0" anchor="ctr"/>
                </a:tc>
                <a:tc>
                  <a:txBody>
                    <a:bodyPr/>
                    <a:lstStyle/>
                    <a:p>
                      <a:pPr algn="ctr" fontAlgn="ctr"/>
                      <a:r>
                        <a:rPr lang="ru-RU" sz="900" b="1" u="none" strike="noStrike">
                          <a:effectLst/>
                        </a:rPr>
                        <a:t>87 062,05056</a:t>
                      </a:r>
                      <a:endParaRPr lang="ru-RU" sz="900" b="1" i="0" u="none" strike="noStrike">
                        <a:solidFill>
                          <a:srgbClr val="000000"/>
                        </a:solidFill>
                        <a:effectLst/>
                        <a:latin typeface="Times New Roman"/>
                      </a:endParaRPr>
                    </a:p>
                  </a:txBody>
                  <a:tcPr marL="5378" marR="5378" marT="5378" marB="0" anchor="ctr"/>
                </a:tc>
                <a:tc>
                  <a:txBody>
                    <a:bodyPr/>
                    <a:lstStyle/>
                    <a:p>
                      <a:pPr algn="ctr" fontAlgn="ctr"/>
                      <a:r>
                        <a:rPr lang="ru-RU" sz="900" b="1" u="none" strike="noStrike" dirty="0">
                          <a:effectLst/>
                        </a:rPr>
                        <a:t>89 224,295490</a:t>
                      </a:r>
                      <a:endParaRPr lang="ru-RU" sz="900" b="1" i="0" u="none" strike="noStrike" dirty="0">
                        <a:solidFill>
                          <a:srgbClr val="000000"/>
                        </a:solidFill>
                        <a:effectLst/>
                        <a:latin typeface="Times New Roman"/>
                      </a:endParaRPr>
                    </a:p>
                  </a:txBody>
                  <a:tcPr marL="5378" marR="5378" marT="5378" marB="0" anchor="ctr"/>
                </a:tc>
                <a:tc>
                  <a:txBody>
                    <a:bodyPr/>
                    <a:lstStyle/>
                    <a:p>
                      <a:pPr algn="ctr" fontAlgn="b"/>
                      <a:r>
                        <a:rPr lang="ru-RU" sz="900" b="1" u="none" strike="noStrike" dirty="0">
                          <a:effectLst/>
                        </a:rPr>
                        <a:t>0,00</a:t>
                      </a:r>
                      <a:endParaRPr lang="ru-RU" sz="900" b="1" i="0" u="none" strike="noStrike" dirty="0">
                        <a:solidFill>
                          <a:srgbClr val="000000"/>
                        </a:solidFill>
                        <a:effectLst/>
                        <a:latin typeface="Times New Roman"/>
                      </a:endParaRPr>
                    </a:p>
                  </a:txBody>
                  <a:tcPr marL="5378" marR="5378" marT="5378" marB="0" anchor="b"/>
                </a:tc>
                <a:tc>
                  <a:txBody>
                    <a:bodyPr/>
                    <a:lstStyle/>
                    <a:p>
                      <a:pPr algn="ctr" fontAlgn="b"/>
                      <a:r>
                        <a:rPr lang="ru-RU" sz="900" b="1" u="none" strike="noStrike" dirty="0">
                          <a:effectLst/>
                        </a:rPr>
                        <a:t>102,48</a:t>
                      </a:r>
                      <a:endParaRPr lang="ru-RU" sz="900" b="1" i="0" u="none" strike="noStrike" dirty="0">
                        <a:solidFill>
                          <a:srgbClr val="000000"/>
                        </a:solidFill>
                        <a:effectLst/>
                        <a:latin typeface="Times New Roman"/>
                      </a:endParaRPr>
                    </a:p>
                  </a:txBody>
                  <a:tcPr marL="5378" marR="5378" marT="5378" marB="0" anchor="b"/>
                </a:tc>
                <a:tc>
                  <a:txBody>
                    <a:bodyPr/>
                    <a:lstStyle/>
                    <a:p>
                      <a:pPr algn="ctr" fontAlgn="b"/>
                      <a:r>
                        <a:rPr lang="ru-RU" sz="900" b="1" i="0" u="none" strike="noStrike" dirty="0" smtClean="0">
                          <a:solidFill>
                            <a:schemeClr val="tx1"/>
                          </a:solidFill>
                          <a:effectLst/>
                          <a:latin typeface="Times New Roman"/>
                        </a:rPr>
                        <a:t>6,18</a:t>
                      </a:r>
                      <a:endParaRPr lang="ru-RU" sz="900" b="1" i="0" u="none" strike="noStrike" dirty="0">
                        <a:solidFill>
                          <a:schemeClr val="tx1"/>
                        </a:solidFill>
                        <a:effectLst/>
                        <a:latin typeface="Times New Roman"/>
                      </a:endParaRPr>
                    </a:p>
                  </a:txBody>
                  <a:tcPr marL="5378" marR="5378" marT="5378" marB="0" anchor="b"/>
                </a:tc>
              </a:tr>
              <a:tr h="142057">
                <a:tc>
                  <a:txBody>
                    <a:bodyPr/>
                    <a:lstStyle/>
                    <a:p>
                      <a:pPr algn="l" fontAlgn="t"/>
                      <a:r>
                        <a:rPr lang="ru-RU" sz="900" u="none" strike="noStrike" dirty="0">
                          <a:effectLst/>
                        </a:rPr>
                        <a:t>Пенсионное обеспечение</a:t>
                      </a:r>
                      <a:endParaRPr lang="ru-RU" sz="900" b="1" i="0" u="none" strike="noStrike" dirty="0">
                        <a:effectLst/>
                        <a:latin typeface="Times New Roman"/>
                      </a:endParaRPr>
                    </a:p>
                  </a:txBody>
                  <a:tcPr marL="5378" marR="5378" marT="5378" marB="0"/>
                </a:tc>
                <a:tc>
                  <a:txBody>
                    <a:bodyPr/>
                    <a:lstStyle/>
                    <a:p>
                      <a:pPr algn="ctr" fontAlgn="ctr"/>
                      <a:r>
                        <a:rPr lang="ru-RU" sz="900" u="none" strike="noStrike" dirty="0">
                          <a:effectLst/>
                        </a:rPr>
                        <a:t>1001</a:t>
                      </a:r>
                      <a:endParaRPr lang="ru-RU" sz="900" b="1" i="0" u="none" strike="noStrike" dirty="0">
                        <a:effectLst/>
                        <a:latin typeface="Times New Roman"/>
                      </a:endParaRPr>
                    </a:p>
                  </a:txBody>
                  <a:tcPr marL="5378" marR="5378" marT="5378" marB="0" anchor="ctr"/>
                </a:tc>
                <a:tc>
                  <a:txBody>
                    <a:bodyPr/>
                    <a:lstStyle/>
                    <a:p>
                      <a:pPr algn="ctr" fontAlgn="ctr"/>
                      <a:r>
                        <a:rPr lang="ru-RU" sz="900" u="none" strike="noStrike" dirty="0">
                          <a:effectLst/>
                        </a:rPr>
                        <a:t>700,00000</a:t>
                      </a:r>
                      <a:endParaRPr lang="ru-RU" sz="900" b="1" i="0" u="none" strike="noStrike" dirty="0">
                        <a:effectLst/>
                        <a:latin typeface="Times New Roman"/>
                      </a:endParaRPr>
                    </a:p>
                  </a:txBody>
                  <a:tcPr marL="5378" marR="5378" marT="5378" marB="0" anchor="ctr"/>
                </a:tc>
                <a:tc>
                  <a:txBody>
                    <a:bodyPr/>
                    <a:lstStyle/>
                    <a:p>
                      <a:pPr algn="ctr" fontAlgn="ctr"/>
                      <a:r>
                        <a:rPr lang="ru-RU" sz="900" u="none" strike="noStrike" dirty="0">
                          <a:effectLst/>
                        </a:rPr>
                        <a:t>888,63683</a:t>
                      </a:r>
                      <a:endParaRPr lang="ru-RU" sz="900" b="1" i="0" u="none" strike="noStrike" dirty="0">
                        <a:effectLst/>
                        <a:latin typeface="Times New Roman"/>
                      </a:endParaRPr>
                    </a:p>
                  </a:txBody>
                  <a:tcPr marL="5378" marR="5378" marT="5378" marB="0" anchor="ctr"/>
                </a:tc>
                <a:tc>
                  <a:txBody>
                    <a:bodyPr/>
                    <a:lstStyle/>
                    <a:p>
                      <a:pPr algn="ctr" fontAlgn="ctr"/>
                      <a:r>
                        <a:rPr lang="ru-RU" sz="900" u="none" strike="noStrike" dirty="0">
                          <a:effectLst/>
                        </a:rPr>
                        <a:t>888,636830</a:t>
                      </a:r>
                      <a:endParaRPr lang="ru-RU" sz="900" b="1" i="0" u="none" strike="noStrike" dirty="0">
                        <a:effectLst/>
                        <a:latin typeface="Times New Roman"/>
                      </a:endParaRPr>
                    </a:p>
                  </a:txBody>
                  <a:tcPr marL="5378" marR="5378" marT="5378" marB="0" anchor="ctr"/>
                </a:tc>
                <a:tc>
                  <a:txBody>
                    <a:bodyPr/>
                    <a:lstStyle/>
                    <a:p>
                      <a:pPr algn="ctr" fontAlgn="b"/>
                      <a:r>
                        <a:rPr lang="ru-RU" sz="900" u="none" strike="noStrike">
                          <a:effectLst/>
                        </a:rPr>
                        <a:t>0,00</a:t>
                      </a:r>
                      <a:endParaRPr lang="ru-RU" sz="900" b="0" i="0" u="none" strike="noStrike">
                        <a:effectLst/>
                        <a:latin typeface="Times New Roman"/>
                      </a:endParaRPr>
                    </a:p>
                  </a:txBody>
                  <a:tcPr marL="5378" marR="5378" marT="5378" marB="0" anchor="b"/>
                </a:tc>
                <a:tc>
                  <a:txBody>
                    <a:bodyPr/>
                    <a:lstStyle/>
                    <a:p>
                      <a:pPr algn="ctr" fontAlgn="b"/>
                      <a:r>
                        <a:rPr lang="ru-RU" sz="900" u="none" strike="noStrike">
                          <a:effectLst/>
                        </a:rPr>
                        <a:t>100,00</a:t>
                      </a:r>
                      <a:endParaRPr lang="ru-RU" sz="900" b="0" i="0" u="none" strike="noStrike">
                        <a:effectLst/>
                        <a:latin typeface="Times New Roman"/>
                      </a:endParaRPr>
                    </a:p>
                  </a:txBody>
                  <a:tcPr marL="5378" marR="5378" marT="5378" marB="0" anchor="b"/>
                </a:tc>
                <a:tc>
                  <a:txBody>
                    <a:bodyPr/>
                    <a:lstStyle/>
                    <a:p>
                      <a:pPr algn="ctr" fontAlgn="b"/>
                      <a:r>
                        <a:rPr lang="ru-RU" sz="900" b="0" i="0" u="none" strike="noStrike" dirty="0" smtClean="0">
                          <a:solidFill>
                            <a:schemeClr val="tx1"/>
                          </a:solidFill>
                          <a:effectLst/>
                          <a:latin typeface="Times New Roman"/>
                        </a:rPr>
                        <a:t>0,06</a:t>
                      </a:r>
                      <a:endParaRPr lang="ru-RU" sz="900" b="0" i="0" u="none" strike="noStrike" dirty="0">
                        <a:solidFill>
                          <a:schemeClr val="tx1"/>
                        </a:solidFill>
                        <a:effectLst/>
                        <a:latin typeface="Times New Roman"/>
                      </a:endParaRPr>
                    </a:p>
                  </a:txBody>
                  <a:tcPr marL="5378" marR="5378" marT="5378" marB="0" anchor="b"/>
                </a:tc>
              </a:tr>
              <a:tr h="142057">
                <a:tc>
                  <a:txBody>
                    <a:bodyPr/>
                    <a:lstStyle/>
                    <a:p>
                      <a:pPr algn="l" fontAlgn="t"/>
                      <a:r>
                        <a:rPr lang="ru-RU" sz="900" u="none" strike="noStrike">
                          <a:effectLst/>
                        </a:rPr>
                        <a:t>Социальное обеспечение населения</a:t>
                      </a:r>
                      <a:endParaRPr lang="ru-RU" sz="900" b="1" i="0" u="none" strike="noStrike">
                        <a:effectLst/>
                        <a:latin typeface="Times New Roman"/>
                      </a:endParaRPr>
                    </a:p>
                  </a:txBody>
                  <a:tcPr marL="5378" marR="5378" marT="5378" marB="0"/>
                </a:tc>
                <a:tc>
                  <a:txBody>
                    <a:bodyPr/>
                    <a:lstStyle/>
                    <a:p>
                      <a:pPr algn="ctr" fontAlgn="ctr"/>
                      <a:r>
                        <a:rPr lang="ru-RU" sz="900" u="none" strike="noStrike">
                          <a:effectLst/>
                        </a:rPr>
                        <a:t>1003</a:t>
                      </a:r>
                      <a:endParaRPr lang="ru-RU" sz="900" b="1" i="0" u="none" strike="noStrike">
                        <a:effectLst/>
                        <a:latin typeface="Times New Roman"/>
                      </a:endParaRPr>
                    </a:p>
                  </a:txBody>
                  <a:tcPr marL="5378" marR="5378" marT="5378" marB="0" anchor="ctr"/>
                </a:tc>
                <a:tc>
                  <a:txBody>
                    <a:bodyPr/>
                    <a:lstStyle/>
                    <a:p>
                      <a:pPr algn="ctr" fontAlgn="ctr"/>
                      <a:r>
                        <a:rPr lang="ru-RU" sz="900" u="none" strike="noStrike" dirty="0">
                          <a:effectLst/>
                        </a:rPr>
                        <a:t>5 498,32335</a:t>
                      </a:r>
                      <a:endParaRPr lang="ru-RU" sz="900" b="1" i="0" u="none" strike="noStrike" dirty="0">
                        <a:effectLst/>
                        <a:latin typeface="Times New Roman"/>
                      </a:endParaRPr>
                    </a:p>
                  </a:txBody>
                  <a:tcPr marL="5378" marR="5378" marT="5378" marB="0" anchor="ctr"/>
                </a:tc>
                <a:tc>
                  <a:txBody>
                    <a:bodyPr/>
                    <a:lstStyle/>
                    <a:p>
                      <a:pPr algn="ctr" fontAlgn="ctr"/>
                      <a:r>
                        <a:rPr lang="ru-RU" sz="900" u="none" strike="noStrike">
                          <a:effectLst/>
                        </a:rPr>
                        <a:t>7 964,81280</a:t>
                      </a:r>
                      <a:endParaRPr lang="ru-RU" sz="900" b="1" i="0" u="none" strike="noStrike">
                        <a:effectLst/>
                        <a:latin typeface="Times New Roman"/>
                      </a:endParaRPr>
                    </a:p>
                  </a:txBody>
                  <a:tcPr marL="5378" marR="5378" marT="5378" marB="0" anchor="ctr"/>
                </a:tc>
                <a:tc>
                  <a:txBody>
                    <a:bodyPr/>
                    <a:lstStyle/>
                    <a:p>
                      <a:pPr algn="ctr" fontAlgn="ctr"/>
                      <a:r>
                        <a:rPr lang="ru-RU" sz="900" u="none" strike="noStrike" dirty="0">
                          <a:effectLst/>
                        </a:rPr>
                        <a:t>11 882,039400</a:t>
                      </a:r>
                      <a:endParaRPr lang="ru-RU" sz="900" b="1" i="0" u="none" strike="noStrike" dirty="0">
                        <a:effectLst/>
                        <a:latin typeface="Times New Roman"/>
                      </a:endParaRPr>
                    </a:p>
                  </a:txBody>
                  <a:tcPr marL="5378" marR="5378" marT="5378" marB="0" anchor="ctr"/>
                </a:tc>
                <a:tc>
                  <a:txBody>
                    <a:bodyPr/>
                    <a:lstStyle/>
                    <a:p>
                      <a:pPr algn="ctr" fontAlgn="b"/>
                      <a:r>
                        <a:rPr lang="ru-RU" sz="900" u="none" strike="noStrike" dirty="0">
                          <a:effectLst/>
                        </a:rPr>
                        <a:t>0,00</a:t>
                      </a:r>
                      <a:endParaRPr lang="ru-RU" sz="900" b="0" i="0" u="none" strike="noStrike" dirty="0">
                        <a:effectLst/>
                        <a:latin typeface="Times New Roman"/>
                      </a:endParaRPr>
                    </a:p>
                  </a:txBody>
                  <a:tcPr marL="5378" marR="5378" marT="5378" marB="0" anchor="b"/>
                </a:tc>
                <a:tc>
                  <a:txBody>
                    <a:bodyPr/>
                    <a:lstStyle/>
                    <a:p>
                      <a:pPr algn="ctr" fontAlgn="b"/>
                      <a:r>
                        <a:rPr lang="ru-RU" sz="900" u="none" strike="noStrike">
                          <a:effectLst/>
                        </a:rPr>
                        <a:t>149,18</a:t>
                      </a:r>
                      <a:endParaRPr lang="ru-RU" sz="900" b="0" i="0" u="none" strike="noStrike">
                        <a:effectLst/>
                        <a:latin typeface="Times New Roman"/>
                      </a:endParaRPr>
                    </a:p>
                  </a:txBody>
                  <a:tcPr marL="5378" marR="5378" marT="5378" marB="0" anchor="b"/>
                </a:tc>
                <a:tc>
                  <a:txBody>
                    <a:bodyPr/>
                    <a:lstStyle/>
                    <a:p>
                      <a:pPr algn="ctr" fontAlgn="b"/>
                      <a:r>
                        <a:rPr lang="ru-RU" sz="900" b="0" i="0" u="none" strike="noStrike" dirty="0" smtClean="0">
                          <a:solidFill>
                            <a:schemeClr val="tx1"/>
                          </a:solidFill>
                          <a:effectLst/>
                          <a:latin typeface="Times New Roman"/>
                        </a:rPr>
                        <a:t>0,82</a:t>
                      </a:r>
                      <a:endParaRPr lang="ru-RU" sz="900" b="0" i="0" u="none" strike="noStrike" dirty="0">
                        <a:solidFill>
                          <a:schemeClr val="tx1"/>
                        </a:solidFill>
                        <a:effectLst/>
                        <a:latin typeface="Times New Roman"/>
                      </a:endParaRPr>
                    </a:p>
                  </a:txBody>
                  <a:tcPr marL="5378" marR="5378" marT="5378" marB="0" anchor="b"/>
                </a:tc>
              </a:tr>
              <a:tr h="142057">
                <a:tc>
                  <a:txBody>
                    <a:bodyPr/>
                    <a:lstStyle/>
                    <a:p>
                      <a:pPr algn="l" fontAlgn="t"/>
                      <a:r>
                        <a:rPr lang="ru-RU" sz="900" u="none" strike="noStrike">
                          <a:effectLst/>
                        </a:rPr>
                        <a:t>Охрана семьи и детства</a:t>
                      </a:r>
                      <a:endParaRPr lang="ru-RU" sz="900" b="1" i="0" u="none" strike="noStrike">
                        <a:effectLst/>
                        <a:latin typeface="Times New Roman"/>
                      </a:endParaRPr>
                    </a:p>
                  </a:txBody>
                  <a:tcPr marL="5378" marR="5378" marT="5378" marB="0"/>
                </a:tc>
                <a:tc>
                  <a:txBody>
                    <a:bodyPr/>
                    <a:lstStyle/>
                    <a:p>
                      <a:pPr algn="ctr" fontAlgn="ctr"/>
                      <a:r>
                        <a:rPr lang="ru-RU" sz="900" u="none" strike="noStrike">
                          <a:effectLst/>
                        </a:rPr>
                        <a:t>1004</a:t>
                      </a:r>
                      <a:endParaRPr lang="ru-RU" sz="900" b="1" i="0" u="none" strike="noStrike">
                        <a:effectLst/>
                        <a:latin typeface="Times New Roman"/>
                      </a:endParaRPr>
                    </a:p>
                  </a:txBody>
                  <a:tcPr marL="5378" marR="5378" marT="5378" marB="0" anchor="ctr"/>
                </a:tc>
                <a:tc>
                  <a:txBody>
                    <a:bodyPr/>
                    <a:lstStyle/>
                    <a:p>
                      <a:pPr algn="ctr" fontAlgn="ctr"/>
                      <a:r>
                        <a:rPr lang="ru-RU" sz="900" u="none" strike="noStrike" dirty="0">
                          <a:effectLst/>
                        </a:rPr>
                        <a:t>57 281,54397</a:t>
                      </a:r>
                      <a:endParaRPr lang="ru-RU" sz="900" b="1" i="0" u="none" strike="noStrike" dirty="0">
                        <a:effectLst/>
                        <a:latin typeface="Times New Roman"/>
                      </a:endParaRPr>
                    </a:p>
                  </a:txBody>
                  <a:tcPr marL="5378" marR="5378" marT="5378" marB="0" anchor="ctr"/>
                </a:tc>
                <a:tc>
                  <a:txBody>
                    <a:bodyPr/>
                    <a:lstStyle/>
                    <a:p>
                      <a:pPr algn="ctr" fontAlgn="ctr"/>
                      <a:r>
                        <a:rPr lang="ru-RU" sz="900" u="none" strike="noStrike">
                          <a:effectLst/>
                        </a:rPr>
                        <a:t>77 995,47937</a:t>
                      </a:r>
                      <a:endParaRPr lang="ru-RU" sz="900" b="1" i="0" u="none" strike="noStrike">
                        <a:effectLst/>
                        <a:latin typeface="Times New Roman"/>
                      </a:endParaRPr>
                    </a:p>
                  </a:txBody>
                  <a:tcPr marL="5378" marR="5378" marT="5378" marB="0" anchor="ctr"/>
                </a:tc>
                <a:tc>
                  <a:txBody>
                    <a:bodyPr/>
                    <a:lstStyle/>
                    <a:p>
                      <a:pPr algn="ctr" fontAlgn="ctr"/>
                      <a:r>
                        <a:rPr lang="ru-RU" sz="900" u="none" strike="noStrike" dirty="0">
                          <a:effectLst/>
                        </a:rPr>
                        <a:t>76 240,497700</a:t>
                      </a:r>
                      <a:endParaRPr lang="ru-RU" sz="900" b="1" i="0" u="none" strike="noStrike" dirty="0">
                        <a:effectLst/>
                        <a:latin typeface="Times New Roman"/>
                      </a:endParaRPr>
                    </a:p>
                  </a:txBody>
                  <a:tcPr marL="5378" marR="5378" marT="5378" marB="0" anchor="ctr"/>
                </a:tc>
                <a:tc>
                  <a:txBody>
                    <a:bodyPr/>
                    <a:lstStyle/>
                    <a:p>
                      <a:pPr algn="ctr" fontAlgn="b"/>
                      <a:r>
                        <a:rPr lang="ru-RU" sz="900" u="none" strike="noStrike">
                          <a:effectLst/>
                        </a:rPr>
                        <a:t>0,00</a:t>
                      </a:r>
                      <a:endParaRPr lang="ru-RU" sz="900" b="0" i="0" u="none" strike="noStrike">
                        <a:effectLst/>
                        <a:latin typeface="Times New Roman"/>
                      </a:endParaRPr>
                    </a:p>
                  </a:txBody>
                  <a:tcPr marL="5378" marR="5378" marT="5378" marB="0" anchor="b"/>
                </a:tc>
                <a:tc>
                  <a:txBody>
                    <a:bodyPr/>
                    <a:lstStyle/>
                    <a:p>
                      <a:pPr algn="ctr" fontAlgn="b"/>
                      <a:r>
                        <a:rPr lang="ru-RU" sz="900" u="none" strike="noStrike" dirty="0">
                          <a:effectLst/>
                        </a:rPr>
                        <a:t>97,75</a:t>
                      </a:r>
                      <a:endParaRPr lang="ru-RU" sz="900" b="0" i="0" u="none" strike="noStrike" dirty="0">
                        <a:effectLst/>
                        <a:latin typeface="Times New Roman"/>
                      </a:endParaRPr>
                    </a:p>
                  </a:txBody>
                  <a:tcPr marL="5378" marR="5378" marT="5378" marB="0" anchor="b"/>
                </a:tc>
                <a:tc>
                  <a:txBody>
                    <a:bodyPr/>
                    <a:lstStyle/>
                    <a:p>
                      <a:pPr algn="ctr" fontAlgn="b"/>
                      <a:r>
                        <a:rPr lang="ru-RU" sz="900" b="0" i="0" u="none" strike="noStrike" dirty="0" smtClean="0">
                          <a:solidFill>
                            <a:schemeClr val="tx1"/>
                          </a:solidFill>
                          <a:effectLst/>
                          <a:latin typeface="Times New Roman"/>
                        </a:rPr>
                        <a:t>5,28</a:t>
                      </a:r>
                      <a:endParaRPr lang="ru-RU" sz="900" b="0" i="0" u="none" strike="noStrike" dirty="0">
                        <a:solidFill>
                          <a:schemeClr val="tx1"/>
                        </a:solidFill>
                        <a:effectLst/>
                        <a:latin typeface="Times New Roman"/>
                      </a:endParaRPr>
                    </a:p>
                  </a:txBody>
                  <a:tcPr marL="5378" marR="5378" marT="5378" marB="0" anchor="b"/>
                </a:tc>
              </a:tr>
              <a:tr h="142057">
                <a:tc>
                  <a:txBody>
                    <a:bodyPr/>
                    <a:lstStyle/>
                    <a:p>
                      <a:pPr algn="l" fontAlgn="t"/>
                      <a:r>
                        <a:rPr lang="ru-RU" sz="900" u="none" strike="noStrike">
                          <a:effectLst/>
                        </a:rPr>
                        <a:t>Другие вопросы в области социальной политики</a:t>
                      </a:r>
                      <a:endParaRPr lang="ru-RU" sz="900" b="1" i="0" u="none" strike="noStrike">
                        <a:effectLst/>
                        <a:latin typeface="Times New Roman"/>
                      </a:endParaRPr>
                    </a:p>
                  </a:txBody>
                  <a:tcPr marL="5378" marR="5378" marT="5378" marB="0"/>
                </a:tc>
                <a:tc>
                  <a:txBody>
                    <a:bodyPr/>
                    <a:lstStyle/>
                    <a:p>
                      <a:pPr algn="ctr" fontAlgn="ctr"/>
                      <a:r>
                        <a:rPr lang="ru-RU" sz="900" u="none" strike="noStrike">
                          <a:effectLst/>
                        </a:rPr>
                        <a:t>1006</a:t>
                      </a:r>
                      <a:endParaRPr lang="ru-RU" sz="900" b="1" i="0" u="none" strike="noStrike">
                        <a:effectLst/>
                        <a:latin typeface="Times New Roman"/>
                      </a:endParaRPr>
                    </a:p>
                  </a:txBody>
                  <a:tcPr marL="5378" marR="5378" marT="5378" marB="0" anchor="ctr"/>
                </a:tc>
                <a:tc>
                  <a:txBody>
                    <a:bodyPr/>
                    <a:lstStyle/>
                    <a:p>
                      <a:pPr algn="ctr" fontAlgn="ctr"/>
                      <a:r>
                        <a:rPr lang="ru-RU" sz="900" u="none" strike="noStrike" dirty="0">
                          <a:effectLst/>
                        </a:rPr>
                        <a:t>100,00000</a:t>
                      </a:r>
                      <a:endParaRPr lang="ru-RU" sz="900" b="1" i="0" u="none" strike="noStrike" dirty="0">
                        <a:effectLst/>
                        <a:latin typeface="Times New Roman"/>
                      </a:endParaRPr>
                    </a:p>
                  </a:txBody>
                  <a:tcPr marL="5378" marR="5378" marT="5378" marB="0" anchor="ctr"/>
                </a:tc>
                <a:tc>
                  <a:txBody>
                    <a:bodyPr/>
                    <a:lstStyle/>
                    <a:p>
                      <a:pPr algn="ctr" fontAlgn="ctr"/>
                      <a:r>
                        <a:rPr lang="ru-RU" sz="900" u="none" strike="noStrike">
                          <a:effectLst/>
                        </a:rPr>
                        <a:t>213,12156</a:t>
                      </a:r>
                      <a:endParaRPr lang="ru-RU" sz="900" b="1" i="0" u="none" strike="noStrike">
                        <a:effectLst/>
                        <a:latin typeface="Times New Roman"/>
                      </a:endParaRPr>
                    </a:p>
                  </a:txBody>
                  <a:tcPr marL="5378" marR="5378" marT="5378" marB="0" anchor="ctr"/>
                </a:tc>
                <a:tc>
                  <a:txBody>
                    <a:bodyPr/>
                    <a:lstStyle/>
                    <a:p>
                      <a:pPr algn="ctr" fontAlgn="ctr"/>
                      <a:r>
                        <a:rPr lang="ru-RU" sz="900" u="none" strike="noStrike" dirty="0">
                          <a:effectLst/>
                        </a:rPr>
                        <a:t>213,121560</a:t>
                      </a:r>
                      <a:endParaRPr lang="ru-RU" sz="900" b="1" i="0" u="none" strike="noStrike" dirty="0">
                        <a:effectLst/>
                        <a:latin typeface="Times New Roman"/>
                      </a:endParaRPr>
                    </a:p>
                  </a:txBody>
                  <a:tcPr marL="5378" marR="5378" marT="5378" marB="0" anchor="ctr"/>
                </a:tc>
                <a:tc>
                  <a:txBody>
                    <a:bodyPr/>
                    <a:lstStyle/>
                    <a:p>
                      <a:pPr algn="ctr" fontAlgn="b"/>
                      <a:r>
                        <a:rPr lang="ru-RU" sz="900" u="none" strike="noStrike" dirty="0">
                          <a:effectLst/>
                        </a:rPr>
                        <a:t>0,00</a:t>
                      </a:r>
                      <a:endParaRPr lang="ru-RU" sz="900" b="0" i="0" u="none" strike="noStrike" dirty="0">
                        <a:effectLst/>
                        <a:latin typeface="Times New Roman"/>
                      </a:endParaRPr>
                    </a:p>
                  </a:txBody>
                  <a:tcPr marL="5378" marR="5378" marT="5378" marB="0" anchor="b"/>
                </a:tc>
                <a:tc>
                  <a:txBody>
                    <a:bodyPr/>
                    <a:lstStyle/>
                    <a:p>
                      <a:pPr algn="ctr" fontAlgn="b"/>
                      <a:r>
                        <a:rPr lang="ru-RU" sz="900" u="none" strike="noStrike" dirty="0">
                          <a:effectLst/>
                        </a:rPr>
                        <a:t>100,00</a:t>
                      </a:r>
                      <a:endParaRPr lang="ru-RU" sz="900" b="0" i="0" u="none" strike="noStrike" dirty="0">
                        <a:effectLst/>
                        <a:latin typeface="Times New Roman"/>
                      </a:endParaRPr>
                    </a:p>
                  </a:txBody>
                  <a:tcPr marL="5378" marR="5378" marT="5378" marB="0" anchor="b"/>
                </a:tc>
                <a:tc>
                  <a:txBody>
                    <a:bodyPr/>
                    <a:lstStyle/>
                    <a:p>
                      <a:pPr algn="ctr" fontAlgn="b"/>
                      <a:r>
                        <a:rPr lang="ru-RU" sz="900" b="0" i="0" u="none" strike="noStrike" dirty="0" smtClean="0">
                          <a:solidFill>
                            <a:schemeClr val="tx1"/>
                          </a:solidFill>
                          <a:effectLst/>
                          <a:latin typeface="Times New Roman"/>
                        </a:rPr>
                        <a:t>0,02</a:t>
                      </a:r>
                      <a:endParaRPr lang="ru-RU" sz="900" b="0" i="0" u="none" strike="noStrike" dirty="0">
                        <a:solidFill>
                          <a:schemeClr val="tx1"/>
                        </a:solidFill>
                        <a:effectLst/>
                        <a:latin typeface="Times New Roman"/>
                      </a:endParaRPr>
                    </a:p>
                  </a:txBody>
                  <a:tcPr marL="5378" marR="5378" marT="5378" marB="0" anchor="b"/>
                </a:tc>
              </a:tr>
              <a:tr h="245475">
                <a:tc>
                  <a:txBody>
                    <a:bodyPr/>
                    <a:lstStyle/>
                    <a:p>
                      <a:pPr algn="ctr" fontAlgn="t"/>
                      <a:r>
                        <a:rPr lang="ru-RU" sz="900" b="1" u="none" strike="noStrike" dirty="0">
                          <a:effectLst/>
                        </a:rPr>
                        <a:t>ФИЗИЧЕСКАЯ КУЛЬТУРА И СПОРТ</a:t>
                      </a:r>
                      <a:endParaRPr lang="ru-RU" sz="900" b="1" i="0" u="none" strike="noStrike" dirty="0">
                        <a:solidFill>
                          <a:srgbClr val="000000"/>
                        </a:solidFill>
                        <a:effectLst/>
                        <a:latin typeface="Times New Roman"/>
                      </a:endParaRPr>
                    </a:p>
                  </a:txBody>
                  <a:tcPr marL="5378" marR="5378" marT="5378" marB="0"/>
                </a:tc>
                <a:tc>
                  <a:txBody>
                    <a:bodyPr/>
                    <a:lstStyle/>
                    <a:p>
                      <a:pPr algn="ctr" fontAlgn="ctr"/>
                      <a:r>
                        <a:rPr lang="ru-RU" sz="900" b="1" u="none" strike="noStrike" dirty="0">
                          <a:effectLst/>
                        </a:rPr>
                        <a:t>1100</a:t>
                      </a:r>
                      <a:endParaRPr lang="ru-RU" sz="900" b="1" i="0" u="none" strike="noStrike" dirty="0">
                        <a:solidFill>
                          <a:srgbClr val="000000"/>
                        </a:solidFill>
                        <a:effectLst/>
                        <a:latin typeface="Times New Roman"/>
                      </a:endParaRPr>
                    </a:p>
                  </a:txBody>
                  <a:tcPr marL="5378" marR="5378" marT="5378" marB="0" anchor="ctr"/>
                </a:tc>
                <a:tc>
                  <a:txBody>
                    <a:bodyPr/>
                    <a:lstStyle/>
                    <a:p>
                      <a:pPr algn="ctr" fontAlgn="ctr"/>
                      <a:r>
                        <a:rPr lang="ru-RU" sz="900" b="1" u="none" strike="noStrike" dirty="0">
                          <a:effectLst/>
                        </a:rPr>
                        <a:t>25 684,78323</a:t>
                      </a:r>
                      <a:endParaRPr lang="ru-RU" sz="900" b="1" i="0" u="none" strike="noStrike" dirty="0">
                        <a:solidFill>
                          <a:srgbClr val="000000"/>
                        </a:solidFill>
                        <a:effectLst/>
                        <a:latin typeface="Times New Roman"/>
                      </a:endParaRPr>
                    </a:p>
                  </a:txBody>
                  <a:tcPr marL="5378" marR="5378" marT="5378" marB="0" anchor="ctr"/>
                </a:tc>
                <a:tc>
                  <a:txBody>
                    <a:bodyPr/>
                    <a:lstStyle/>
                    <a:p>
                      <a:pPr algn="ctr" fontAlgn="ctr"/>
                      <a:r>
                        <a:rPr lang="ru-RU" sz="900" b="1" u="none" strike="noStrike" dirty="0">
                          <a:effectLst/>
                        </a:rPr>
                        <a:t>25 699,88143</a:t>
                      </a:r>
                      <a:endParaRPr lang="ru-RU" sz="900" b="1" i="0" u="none" strike="noStrike" dirty="0">
                        <a:solidFill>
                          <a:srgbClr val="000000"/>
                        </a:solidFill>
                        <a:effectLst/>
                        <a:latin typeface="Times New Roman"/>
                      </a:endParaRPr>
                    </a:p>
                  </a:txBody>
                  <a:tcPr marL="5378" marR="5378" marT="5378" marB="0" anchor="ctr"/>
                </a:tc>
                <a:tc>
                  <a:txBody>
                    <a:bodyPr/>
                    <a:lstStyle/>
                    <a:p>
                      <a:pPr algn="ctr" fontAlgn="ctr"/>
                      <a:r>
                        <a:rPr lang="ru-RU" sz="900" b="1" u="none" strike="noStrike" dirty="0">
                          <a:effectLst/>
                        </a:rPr>
                        <a:t>25 699,771430</a:t>
                      </a:r>
                      <a:endParaRPr lang="ru-RU" sz="900" b="1" i="0" u="none" strike="noStrike" dirty="0">
                        <a:solidFill>
                          <a:srgbClr val="000000"/>
                        </a:solidFill>
                        <a:effectLst/>
                        <a:latin typeface="Times New Roman"/>
                      </a:endParaRPr>
                    </a:p>
                  </a:txBody>
                  <a:tcPr marL="5378" marR="5378" marT="5378" marB="0" anchor="ctr"/>
                </a:tc>
                <a:tc>
                  <a:txBody>
                    <a:bodyPr/>
                    <a:lstStyle/>
                    <a:p>
                      <a:pPr algn="ctr" fontAlgn="b"/>
                      <a:r>
                        <a:rPr lang="ru-RU" sz="900" b="1" u="none" strike="noStrike" dirty="0">
                          <a:effectLst/>
                        </a:rPr>
                        <a:t>0,00</a:t>
                      </a:r>
                      <a:endParaRPr lang="ru-RU" sz="900" b="1" i="0" u="none" strike="noStrike" dirty="0">
                        <a:solidFill>
                          <a:srgbClr val="000000"/>
                        </a:solidFill>
                        <a:effectLst/>
                        <a:latin typeface="Times New Roman"/>
                      </a:endParaRPr>
                    </a:p>
                  </a:txBody>
                  <a:tcPr marL="5378" marR="5378" marT="5378" marB="0" anchor="b"/>
                </a:tc>
                <a:tc>
                  <a:txBody>
                    <a:bodyPr/>
                    <a:lstStyle/>
                    <a:p>
                      <a:pPr algn="ctr" fontAlgn="b"/>
                      <a:r>
                        <a:rPr lang="ru-RU" sz="900" b="1" u="none" strike="noStrike" dirty="0">
                          <a:effectLst/>
                        </a:rPr>
                        <a:t>100,00</a:t>
                      </a:r>
                      <a:endParaRPr lang="ru-RU" sz="900" b="1" i="0" u="none" strike="noStrike" dirty="0">
                        <a:solidFill>
                          <a:srgbClr val="000000"/>
                        </a:solidFill>
                        <a:effectLst/>
                        <a:latin typeface="Times New Roman"/>
                      </a:endParaRPr>
                    </a:p>
                  </a:txBody>
                  <a:tcPr marL="5378" marR="5378" marT="5378" marB="0" anchor="b"/>
                </a:tc>
                <a:tc>
                  <a:txBody>
                    <a:bodyPr/>
                    <a:lstStyle/>
                    <a:p>
                      <a:pPr algn="ctr" fontAlgn="b"/>
                      <a:r>
                        <a:rPr lang="ru-RU" sz="900" b="1" i="0" u="none" strike="noStrike" dirty="0" smtClean="0">
                          <a:solidFill>
                            <a:schemeClr val="tx1"/>
                          </a:solidFill>
                          <a:effectLst/>
                          <a:latin typeface="Times New Roman"/>
                        </a:rPr>
                        <a:t>1,78</a:t>
                      </a:r>
                      <a:endParaRPr lang="ru-RU" sz="900" b="1" i="0" u="none" strike="noStrike" dirty="0">
                        <a:solidFill>
                          <a:schemeClr val="tx1"/>
                        </a:solidFill>
                        <a:effectLst/>
                        <a:latin typeface="Times New Roman"/>
                      </a:endParaRPr>
                    </a:p>
                  </a:txBody>
                  <a:tcPr marL="5378" marR="5378" marT="5378" marB="0" anchor="b"/>
                </a:tc>
              </a:tr>
              <a:tr h="142057">
                <a:tc>
                  <a:txBody>
                    <a:bodyPr/>
                    <a:lstStyle/>
                    <a:p>
                      <a:pPr algn="l" fontAlgn="t"/>
                      <a:r>
                        <a:rPr lang="ru-RU" sz="900" u="none" strike="noStrike">
                          <a:effectLst/>
                        </a:rPr>
                        <a:t>Физическая культура и спорт</a:t>
                      </a:r>
                      <a:endParaRPr lang="ru-RU" sz="900" b="1" i="0" u="none" strike="noStrike">
                        <a:effectLst/>
                        <a:latin typeface="Times New Roman"/>
                      </a:endParaRPr>
                    </a:p>
                  </a:txBody>
                  <a:tcPr marL="5378" marR="5378" marT="5378" marB="0"/>
                </a:tc>
                <a:tc>
                  <a:txBody>
                    <a:bodyPr/>
                    <a:lstStyle/>
                    <a:p>
                      <a:pPr algn="ctr" fontAlgn="ctr"/>
                      <a:r>
                        <a:rPr lang="ru-RU" sz="900" u="none" strike="noStrike">
                          <a:effectLst/>
                        </a:rPr>
                        <a:t>1101</a:t>
                      </a:r>
                      <a:endParaRPr lang="ru-RU" sz="900" b="1" i="0" u="none" strike="noStrike">
                        <a:effectLst/>
                        <a:latin typeface="Times New Roman"/>
                      </a:endParaRPr>
                    </a:p>
                  </a:txBody>
                  <a:tcPr marL="5378" marR="5378" marT="5378" marB="0" anchor="ctr"/>
                </a:tc>
                <a:tc>
                  <a:txBody>
                    <a:bodyPr/>
                    <a:lstStyle/>
                    <a:p>
                      <a:pPr algn="ctr" fontAlgn="ctr"/>
                      <a:r>
                        <a:rPr lang="ru-RU" sz="900" u="none" strike="noStrike">
                          <a:effectLst/>
                        </a:rPr>
                        <a:t>185,00000</a:t>
                      </a:r>
                      <a:endParaRPr lang="ru-RU" sz="900" b="1" i="0" u="none" strike="noStrike">
                        <a:effectLst/>
                        <a:latin typeface="Times New Roman"/>
                      </a:endParaRPr>
                    </a:p>
                  </a:txBody>
                  <a:tcPr marL="5378" marR="5378" marT="5378" marB="0" anchor="ctr"/>
                </a:tc>
                <a:tc>
                  <a:txBody>
                    <a:bodyPr/>
                    <a:lstStyle/>
                    <a:p>
                      <a:pPr algn="ctr" fontAlgn="ctr"/>
                      <a:r>
                        <a:rPr lang="ru-RU" sz="900" u="none" strike="noStrike">
                          <a:effectLst/>
                        </a:rPr>
                        <a:t>523,91000</a:t>
                      </a:r>
                      <a:endParaRPr lang="ru-RU" sz="900" b="1" i="0" u="none" strike="noStrike">
                        <a:effectLst/>
                        <a:latin typeface="Times New Roman"/>
                      </a:endParaRPr>
                    </a:p>
                  </a:txBody>
                  <a:tcPr marL="5378" marR="5378" marT="5378" marB="0" anchor="ctr"/>
                </a:tc>
                <a:tc>
                  <a:txBody>
                    <a:bodyPr/>
                    <a:lstStyle/>
                    <a:p>
                      <a:pPr algn="ctr" fontAlgn="ctr"/>
                      <a:r>
                        <a:rPr lang="ru-RU" sz="900" u="none" strike="noStrike">
                          <a:effectLst/>
                        </a:rPr>
                        <a:t>523,800000</a:t>
                      </a:r>
                      <a:endParaRPr lang="ru-RU" sz="900" b="1" i="0" u="none" strike="noStrike">
                        <a:effectLst/>
                        <a:latin typeface="Times New Roman"/>
                      </a:endParaRPr>
                    </a:p>
                  </a:txBody>
                  <a:tcPr marL="5378" marR="5378" marT="5378" marB="0" anchor="ctr"/>
                </a:tc>
                <a:tc>
                  <a:txBody>
                    <a:bodyPr/>
                    <a:lstStyle/>
                    <a:p>
                      <a:pPr algn="ctr" fontAlgn="b"/>
                      <a:r>
                        <a:rPr lang="ru-RU" sz="900" u="none" strike="noStrike" dirty="0">
                          <a:effectLst/>
                        </a:rPr>
                        <a:t>0,00</a:t>
                      </a:r>
                      <a:endParaRPr lang="ru-RU" sz="900" b="0" i="0" u="none" strike="noStrike" dirty="0">
                        <a:effectLst/>
                        <a:latin typeface="Times New Roman"/>
                      </a:endParaRPr>
                    </a:p>
                  </a:txBody>
                  <a:tcPr marL="5378" marR="5378" marT="5378" marB="0" anchor="b"/>
                </a:tc>
                <a:tc>
                  <a:txBody>
                    <a:bodyPr/>
                    <a:lstStyle/>
                    <a:p>
                      <a:pPr algn="ctr" fontAlgn="b"/>
                      <a:r>
                        <a:rPr lang="ru-RU" sz="900" u="none" strike="noStrike" dirty="0">
                          <a:effectLst/>
                        </a:rPr>
                        <a:t>99,98</a:t>
                      </a:r>
                      <a:endParaRPr lang="ru-RU" sz="900" b="0" i="0" u="none" strike="noStrike" dirty="0">
                        <a:effectLst/>
                        <a:latin typeface="Times New Roman"/>
                      </a:endParaRPr>
                    </a:p>
                  </a:txBody>
                  <a:tcPr marL="5378" marR="5378" marT="5378" marB="0" anchor="b"/>
                </a:tc>
                <a:tc>
                  <a:txBody>
                    <a:bodyPr/>
                    <a:lstStyle/>
                    <a:p>
                      <a:pPr algn="ctr" fontAlgn="b"/>
                      <a:r>
                        <a:rPr lang="ru-RU" sz="900" b="0" i="0" u="none" strike="noStrike" dirty="0" smtClean="0">
                          <a:solidFill>
                            <a:schemeClr val="tx1"/>
                          </a:solidFill>
                          <a:effectLst/>
                          <a:latin typeface="Times New Roman"/>
                        </a:rPr>
                        <a:t>0,04</a:t>
                      </a:r>
                      <a:endParaRPr lang="ru-RU" sz="900" b="0" i="0" u="none" strike="noStrike" dirty="0">
                        <a:solidFill>
                          <a:schemeClr val="tx1"/>
                        </a:solidFill>
                        <a:effectLst/>
                        <a:latin typeface="Times New Roman"/>
                      </a:endParaRPr>
                    </a:p>
                  </a:txBody>
                  <a:tcPr marL="5378" marR="5378" marT="5378" marB="0" anchor="b"/>
                </a:tc>
              </a:tr>
              <a:tr h="142057">
                <a:tc>
                  <a:txBody>
                    <a:bodyPr/>
                    <a:lstStyle/>
                    <a:p>
                      <a:pPr algn="l" fontAlgn="t"/>
                      <a:r>
                        <a:rPr lang="ru-RU" sz="900" u="none" strike="noStrike">
                          <a:effectLst/>
                        </a:rPr>
                        <a:t>Массовый спорт</a:t>
                      </a:r>
                      <a:endParaRPr lang="ru-RU" sz="900" b="1" i="0" u="none" strike="noStrike">
                        <a:effectLst/>
                        <a:latin typeface="Times New Roman"/>
                      </a:endParaRPr>
                    </a:p>
                  </a:txBody>
                  <a:tcPr marL="5378" marR="5378" marT="5378" marB="0"/>
                </a:tc>
                <a:tc>
                  <a:txBody>
                    <a:bodyPr/>
                    <a:lstStyle/>
                    <a:p>
                      <a:pPr algn="ctr" fontAlgn="ctr"/>
                      <a:r>
                        <a:rPr lang="ru-RU" sz="900" u="none" strike="noStrike">
                          <a:effectLst/>
                        </a:rPr>
                        <a:t>1102</a:t>
                      </a:r>
                      <a:endParaRPr lang="ru-RU" sz="900" b="1" i="0" u="none" strike="noStrike">
                        <a:effectLst/>
                        <a:latin typeface="Times New Roman"/>
                      </a:endParaRPr>
                    </a:p>
                  </a:txBody>
                  <a:tcPr marL="5378" marR="5378" marT="5378" marB="0" anchor="ctr"/>
                </a:tc>
                <a:tc>
                  <a:txBody>
                    <a:bodyPr/>
                    <a:lstStyle/>
                    <a:p>
                      <a:pPr algn="ctr" fontAlgn="ctr"/>
                      <a:r>
                        <a:rPr lang="ru-RU" sz="900" u="none" strike="noStrike">
                          <a:effectLst/>
                        </a:rPr>
                        <a:t>9 499,78323</a:t>
                      </a:r>
                      <a:endParaRPr lang="ru-RU" sz="900" b="1" i="0" u="none" strike="noStrike">
                        <a:effectLst/>
                        <a:latin typeface="Times New Roman"/>
                      </a:endParaRPr>
                    </a:p>
                  </a:txBody>
                  <a:tcPr marL="5378" marR="5378" marT="5378" marB="0" anchor="ctr"/>
                </a:tc>
                <a:tc>
                  <a:txBody>
                    <a:bodyPr/>
                    <a:lstStyle/>
                    <a:p>
                      <a:pPr algn="ctr" fontAlgn="ctr"/>
                      <a:r>
                        <a:rPr lang="ru-RU" sz="900" u="none" strike="noStrike" dirty="0">
                          <a:effectLst/>
                        </a:rPr>
                        <a:t>5 835,97143</a:t>
                      </a:r>
                      <a:endParaRPr lang="ru-RU" sz="900" b="1" i="0" u="none" strike="noStrike" dirty="0">
                        <a:effectLst/>
                        <a:latin typeface="Times New Roman"/>
                      </a:endParaRPr>
                    </a:p>
                  </a:txBody>
                  <a:tcPr marL="5378" marR="5378" marT="5378" marB="0" anchor="ctr"/>
                </a:tc>
                <a:tc>
                  <a:txBody>
                    <a:bodyPr/>
                    <a:lstStyle/>
                    <a:p>
                      <a:pPr algn="ctr" fontAlgn="ctr"/>
                      <a:r>
                        <a:rPr lang="ru-RU" sz="900" u="none" strike="noStrike">
                          <a:effectLst/>
                        </a:rPr>
                        <a:t>5 835,971430</a:t>
                      </a:r>
                      <a:endParaRPr lang="ru-RU" sz="900" b="1" i="0" u="none" strike="noStrike">
                        <a:effectLst/>
                        <a:latin typeface="Times New Roman"/>
                      </a:endParaRPr>
                    </a:p>
                  </a:txBody>
                  <a:tcPr marL="5378" marR="5378" marT="5378" marB="0" anchor="ctr"/>
                </a:tc>
                <a:tc>
                  <a:txBody>
                    <a:bodyPr/>
                    <a:lstStyle/>
                    <a:p>
                      <a:pPr algn="ctr" fontAlgn="b"/>
                      <a:r>
                        <a:rPr lang="ru-RU" sz="900" u="none" strike="noStrike">
                          <a:effectLst/>
                        </a:rPr>
                        <a:t>0,00</a:t>
                      </a:r>
                      <a:endParaRPr lang="ru-RU" sz="900" b="0" i="0" u="none" strike="noStrike">
                        <a:effectLst/>
                        <a:latin typeface="Times New Roman"/>
                      </a:endParaRPr>
                    </a:p>
                  </a:txBody>
                  <a:tcPr marL="5378" marR="5378" marT="5378" marB="0" anchor="b"/>
                </a:tc>
                <a:tc>
                  <a:txBody>
                    <a:bodyPr/>
                    <a:lstStyle/>
                    <a:p>
                      <a:pPr algn="ctr" fontAlgn="b"/>
                      <a:r>
                        <a:rPr lang="ru-RU" sz="900" u="none" strike="noStrike" dirty="0">
                          <a:effectLst/>
                        </a:rPr>
                        <a:t>100,00</a:t>
                      </a:r>
                      <a:endParaRPr lang="ru-RU" sz="900" b="0" i="0" u="none" strike="noStrike" dirty="0">
                        <a:effectLst/>
                        <a:latin typeface="Times New Roman"/>
                      </a:endParaRPr>
                    </a:p>
                  </a:txBody>
                  <a:tcPr marL="5378" marR="5378" marT="5378" marB="0" anchor="b"/>
                </a:tc>
                <a:tc>
                  <a:txBody>
                    <a:bodyPr/>
                    <a:lstStyle/>
                    <a:p>
                      <a:pPr algn="ctr" fontAlgn="b"/>
                      <a:r>
                        <a:rPr lang="ru-RU" sz="900" b="0" i="0" u="none" strike="noStrike" dirty="0" smtClean="0">
                          <a:solidFill>
                            <a:schemeClr val="tx1"/>
                          </a:solidFill>
                          <a:effectLst/>
                          <a:latin typeface="Times New Roman"/>
                        </a:rPr>
                        <a:t>0,40</a:t>
                      </a:r>
                      <a:endParaRPr lang="ru-RU" sz="900" b="0" i="0" u="none" strike="noStrike" dirty="0">
                        <a:solidFill>
                          <a:schemeClr val="tx1"/>
                        </a:solidFill>
                        <a:effectLst/>
                        <a:latin typeface="Times New Roman"/>
                      </a:endParaRPr>
                    </a:p>
                  </a:txBody>
                  <a:tcPr marL="5378" marR="5378" marT="5378" marB="0" anchor="b"/>
                </a:tc>
              </a:tr>
              <a:tr h="184881">
                <a:tc>
                  <a:txBody>
                    <a:bodyPr/>
                    <a:lstStyle/>
                    <a:p>
                      <a:pPr algn="l" fontAlgn="t"/>
                      <a:r>
                        <a:rPr lang="ru-RU" sz="900" u="none" strike="noStrike">
                          <a:effectLst/>
                        </a:rPr>
                        <a:t>Спорт высших достижений</a:t>
                      </a:r>
                      <a:br>
                        <a:rPr lang="ru-RU" sz="900" u="none" strike="noStrike">
                          <a:effectLst/>
                        </a:rPr>
                      </a:br>
                      <a:endParaRPr lang="ru-RU" sz="900" b="1" i="0" u="none" strike="noStrike">
                        <a:effectLst/>
                        <a:latin typeface="Times New Roman"/>
                      </a:endParaRPr>
                    </a:p>
                  </a:txBody>
                  <a:tcPr marL="5378" marR="5378" marT="5378" marB="0"/>
                </a:tc>
                <a:tc>
                  <a:txBody>
                    <a:bodyPr/>
                    <a:lstStyle/>
                    <a:p>
                      <a:pPr algn="ctr" fontAlgn="ctr"/>
                      <a:r>
                        <a:rPr lang="ru-RU" sz="900" u="none" strike="noStrike">
                          <a:effectLst/>
                        </a:rPr>
                        <a:t>1103</a:t>
                      </a:r>
                      <a:endParaRPr lang="ru-RU" sz="900" b="1" i="0" u="none" strike="noStrike">
                        <a:effectLst/>
                        <a:latin typeface="Times New Roman"/>
                      </a:endParaRPr>
                    </a:p>
                  </a:txBody>
                  <a:tcPr marL="5378" marR="5378" marT="5378" marB="0" anchor="ctr"/>
                </a:tc>
                <a:tc>
                  <a:txBody>
                    <a:bodyPr/>
                    <a:lstStyle/>
                    <a:p>
                      <a:pPr algn="ctr" fontAlgn="ctr"/>
                      <a:r>
                        <a:rPr lang="ru-RU" sz="900" u="none" strike="noStrike">
                          <a:effectLst/>
                        </a:rPr>
                        <a:t>16 000,00000</a:t>
                      </a:r>
                      <a:endParaRPr lang="ru-RU" sz="900" b="1" i="0" u="none" strike="noStrike">
                        <a:effectLst/>
                        <a:latin typeface="Times New Roman"/>
                      </a:endParaRPr>
                    </a:p>
                  </a:txBody>
                  <a:tcPr marL="5378" marR="5378" marT="5378" marB="0" anchor="ctr"/>
                </a:tc>
                <a:tc>
                  <a:txBody>
                    <a:bodyPr/>
                    <a:lstStyle/>
                    <a:p>
                      <a:pPr algn="ctr" fontAlgn="ctr"/>
                      <a:r>
                        <a:rPr lang="ru-RU" sz="900" u="none" strike="noStrike" dirty="0">
                          <a:effectLst/>
                        </a:rPr>
                        <a:t>19 340,00000</a:t>
                      </a:r>
                      <a:endParaRPr lang="ru-RU" sz="900" b="1" i="0" u="none" strike="noStrike" dirty="0">
                        <a:effectLst/>
                        <a:latin typeface="Times New Roman"/>
                      </a:endParaRPr>
                    </a:p>
                  </a:txBody>
                  <a:tcPr marL="5378" marR="5378" marT="5378" marB="0" anchor="ctr"/>
                </a:tc>
                <a:tc>
                  <a:txBody>
                    <a:bodyPr/>
                    <a:lstStyle/>
                    <a:p>
                      <a:pPr algn="ctr" fontAlgn="ctr"/>
                      <a:r>
                        <a:rPr lang="ru-RU" sz="900" u="none" strike="noStrike">
                          <a:effectLst/>
                        </a:rPr>
                        <a:t>19 340,000000</a:t>
                      </a:r>
                      <a:endParaRPr lang="ru-RU" sz="900" b="1" i="0" u="none" strike="noStrike">
                        <a:effectLst/>
                        <a:latin typeface="Times New Roman"/>
                      </a:endParaRPr>
                    </a:p>
                  </a:txBody>
                  <a:tcPr marL="5378" marR="5378" marT="5378" marB="0" anchor="ctr"/>
                </a:tc>
                <a:tc>
                  <a:txBody>
                    <a:bodyPr/>
                    <a:lstStyle/>
                    <a:p>
                      <a:pPr algn="ctr" fontAlgn="b"/>
                      <a:r>
                        <a:rPr lang="ru-RU" sz="900" u="none" strike="noStrike" dirty="0">
                          <a:effectLst/>
                        </a:rPr>
                        <a:t>0,00</a:t>
                      </a:r>
                      <a:endParaRPr lang="ru-RU" sz="900" b="0" i="0" u="none" strike="noStrike" dirty="0">
                        <a:effectLst/>
                        <a:latin typeface="Times New Roman"/>
                      </a:endParaRPr>
                    </a:p>
                  </a:txBody>
                  <a:tcPr marL="5378" marR="5378" marT="5378" marB="0" anchor="b"/>
                </a:tc>
                <a:tc>
                  <a:txBody>
                    <a:bodyPr/>
                    <a:lstStyle/>
                    <a:p>
                      <a:pPr algn="ctr" fontAlgn="b"/>
                      <a:r>
                        <a:rPr lang="ru-RU" sz="900" u="none" strike="noStrike" dirty="0">
                          <a:effectLst/>
                        </a:rPr>
                        <a:t>100,00</a:t>
                      </a:r>
                      <a:endParaRPr lang="ru-RU" sz="900" b="0" i="0" u="none" strike="noStrike" dirty="0">
                        <a:effectLst/>
                        <a:latin typeface="Times New Roman"/>
                      </a:endParaRPr>
                    </a:p>
                  </a:txBody>
                  <a:tcPr marL="5378" marR="5378" marT="5378" marB="0" anchor="b"/>
                </a:tc>
                <a:tc>
                  <a:txBody>
                    <a:bodyPr/>
                    <a:lstStyle/>
                    <a:p>
                      <a:pPr algn="ctr" fontAlgn="b"/>
                      <a:r>
                        <a:rPr lang="ru-RU" sz="900" b="0" i="0" u="none" strike="noStrike" dirty="0" smtClean="0">
                          <a:solidFill>
                            <a:schemeClr val="tx1"/>
                          </a:solidFill>
                          <a:effectLst/>
                          <a:latin typeface="Times New Roman"/>
                        </a:rPr>
                        <a:t>1,34</a:t>
                      </a:r>
                      <a:endParaRPr lang="ru-RU" sz="900" b="0" i="0" u="none" strike="noStrike" dirty="0">
                        <a:solidFill>
                          <a:schemeClr val="tx1"/>
                        </a:solidFill>
                        <a:effectLst/>
                        <a:latin typeface="Times New Roman"/>
                      </a:endParaRPr>
                    </a:p>
                  </a:txBody>
                  <a:tcPr marL="5378" marR="5378" marT="5378" marB="0" anchor="b"/>
                </a:tc>
              </a:tr>
              <a:tr h="245475">
                <a:tc>
                  <a:txBody>
                    <a:bodyPr/>
                    <a:lstStyle/>
                    <a:p>
                      <a:pPr algn="ctr" fontAlgn="t"/>
                      <a:r>
                        <a:rPr lang="ru-RU" sz="900" b="1" u="none" strike="noStrike" dirty="0">
                          <a:effectLst/>
                        </a:rPr>
                        <a:t>СРЕДСТВА МАССОВОЙ ИНФОРМАЦИИ</a:t>
                      </a:r>
                      <a:endParaRPr lang="ru-RU" sz="900" b="1" i="0" u="none" strike="noStrike" dirty="0">
                        <a:solidFill>
                          <a:srgbClr val="000000"/>
                        </a:solidFill>
                        <a:effectLst/>
                        <a:latin typeface="Times New Roman"/>
                      </a:endParaRPr>
                    </a:p>
                  </a:txBody>
                  <a:tcPr marL="5378" marR="5378" marT="5378" marB="0"/>
                </a:tc>
                <a:tc>
                  <a:txBody>
                    <a:bodyPr/>
                    <a:lstStyle/>
                    <a:p>
                      <a:pPr algn="ctr" fontAlgn="ctr"/>
                      <a:r>
                        <a:rPr lang="ru-RU" sz="900" b="1" u="none" strike="noStrike" dirty="0">
                          <a:effectLst/>
                        </a:rPr>
                        <a:t>1200</a:t>
                      </a:r>
                      <a:endParaRPr lang="ru-RU" sz="900" b="1" i="0" u="none" strike="noStrike" dirty="0">
                        <a:solidFill>
                          <a:srgbClr val="000000"/>
                        </a:solidFill>
                        <a:effectLst/>
                        <a:latin typeface="Times New Roman"/>
                      </a:endParaRPr>
                    </a:p>
                  </a:txBody>
                  <a:tcPr marL="5378" marR="5378" marT="5378" marB="0" anchor="ctr"/>
                </a:tc>
                <a:tc>
                  <a:txBody>
                    <a:bodyPr/>
                    <a:lstStyle/>
                    <a:p>
                      <a:pPr algn="ctr" fontAlgn="ctr"/>
                      <a:r>
                        <a:rPr lang="ru-RU" sz="900" b="1" u="none" strike="noStrike" dirty="0">
                          <a:effectLst/>
                        </a:rPr>
                        <a:t>5 600,00000</a:t>
                      </a:r>
                      <a:endParaRPr lang="ru-RU" sz="900" b="1" i="0" u="none" strike="noStrike" dirty="0">
                        <a:solidFill>
                          <a:srgbClr val="000000"/>
                        </a:solidFill>
                        <a:effectLst/>
                        <a:latin typeface="Times New Roman"/>
                      </a:endParaRPr>
                    </a:p>
                  </a:txBody>
                  <a:tcPr marL="5378" marR="5378" marT="5378" marB="0" anchor="ctr"/>
                </a:tc>
                <a:tc>
                  <a:txBody>
                    <a:bodyPr/>
                    <a:lstStyle/>
                    <a:p>
                      <a:pPr algn="ctr" fontAlgn="ctr"/>
                      <a:r>
                        <a:rPr lang="ru-RU" sz="900" b="1" u="none" strike="noStrike" dirty="0">
                          <a:effectLst/>
                        </a:rPr>
                        <a:t>5 884,50000</a:t>
                      </a:r>
                      <a:endParaRPr lang="ru-RU" sz="900" b="1" i="0" u="none" strike="noStrike" dirty="0">
                        <a:solidFill>
                          <a:srgbClr val="000000"/>
                        </a:solidFill>
                        <a:effectLst/>
                        <a:latin typeface="Times New Roman"/>
                      </a:endParaRPr>
                    </a:p>
                  </a:txBody>
                  <a:tcPr marL="5378" marR="5378" marT="5378" marB="0" anchor="ctr"/>
                </a:tc>
                <a:tc>
                  <a:txBody>
                    <a:bodyPr/>
                    <a:lstStyle/>
                    <a:p>
                      <a:pPr algn="ctr" fontAlgn="ctr"/>
                      <a:r>
                        <a:rPr lang="ru-RU" sz="900" b="1" u="none" strike="noStrike" dirty="0">
                          <a:effectLst/>
                        </a:rPr>
                        <a:t>5 884,500000</a:t>
                      </a:r>
                      <a:endParaRPr lang="ru-RU" sz="900" b="1" i="0" u="none" strike="noStrike" dirty="0">
                        <a:solidFill>
                          <a:srgbClr val="000000"/>
                        </a:solidFill>
                        <a:effectLst/>
                        <a:latin typeface="Times New Roman"/>
                      </a:endParaRPr>
                    </a:p>
                  </a:txBody>
                  <a:tcPr marL="5378" marR="5378" marT="5378" marB="0" anchor="ctr"/>
                </a:tc>
                <a:tc>
                  <a:txBody>
                    <a:bodyPr/>
                    <a:lstStyle/>
                    <a:p>
                      <a:pPr algn="ctr" fontAlgn="b"/>
                      <a:r>
                        <a:rPr lang="ru-RU" sz="900" b="1" u="none" strike="noStrike" dirty="0">
                          <a:effectLst/>
                        </a:rPr>
                        <a:t>105,08</a:t>
                      </a:r>
                      <a:endParaRPr lang="ru-RU" sz="900" b="1" i="0" u="none" strike="noStrike" dirty="0">
                        <a:solidFill>
                          <a:srgbClr val="000000"/>
                        </a:solidFill>
                        <a:effectLst/>
                        <a:latin typeface="Times New Roman"/>
                      </a:endParaRPr>
                    </a:p>
                  </a:txBody>
                  <a:tcPr marL="5378" marR="5378" marT="5378" marB="0" anchor="b"/>
                </a:tc>
                <a:tc>
                  <a:txBody>
                    <a:bodyPr/>
                    <a:lstStyle/>
                    <a:p>
                      <a:pPr algn="ctr" fontAlgn="b"/>
                      <a:r>
                        <a:rPr lang="ru-RU" sz="900" b="1" u="none" strike="noStrike" dirty="0">
                          <a:effectLst/>
                        </a:rPr>
                        <a:t>100,00</a:t>
                      </a:r>
                      <a:endParaRPr lang="ru-RU" sz="900" b="1" i="0" u="none" strike="noStrike" dirty="0">
                        <a:solidFill>
                          <a:srgbClr val="000000"/>
                        </a:solidFill>
                        <a:effectLst/>
                        <a:latin typeface="Times New Roman"/>
                      </a:endParaRPr>
                    </a:p>
                  </a:txBody>
                  <a:tcPr marL="5378" marR="5378" marT="5378" marB="0" anchor="b"/>
                </a:tc>
                <a:tc>
                  <a:txBody>
                    <a:bodyPr/>
                    <a:lstStyle/>
                    <a:p>
                      <a:pPr algn="ctr" fontAlgn="b"/>
                      <a:r>
                        <a:rPr lang="ru-RU" sz="900" b="1" i="0" u="none" strike="noStrike" dirty="0" smtClean="0">
                          <a:solidFill>
                            <a:schemeClr val="tx1"/>
                          </a:solidFill>
                          <a:effectLst/>
                          <a:latin typeface="Times New Roman"/>
                        </a:rPr>
                        <a:t>0,41</a:t>
                      </a:r>
                      <a:endParaRPr lang="ru-RU" sz="900" b="1" i="0" u="none" strike="noStrike" dirty="0">
                        <a:solidFill>
                          <a:schemeClr val="tx1"/>
                        </a:solidFill>
                        <a:effectLst/>
                        <a:latin typeface="Times New Roman"/>
                      </a:endParaRPr>
                    </a:p>
                  </a:txBody>
                  <a:tcPr marL="5378" marR="5378" marT="5378" marB="0" anchor="b"/>
                </a:tc>
              </a:tr>
              <a:tr h="278756">
                <a:tc>
                  <a:txBody>
                    <a:bodyPr/>
                    <a:lstStyle/>
                    <a:p>
                      <a:pPr algn="l" fontAlgn="t"/>
                      <a:r>
                        <a:rPr lang="ru-RU" sz="900" u="none" strike="noStrike" dirty="0">
                          <a:effectLst/>
                        </a:rPr>
                        <a:t>Периодические издания, учрежденные органами законодательной и исполнительной власти</a:t>
                      </a:r>
                      <a:endParaRPr lang="ru-RU" sz="900" b="1" i="0" u="none" strike="noStrike" dirty="0">
                        <a:effectLst/>
                        <a:latin typeface="Times New Roman"/>
                      </a:endParaRPr>
                    </a:p>
                  </a:txBody>
                  <a:tcPr marL="5378" marR="5378" marT="5378" marB="0"/>
                </a:tc>
                <a:tc>
                  <a:txBody>
                    <a:bodyPr/>
                    <a:lstStyle/>
                    <a:p>
                      <a:pPr algn="ctr" fontAlgn="ctr"/>
                      <a:r>
                        <a:rPr lang="ru-RU" sz="900" u="none" strike="noStrike">
                          <a:effectLst/>
                        </a:rPr>
                        <a:t>1202</a:t>
                      </a:r>
                      <a:endParaRPr lang="ru-RU" sz="900" b="1" i="1" u="none" strike="noStrike">
                        <a:effectLst/>
                        <a:latin typeface="Times New Roman"/>
                      </a:endParaRPr>
                    </a:p>
                  </a:txBody>
                  <a:tcPr marL="5378" marR="5378" marT="5378" marB="0" anchor="ctr"/>
                </a:tc>
                <a:tc>
                  <a:txBody>
                    <a:bodyPr/>
                    <a:lstStyle/>
                    <a:p>
                      <a:pPr algn="ctr" fontAlgn="ctr"/>
                      <a:r>
                        <a:rPr lang="ru-RU" sz="900" u="none" strike="noStrike">
                          <a:effectLst/>
                        </a:rPr>
                        <a:t>5 600,00000</a:t>
                      </a:r>
                      <a:endParaRPr lang="ru-RU" sz="900" b="1" i="1" u="none" strike="noStrike">
                        <a:effectLst/>
                        <a:latin typeface="Times New Roman"/>
                      </a:endParaRPr>
                    </a:p>
                  </a:txBody>
                  <a:tcPr marL="5378" marR="5378" marT="5378" marB="0" anchor="ctr"/>
                </a:tc>
                <a:tc>
                  <a:txBody>
                    <a:bodyPr/>
                    <a:lstStyle/>
                    <a:p>
                      <a:pPr algn="ctr" fontAlgn="ctr"/>
                      <a:r>
                        <a:rPr lang="ru-RU" sz="900" u="none" strike="noStrike" dirty="0">
                          <a:effectLst/>
                        </a:rPr>
                        <a:t>5 884,50000</a:t>
                      </a:r>
                      <a:endParaRPr lang="ru-RU" sz="900" b="1" i="1" u="none" strike="noStrike" dirty="0">
                        <a:effectLst/>
                        <a:latin typeface="Times New Roman"/>
                      </a:endParaRPr>
                    </a:p>
                  </a:txBody>
                  <a:tcPr marL="5378" marR="5378" marT="5378" marB="0" anchor="ctr"/>
                </a:tc>
                <a:tc>
                  <a:txBody>
                    <a:bodyPr/>
                    <a:lstStyle/>
                    <a:p>
                      <a:pPr algn="ctr" fontAlgn="ctr"/>
                      <a:r>
                        <a:rPr lang="ru-RU" sz="900" u="none" strike="noStrike" dirty="0">
                          <a:effectLst/>
                        </a:rPr>
                        <a:t>5 884,500000</a:t>
                      </a:r>
                      <a:endParaRPr lang="ru-RU" sz="900" b="1" i="1" u="none" strike="noStrike" dirty="0">
                        <a:effectLst/>
                        <a:latin typeface="Times New Roman"/>
                      </a:endParaRPr>
                    </a:p>
                  </a:txBody>
                  <a:tcPr marL="5378" marR="5378" marT="5378" marB="0" anchor="ctr"/>
                </a:tc>
                <a:tc>
                  <a:txBody>
                    <a:bodyPr/>
                    <a:lstStyle/>
                    <a:p>
                      <a:pPr algn="ctr" fontAlgn="b"/>
                      <a:r>
                        <a:rPr lang="ru-RU" sz="900" u="none" strike="noStrike" dirty="0">
                          <a:effectLst/>
                        </a:rPr>
                        <a:t>105,08</a:t>
                      </a:r>
                      <a:endParaRPr lang="ru-RU" sz="900" b="0" i="0" u="none" strike="noStrike" dirty="0">
                        <a:effectLst/>
                        <a:latin typeface="Times New Roman"/>
                      </a:endParaRPr>
                    </a:p>
                  </a:txBody>
                  <a:tcPr marL="5378" marR="5378" marT="5378" marB="0" anchor="b"/>
                </a:tc>
                <a:tc>
                  <a:txBody>
                    <a:bodyPr/>
                    <a:lstStyle/>
                    <a:p>
                      <a:pPr algn="ctr" fontAlgn="b"/>
                      <a:r>
                        <a:rPr lang="ru-RU" sz="900" u="none" strike="noStrike" dirty="0">
                          <a:effectLst/>
                        </a:rPr>
                        <a:t>100,00</a:t>
                      </a:r>
                      <a:endParaRPr lang="ru-RU" sz="900" b="0" i="0" u="none" strike="noStrike" dirty="0">
                        <a:effectLst/>
                        <a:latin typeface="Times New Roman"/>
                      </a:endParaRPr>
                    </a:p>
                  </a:txBody>
                  <a:tcPr marL="5378" marR="5378" marT="5378" marB="0" anchor="b"/>
                </a:tc>
                <a:tc>
                  <a:txBody>
                    <a:bodyPr/>
                    <a:lstStyle/>
                    <a:p>
                      <a:pPr algn="ctr" fontAlgn="b"/>
                      <a:r>
                        <a:rPr lang="ru-RU" sz="900" b="0" i="0" u="none" strike="noStrike" dirty="0" smtClean="0">
                          <a:solidFill>
                            <a:schemeClr val="tx1"/>
                          </a:solidFill>
                          <a:effectLst/>
                          <a:latin typeface="Times New Roman"/>
                        </a:rPr>
                        <a:t>0,41</a:t>
                      </a:r>
                      <a:endParaRPr lang="ru-RU" sz="900" b="0" i="0" u="none" strike="noStrike" dirty="0">
                        <a:solidFill>
                          <a:schemeClr val="tx1"/>
                        </a:solidFill>
                        <a:effectLst/>
                        <a:latin typeface="Times New Roman"/>
                      </a:endParaRPr>
                    </a:p>
                  </a:txBody>
                  <a:tcPr marL="5378" marR="5378" marT="5378" marB="0" anchor="b"/>
                </a:tc>
              </a:tr>
              <a:tr h="225107">
                <a:tc>
                  <a:txBody>
                    <a:bodyPr/>
                    <a:lstStyle/>
                    <a:p>
                      <a:pPr algn="ctr" fontAlgn="t"/>
                      <a:r>
                        <a:rPr lang="ru-RU" sz="900" b="1" u="none" strike="noStrike" dirty="0">
                          <a:solidFill>
                            <a:schemeClr val="tx1"/>
                          </a:solidFill>
                          <a:effectLst/>
                        </a:rPr>
                        <a:t>ОБСЛУЖИВАНИЕ ГОСУДАРСТВЕННОГО И МУНИЦИПАЛЬНОГО ДОЛГА</a:t>
                      </a:r>
                      <a:endParaRPr lang="ru-RU" sz="900" b="1" i="0" u="none" strike="noStrike" dirty="0">
                        <a:solidFill>
                          <a:schemeClr val="tx1"/>
                        </a:solidFill>
                        <a:effectLst/>
                        <a:latin typeface="Times New Roman"/>
                      </a:endParaRPr>
                    </a:p>
                  </a:txBody>
                  <a:tcPr marL="5378" marR="5378" marT="5378" marB="0"/>
                </a:tc>
                <a:tc>
                  <a:txBody>
                    <a:bodyPr/>
                    <a:lstStyle/>
                    <a:p>
                      <a:pPr algn="ctr" fontAlgn="ctr"/>
                      <a:r>
                        <a:rPr lang="ru-RU" sz="900" b="1" u="none" strike="noStrike" dirty="0">
                          <a:solidFill>
                            <a:schemeClr val="tx1"/>
                          </a:solidFill>
                          <a:effectLst/>
                        </a:rPr>
                        <a:t>1300</a:t>
                      </a:r>
                      <a:endParaRPr lang="ru-RU" sz="900" b="1" i="0" u="none" strike="noStrike" dirty="0">
                        <a:solidFill>
                          <a:schemeClr val="tx1"/>
                        </a:solidFill>
                        <a:effectLst/>
                        <a:latin typeface="Times New Roman"/>
                      </a:endParaRPr>
                    </a:p>
                  </a:txBody>
                  <a:tcPr marL="5378" marR="5378" marT="5378" marB="0" anchor="ctr"/>
                </a:tc>
                <a:tc>
                  <a:txBody>
                    <a:bodyPr/>
                    <a:lstStyle/>
                    <a:p>
                      <a:pPr algn="ctr" fontAlgn="ctr"/>
                      <a:r>
                        <a:rPr lang="ru-RU" sz="900" b="1" u="none" strike="noStrike" dirty="0">
                          <a:solidFill>
                            <a:schemeClr val="tx1"/>
                          </a:solidFill>
                          <a:effectLst/>
                        </a:rPr>
                        <a:t>100,00000</a:t>
                      </a:r>
                      <a:endParaRPr lang="ru-RU" sz="900" b="1" i="0" u="none" strike="noStrike" dirty="0">
                        <a:solidFill>
                          <a:schemeClr val="tx1"/>
                        </a:solidFill>
                        <a:effectLst/>
                        <a:latin typeface="Times New Roman"/>
                      </a:endParaRPr>
                    </a:p>
                  </a:txBody>
                  <a:tcPr marL="5378" marR="5378" marT="5378" marB="0" anchor="ctr"/>
                </a:tc>
                <a:tc>
                  <a:txBody>
                    <a:bodyPr/>
                    <a:lstStyle/>
                    <a:p>
                      <a:pPr algn="ctr" fontAlgn="ctr"/>
                      <a:r>
                        <a:rPr lang="ru-RU" sz="900" b="1" u="none" strike="noStrike" dirty="0">
                          <a:solidFill>
                            <a:schemeClr val="tx1"/>
                          </a:solidFill>
                          <a:effectLst/>
                        </a:rPr>
                        <a:t>0,00000</a:t>
                      </a:r>
                      <a:endParaRPr lang="ru-RU" sz="900" b="1" i="0" u="none" strike="noStrike" dirty="0">
                        <a:solidFill>
                          <a:schemeClr val="tx1"/>
                        </a:solidFill>
                        <a:effectLst/>
                        <a:latin typeface="Times New Roman"/>
                      </a:endParaRPr>
                    </a:p>
                  </a:txBody>
                  <a:tcPr marL="5378" marR="5378" marT="5378" marB="0" anchor="ctr"/>
                </a:tc>
                <a:tc>
                  <a:txBody>
                    <a:bodyPr/>
                    <a:lstStyle/>
                    <a:p>
                      <a:pPr algn="ctr" fontAlgn="ctr"/>
                      <a:r>
                        <a:rPr lang="ru-RU" sz="900" b="1" u="none" strike="noStrike" dirty="0">
                          <a:solidFill>
                            <a:schemeClr val="tx1"/>
                          </a:solidFill>
                          <a:effectLst/>
                        </a:rPr>
                        <a:t>0,000000</a:t>
                      </a:r>
                      <a:endParaRPr lang="ru-RU" sz="900" b="1" i="0" u="none" strike="noStrike" dirty="0">
                        <a:solidFill>
                          <a:schemeClr val="tx1"/>
                        </a:solidFill>
                        <a:effectLst/>
                        <a:latin typeface="Times New Roman"/>
                      </a:endParaRPr>
                    </a:p>
                  </a:txBody>
                  <a:tcPr marL="5378" marR="5378" marT="5378" marB="0" anchor="ctr"/>
                </a:tc>
                <a:tc>
                  <a:txBody>
                    <a:bodyPr/>
                    <a:lstStyle/>
                    <a:p>
                      <a:pPr algn="ctr" fontAlgn="b"/>
                      <a:r>
                        <a:rPr lang="ru-RU" sz="900" b="1" u="none" strike="noStrike" dirty="0">
                          <a:solidFill>
                            <a:schemeClr val="tx1"/>
                          </a:solidFill>
                          <a:effectLst/>
                        </a:rPr>
                        <a:t>0,00</a:t>
                      </a:r>
                      <a:endParaRPr lang="ru-RU" sz="900" b="1" i="0" u="none" strike="noStrike" dirty="0">
                        <a:solidFill>
                          <a:schemeClr val="tx1"/>
                        </a:solidFill>
                        <a:effectLst/>
                        <a:latin typeface="Times New Roman"/>
                      </a:endParaRPr>
                    </a:p>
                  </a:txBody>
                  <a:tcPr marL="5378" marR="5378" marT="5378" marB="0" anchor="b"/>
                </a:tc>
                <a:tc>
                  <a:txBody>
                    <a:bodyPr/>
                    <a:lstStyle/>
                    <a:p>
                      <a:pPr algn="ctr" fontAlgn="b"/>
                      <a:r>
                        <a:rPr lang="ru-RU" sz="900" b="1" u="none" strike="noStrike" dirty="0">
                          <a:solidFill>
                            <a:schemeClr val="tx1"/>
                          </a:solidFill>
                          <a:effectLst/>
                        </a:rPr>
                        <a:t>0,00</a:t>
                      </a:r>
                      <a:endParaRPr lang="ru-RU" sz="900" b="1" i="0" u="none" strike="noStrike" dirty="0">
                        <a:solidFill>
                          <a:schemeClr val="tx1"/>
                        </a:solidFill>
                        <a:effectLst/>
                        <a:latin typeface="Times New Roman"/>
                      </a:endParaRPr>
                    </a:p>
                  </a:txBody>
                  <a:tcPr marL="5378" marR="5378" marT="5378" marB="0" anchor="b"/>
                </a:tc>
                <a:tc>
                  <a:txBody>
                    <a:bodyPr/>
                    <a:lstStyle/>
                    <a:p>
                      <a:pPr algn="ctr" fontAlgn="b"/>
                      <a:r>
                        <a:rPr lang="ru-RU" sz="900" b="1" i="0" u="none" strike="noStrike" dirty="0" smtClean="0">
                          <a:solidFill>
                            <a:schemeClr val="tx1"/>
                          </a:solidFill>
                          <a:effectLst/>
                          <a:latin typeface="Times New Roman"/>
                        </a:rPr>
                        <a:t>0,0</a:t>
                      </a:r>
                      <a:endParaRPr lang="ru-RU" sz="900" b="1" i="0" u="none" strike="noStrike" dirty="0">
                        <a:solidFill>
                          <a:schemeClr val="tx1"/>
                        </a:solidFill>
                        <a:effectLst/>
                        <a:latin typeface="Times New Roman"/>
                      </a:endParaRPr>
                    </a:p>
                  </a:txBody>
                  <a:tcPr marL="5378" marR="5378" marT="5378" marB="0" anchor="b"/>
                </a:tc>
              </a:tr>
              <a:tr h="142057">
                <a:tc>
                  <a:txBody>
                    <a:bodyPr/>
                    <a:lstStyle/>
                    <a:p>
                      <a:pPr algn="l" fontAlgn="t"/>
                      <a:r>
                        <a:rPr lang="ru-RU" sz="900" u="none" strike="noStrike">
                          <a:effectLst/>
                        </a:rPr>
                        <a:t>Обслуживание государственного и муниципального долга</a:t>
                      </a:r>
                      <a:endParaRPr lang="ru-RU" sz="900" b="1" i="0" u="none" strike="noStrike">
                        <a:effectLst/>
                        <a:latin typeface="Times New Roman"/>
                      </a:endParaRPr>
                    </a:p>
                  </a:txBody>
                  <a:tcPr marL="5378" marR="5378" marT="5378" marB="0"/>
                </a:tc>
                <a:tc>
                  <a:txBody>
                    <a:bodyPr/>
                    <a:lstStyle/>
                    <a:p>
                      <a:pPr algn="ctr" fontAlgn="ctr"/>
                      <a:r>
                        <a:rPr lang="ru-RU" sz="900" u="none" strike="noStrike">
                          <a:effectLst/>
                        </a:rPr>
                        <a:t>1301</a:t>
                      </a:r>
                      <a:endParaRPr lang="ru-RU" sz="900" b="1" i="0" u="none" strike="noStrike">
                        <a:effectLst/>
                        <a:latin typeface="Times New Roman"/>
                      </a:endParaRPr>
                    </a:p>
                  </a:txBody>
                  <a:tcPr marL="5378" marR="5378" marT="5378" marB="0" anchor="ctr"/>
                </a:tc>
                <a:tc>
                  <a:txBody>
                    <a:bodyPr/>
                    <a:lstStyle/>
                    <a:p>
                      <a:pPr algn="ctr" fontAlgn="ctr"/>
                      <a:r>
                        <a:rPr lang="ru-RU" sz="900" u="none" strike="noStrike">
                          <a:effectLst/>
                        </a:rPr>
                        <a:t>100,00000</a:t>
                      </a:r>
                      <a:endParaRPr lang="ru-RU" sz="900" b="1" i="0" u="none" strike="noStrike">
                        <a:effectLst/>
                        <a:latin typeface="Times New Roman"/>
                      </a:endParaRPr>
                    </a:p>
                  </a:txBody>
                  <a:tcPr marL="5378" marR="5378" marT="5378" marB="0" anchor="ctr"/>
                </a:tc>
                <a:tc>
                  <a:txBody>
                    <a:bodyPr/>
                    <a:lstStyle/>
                    <a:p>
                      <a:pPr algn="ctr" fontAlgn="ctr"/>
                      <a:r>
                        <a:rPr lang="ru-RU" sz="900" u="none" strike="noStrike">
                          <a:effectLst/>
                        </a:rPr>
                        <a:t>0,00000</a:t>
                      </a:r>
                      <a:endParaRPr lang="ru-RU" sz="900" b="1" i="0" u="none" strike="noStrike">
                        <a:effectLst/>
                        <a:latin typeface="Times New Roman"/>
                      </a:endParaRPr>
                    </a:p>
                  </a:txBody>
                  <a:tcPr marL="5378" marR="5378" marT="5378" marB="0" anchor="ctr"/>
                </a:tc>
                <a:tc>
                  <a:txBody>
                    <a:bodyPr/>
                    <a:lstStyle/>
                    <a:p>
                      <a:pPr algn="ctr" fontAlgn="ctr"/>
                      <a:r>
                        <a:rPr lang="ru-RU" sz="900" u="none" strike="noStrike" dirty="0">
                          <a:effectLst/>
                        </a:rPr>
                        <a:t>0,000000</a:t>
                      </a:r>
                      <a:endParaRPr lang="ru-RU" sz="900" b="1" i="0" u="none" strike="noStrike" dirty="0">
                        <a:effectLst/>
                        <a:latin typeface="Times New Roman"/>
                      </a:endParaRPr>
                    </a:p>
                  </a:txBody>
                  <a:tcPr marL="5378" marR="5378" marT="5378" marB="0" anchor="ctr"/>
                </a:tc>
                <a:tc>
                  <a:txBody>
                    <a:bodyPr/>
                    <a:lstStyle/>
                    <a:p>
                      <a:pPr algn="ctr" fontAlgn="b"/>
                      <a:r>
                        <a:rPr lang="ru-RU" sz="900" u="none" strike="noStrike">
                          <a:effectLst/>
                        </a:rPr>
                        <a:t>0,00</a:t>
                      </a:r>
                      <a:endParaRPr lang="ru-RU" sz="900" b="0" i="0" u="none" strike="noStrike">
                        <a:effectLst/>
                        <a:latin typeface="Times New Roman"/>
                      </a:endParaRPr>
                    </a:p>
                  </a:txBody>
                  <a:tcPr marL="5378" marR="5378" marT="5378" marB="0" anchor="b"/>
                </a:tc>
                <a:tc>
                  <a:txBody>
                    <a:bodyPr/>
                    <a:lstStyle/>
                    <a:p>
                      <a:pPr algn="ctr" fontAlgn="b"/>
                      <a:r>
                        <a:rPr lang="ru-RU" sz="900" u="none" strike="noStrike" dirty="0">
                          <a:effectLst/>
                        </a:rPr>
                        <a:t>0,00</a:t>
                      </a:r>
                      <a:endParaRPr lang="ru-RU" sz="900" b="0" i="0" u="none" strike="noStrike" dirty="0">
                        <a:effectLst/>
                        <a:latin typeface="Times New Roman"/>
                      </a:endParaRPr>
                    </a:p>
                  </a:txBody>
                  <a:tcPr marL="5378" marR="5378" marT="5378" marB="0" anchor="b"/>
                </a:tc>
                <a:tc>
                  <a:txBody>
                    <a:bodyPr/>
                    <a:lstStyle/>
                    <a:p>
                      <a:pPr algn="ctr" fontAlgn="b"/>
                      <a:r>
                        <a:rPr lang="ru-RU" sz="900" b="0" i="0" u="none" strike="noStrike" dirty="0" smtClean="0">
                          <a:solidFill>
                            <a:schemeClr val="tx1"/>
                          </a:solidFill>
                          <a:effectLst/>
                          <a:latin typeface="Times New Roman"/>
                        </a:rPr>
                        <a:t>0,0</a:t>
                      </a:r>
                      <a:endParaRPr lang="ru-RU" sz="900" b="0" i="0" u="none" strike="noStrike" dirty="0">
                        <a:solidFill>
                          <a:schemeClr val="tx1"/>
                        </a:solidFill>
                        <a:effectLst/>
                        <a:latin typeface="Times New Roman"/>
                      </a:endParaRPr>
                    </a:p>
                  </a:txBody>
                  <a:tcPr marL="5378" marR="5378" marT="5378" marB="0" anchor="b"/>
                </a:tc>
              </a:tr>
              <a:tr h="343021">
                <a:tc>
                  <a:txBody>
                    <a:bodyPr/>
                    <a:lstStyle/>
                    <a:p>
                      <a:pPr algn="ctr" fontAlgn="t"/>
                      <a:r>
                        <a:rPr lang="ru-RU" sz="900" b="1" u="none" strike="noStrike" dirty="0">
                          <a:effectLst/>
                        </a:rPr>
                        <a:t>МЕЖБЮДЖЕТНЫЕ ТРАНСФЕРТЫ БЮДЖЕТАМ СУБЪЕКТОВ РОССИЙСКОЙ ФЕДЕРАЦИИ И МУНИЦИПАЛЬНЫХ ОБРАЗОВАНИЙ ОБЩЕГО ХАРАКТЕРА</a:t>
                      </a:r>
                      <a:endParaRPr lang="ru-RU" sz="900" b="1" i="0" u="none" strike="noStrike" dirty="0">
                        <a:solidFill>
                          <a:srgbClr val="000000"/>
                        </a:solidFill>
                        <a:effectLst/>
                        <a:latin typeface="Times New Roman"/>
                      </a:endParaRPr>
                    </a:p>
                  </a:txBody>
                  <a:tcPr marL="5378" marR="5378" marT="5378" marB="0"/>
                </a:tc>
                <a:tc>
                  <a:txBody>
                    <a:bodyPr/>
                    <a:lstStyle/>
                    <a:p>
                      <a:pPr algn="ctr" fontAlgn="ctr"/>
                      <a:r>
                        <a:rPr lang="ru-RU" sz="900" b="1" u="none" strike="noStrike">
                          <a:effectLst/>
                        </a:rPr>
                        <a:t>1400</a:t>
                      </a:r>
                      <a:endParaRPr lang="ru-RU" sz="900" b="1" i="0" u="none" strike="noStrike">
                        <a:solidFill>
                          <a:srgbClr val="000000"/>
                        </a:solidFill>
                        <a:effectLst/>
                        <a:latin typeface="Times New Roman"/>
                      </a:endParaRPr>
                    </a:p>
                  </a:txBody>
                  <a:tcPr marL="5378" marR="5378" marT="5378" marB="0" anchor="ctr"/>
                </a:tc>
                <a:tc>
                  <a:txBody>
                    <a:bodyPr/>
                    <a:lstStyle/>
                    <a:p>
                      <a:pPr algn="ctr" fontAlgn="ctr"/>
                      <a:r>
                        <a:rPr lang="ru-RU" sz="900" b="1" u="none" strike="noStrike" dirty="0">
                          <a:effectLst/>
                        </a:rPr>
                        <a:t>31 540,14600</a:t>
                      </a:r>
                      <a:endParaRPr lang="ru-RU" sz="900" b="1" i="0" u="none" strike="noStrike" dirty="0">
                        <a:solidFill>
                          <a:srgbClr val="000000"/>
                        </a:solidFill>
                        <a:effectLst/>
                        <a:latin typeface="Times New Roman"/>
                      </a:endParaRPr>
                    </a:p>
                  </a:txBody>
                  <a:tcPr marL="5378" marR="5378" marT="5378" marB="0" anchor="ctr"/>
                </a:tc>
                <a:tc>
                  <a:txBody>
                    <a:bodyPr/>
                    <a:lstStyle/>
                    <a:p>
                      <a:pPr algn="ctr" fontAlgn="ctr"/>
                      <a:r>
                        <a:rPr lang="ru-RU" sz="900" b="1" u="none" strike="noStrike" dirty="0">
                          <a:effectLst/>
                        </a:rPr>
                        <a:t>31 540,14600</a:t>
                      </a:r>
                      <a:endParaRPr lang="ru-RU" sz="900" b="1" i="0" u="none" strike="noStrike" dirty="0">
                        <a:solidFill>
                          <a:srgbClr val="000000"/>
                        </a:solidFill>
                        <a:effectLst/>
                        <a:latin typeface="Times New Roman"/>
                      </a:endParaRPr>
                    </a:p>
                  </a:txBody>
                  <a:tcPr marL="5378" marR="5378" marT="5378" marB="0" anchor="ctr"/>
                </a:tc>
                <a:tc>
                  <a:txBody>
                    <a:bodyPr/>
                    <a:lstStyle/>
                    <a:p>
                      <a:pPr algn="ctr" fontAlgn="ctr"/>
                      <a:r>
                        <a:rPr lang="ru-RU" sz="900" b="1" u="none" strike="noStrike" dirty="0">
                          <a:effectLst/>
                        </a:rPr>
                        <a:t>31 540,146000</a:t>
                      </a:r>
                      <a:endParaRPr lang="ru-RU" sz="900" b="1" i="0" u="none" strike="noStrike" dirty="0">
                        <a:solidFill>
                          <a:srgbClr val="000000"/>
                        </a:solidFill>
                        <a:effectLst/>
                        <a:latin typeface="Times New Roman"/>
                      </a:endParaRPr>
                    </a:p>
                  </a:txBody>
                  <a:tcPr marL="5378" marR="5378" marT="5378" marB="0" anchor="ctr"/>
                </a:tc>
                <a:tc>
                  <a:txBody>
                    <a:bodyPr/>
                    <a:lstStyle/>
                    <a:p>
                      <a:pPr algn="ctr" fontAlgn="b"/>
                      <a:r>
                        <a:rPr lang="ru-RU" sz="900" b="1" u="none" strike="noStrike" dirty="0">
                          <a:effectLst/>
                        </a:rPr>
                        <a:t>100,00</a:t>
                      </a:r>
                      <a:endParaRPr lang="ru-RU" sz="900" b="1" i="0" u="none" strike="noStrike" dirty="0">
                        <a:solidFill>
                          <a:srgbClr val="000000"/>
                        </a:solidFill>
                        <a:effectLst/>
                        <a:latin typeface="Times New Roman"/>
                      </a:endParaRPr>
                    </a:p>
                  </a:txBody>
                  <a:tcPr marL="5378" marR="5378" marT="5378" marB="0" anchor="b"/>
                </a:tc>
                <a:tc>
                  <a:txBody>
                    <a:bodyPr/>
                    <a:lstStyle/>
                    <a:p>
                      <a:pPr algn="ctr" fontAlgn="b"/>
                      <a:r>
                        <a:rPr lang="ru-RU" sz="900" b="1" u="none" strike="noStrike" dirty="0">
                          <a:effectLst/>
                        </a:rPr>
                        <a:t>100,00</a:t>
                      </a:r>
                      <a:endParaRPr lang="ru-RU" sz="900" b="1" i="0" u="none" strike="noStrike" dirty="0">
                        <a:solidFill>
                          <a:srgbClr val="000000"/>
                        </a:solidFill>
                        <a:effectLst/>
                        <a:latin typeface="Times New Roman"/>
                      </a:endParaRPr>
                    </a:p>
                  </a:txBody>
                  <a:tcPr marL="5378" marR="5378" marT="5378" marB="0" anchor="b"/>
                </a:tc>
                <a:tc>
                  <a:txBody>
                    <a:bodyPr/>
                    <a:lstStyle/>
                    <a:p>
                      <a:pPr algn="ctr" fontAlgn="b"/>
                      <a:r>
                        <a:rPr lang="ru-RU" sz="900" b="1" i="0" u="none" strike="noStrike" dirty="0" smtClean="0">
                          <a:solidFill>
                            <a:schemeClr val="tx1"/>
                          </a:solidFill>
                          <a:effectLst/>
                          <a:latin typeface="Times New Roman"/>
                        </a:rPr>
                        <a:t>2,19</a:t>
                      </a:r>
                      <a:endParaRPr lang="ru-RU" sz="900" b="1" i="0" u="none" strike="noStrike" dirty="0">
                        <a:solidFill>
                          <a:schemeClr val="tx1"/>
                        </a:solidFill>
                        <a:effectLst/>
                        <a:latin typeface="Times New Roman"/>
                      </a:endParaRPr>
                    </a:p>
                  </a:txBody>
                  <a:tcPr marL="5378" marR="5378" marT="5378" marB="0" anchor="b"/>
                </a:tc>
              </a:tr>
              <a:tr h="337661">
                <a:tc>
                  <a:txBody>
                    <a:bodyPr/>
                    <a:lstStyle/>
                    <a:p>
                      <a:pPr algn="l" fontAlgn="t"/>
                      <a:r>
                        <a:rPr lang="ru-RU" sz="900" u="none" strike="noStrike" dirty="0">
                          <a:effectLst/>
                        </a:rPr>
                        <a:t>Дотации на выравнивание бюджетной обеспеченности субъектов Российской Федерации и муниципальных образований</a:t>
                      </a:r>
                      <a:endParaRPr lang="ru-RU" sz="900" b="1" i="0" u="none" strike="noStrike" dirty="0">
                        <a:effectLst/>
                        <a:latin typeface="Times New Roman"/>
                      </a:endParaRPr>
                    </a:p>
                  </a:txBody>
                  <a:tcPr marL="5378" marR="5378" marT="5378" marB="0"/>
                </a:tc>
                <a:tc>
                  <a:txBody>
                    <a:bodyPr/>
                    <a:lstStyle/>
                    <a:p>
                      <a:pPr algn="ctr" fontAlgn="ctr"/>
                      <a:r>
                        <a:rPr lang="ru-RU" sz="900" u="none" strike="noStrike" dirty="0">
                          <a:effectLst/>
                        </a:rPr>
                        <a:t>1401</a:t>
                      </a:r>
                      <a:endParaRPr lang="ru-RU" sz="900" b="1" i="0" u="none" strike="noStrike" dirty="0">
                        <a:effectLst/>
                        <a:latin typeface="Times New Roman"/>
                      </a:endParaRPr>
                    </a:p>
                  </a:txBody>
                  <a:tcPr marL="5378" marR="5378" marT="5378" marB="0" anchor="ctr"/>
                </a:tc>
                <a:tc>
                  <a:txBody>
                    <a:bodyPr/>
                    <a:lstStyle/>
                    <a:p>
                      <a:pPr algn="ctr" fontAlgn="ctr"/>
                      <a:r>
                        <a:rPr lang="ru-RU" sz="900" u="none" strike="noStrike" dirty="0">
                          <a:effectLst/>
                        </a:rPr>
                        <a:t>31 540,14600</a:t>
                      </a:r>
                      <a:endParaRPr lang="ru-RU" sz="900" b="1" i="0" u="none" strike="noStrike" dirty="0">
                        <a:effectLst/>
                        <a:latin typeface="Times New Roman"/>
                      </a:endParaRPr>
                    </a:p>
                  </a:txBody>
                  <a:tcPr marL="5378" marR="5378" marT="5378" marB="0" anchor="ctr"/>
                </a:tc>
                <a:tc>
                  <a:txBody>
                    <a:bodyPr/>
                    <a:lstStyle/>
                    <a:p>
                      <a:pPr algn="ctr" fontAlgn="ctr"/>
                      <a:r>
                        <a:rPr lang="ru-RU" sz="900" u="none" strike="noStrike">
                          <a:effectLst/>
                        </a:rPr>
                        <a:t>31 540,14600</a:t>
                      </a:r>
                      <a:endParaRPr lang="ru-RU" sz="900" b="1" i="0" u="none" strike="noStrike">
                        <a:effectLst/>
                        <a:latin typeface="Times New Roman"/>
                      </a:endParaRPr>
                    </a:p>
                  </a:txBody>
                  <a:tcPr marL="5378" marR="5378" marT="5378" marB="0" anchor="ctr"/>
                </a:tc>
                <a:tc>
                  <a:txBody>
                    <a:bodyPr/>
                    <a:lstStyle/>
                    <a:p>
                      <a:pPr algn="ctr" fontAlgn="ctr"/>
                      <a:r>
                        <a:rPr lang="ru-RU" sz="900" u="none" strike="noStrike">
                          <a:effectLst/>
                        </a:rPr>
                        <a:t>31 540,146000</a:t>
                      </a:r>
                      <a:endParaRPr lang="ru-RU" sz="900" b="1" i="0" u="none" strike="noStrike">
                        <a:effectLst/>
                        <a:latin typeface="Times New Roman"/>
                      </a:endParaRPr>
                    </a:p>
                  </a:txBody>
                  <a:tcPr marL="5378" marR="5378" marT="5378" marB="0" anchor="ctr"/>
                </a:tc>
                <a:tc>
                  <a:txBody>
                    <a:bodyPr/>
                    <a:lstStyle/>
                    <a:p>
                      <a:pPr algn="ctr" fontAlgn="b"/>
                      <a:r>
                        <a:rPr lang="ru-RU" sz="900" u="none" strike="noStrike" dirty="0">
                          <a:effectLst/>
                        </a:rPr>
                        <a:t>100,00</a:t>
                      </a:r>
                      <a:endParaRPr lang="ru-RU" sz="900" b="0" i="0" u="none" strike="noStrike" dirty="0">
                        <a:effectLst/>
                        <a:latin typeface="Times New Roman"/>
                      </a:endParaRPr>
                    </a:p>
                  </a:txBody>
                  <a:tcPr marL="5378" marR="5378" marT="5378" marB="0" anchor="b"/>
                </a:tc>
                <a:tc>
                  <a:txBody>
                    <a:bodyPr/>
                    <a:lstStyle/>
                    <a:p>
                      <a:pPr algn="ctr" fontAlgn="b"/>
                      <a:r>
                        <a:rPr lang="ru-RU" sz="900" u="none" strike="noStrike" dirty="0">
                          <a:effectLst/>
                        </a:rPr>
                        <a:t>100,00</a:t>
                      </a:r>
                      <a:endParaRPr lang="ru-RU" sz="900" b="0" i="0" u="none" strike="noStrike" dirty="0">
                        <a:effectLst/>
                        <a:latin typeface="Times New Roman"/>
                      </a:endParaRPr>
                    </a:p>
                  </a:txBody>
                  <a:tcPr marL="5378" marR="5378" marT="5378" marB="0" anchor="b"/>
                </a:tc>
                <a:tc>
                  <a:txBody>
                    <a:bodyPr/>
                    <a:lstStyle/>
                    <a:p>
                      <a:pPr algn="ctr" fontAlgn="b"/>
                      <a:r>
                        <a:rPr lang="ru-RU" sz="900" b="0" i="0" u="none" strike="noStrike" dirty="0" smtClean="0">
                          <a:solidFill>
                            <a:schemeClr val="tx1"/>
                          </a:solidFill>
                          <a:effectLst/>
                          <a:latin typeface="Times New Roman"/>
                        </a:rPr>
                        <a:t>2,19</a:t>
                      </a:r>
                      <a:endParaRPr lang="ru-RU" sz="900" b="0" i="0" u="none" strike="noStrike" dirty="0">
                        <a:solidFill>
                          <a:schemeClr val="tx1"/>
                        </a:solidFill>
                        <a:effectLst/>
                        <a:latin typeface="Times New Roman"/>
                      </a:endParaRPr>
                    </a:p>
                  </a:txBody>
                  <a:tcPr marL="5378" marR="5378" marT="5378" marB="0" anchor="b"/>
                </a:tc>
              </a:tr>
              <a:tr h="337661">
                <a:tc>
                  <a:txBody>
                    <a:bodyPr/>
                    <a:lstStyle/>
                    <a:p>
                      <a:pPr algn="ctr" fontAlgn="t"/>
                      <a:endParaRPr lang="ru-RU" sz="1000" b="1" u="none" strike="noStrike" dirty="0" smtClean="0">
                        <a:effectLst>
                          <a:outerShdw blurRad="38100" dist="38100" dir="2700000" algn="tl">
                            <a:srgbClr val="000000">
                              <a:alpha val="43137"/>
                            </a:srgbClr>
                          </a:outerShdw>
                        </a:effectLst>
                      </a:endParaRPr>
                    </a:p>
                    <a:p>
                      <a:pPr algn="ctr" fontAlgn="t"/>
                      <a:r>
                        <a:rPr lang="ru-RU" sz="1000" b="1" u="none" strike="noStrike" dirty="0" smtClean="0">
                          <a:effectLst>
                            <a:outerShdw blurRad="38100" dist="38100" dir="2700000" algn="tl">
                              <a:srgbClr val="000000">
                                <a:alpha val="43137"/>
                              </a:srgbClr>
                            </a:outerShdw>
                          </a:effectLst>
                        </a:rPr>
                        <a:t>ИТОГО</a:t>
                      </a:r>
                      <a:endParaRPr lang="ru-RU" sz="1000" b="1" i="0" u="none" strike="noStrike" dirty="0">
                        <a:effectLst>
                          <a:outerShdw blurRad="38100" dist="38100" dir="2700000" algn="tl">
                            <a:srgbClr val="000000">
                              <a:alpha val="43137"/>
                            </a:srgbClr>
                          </a:outerShdw>
                        </a:effectLst>
                        <a:latin typeface="Times New Roman"/>
                      </a:endParaRPr>
                    </a:p>
                  </a:txBody>
                  <a:tcPr marL="5378" marR="5378" marT="5378" marB="0"/>
                </a:tc>
                <a:tc>
                  <a:txBody>
                    <a:bodyPr/>
                    <a:lstStyle/>
                    <a:p>
                      <a:pPr algn="ctr" fontAlgn="ctr"/>
                      <a:endParaRPr lang="ru-RU" sz="1000" b="1" i="0" u="none" strike="noStrike" dirty="0">
                        <a:effectLst>
                          <a:outerShdw blurRad="38100" dist="38100" dir="2700000" algn="tl">
                            <a:srgbClr val="000000">
                              <a:alpha val="43137"/>
                            </a:srgbClr>
                          </a:outerShdw>
                        </a:effectLst>
                        <a:latin typeface="Times New Roman"/>
                      </a:endParaRPr>
                    </a:p>
                  </a:txBody>
                  <a:tcPr marL="5378" marR="5378" marT="5378" marB="0" anchor="ctr"/>
                </a:tc>
                <a:tc>
                  <a:txBody>
                    <a:bodyPr/>
                    <a:lstStyle/>
                    <a:p>
                      <a:pPr algn="ctr" fontAlgn="ctr"/>
                      <a:endParaRPr lang="ru-RU" sz="1000" b="1" u="none" strike="noStrike" dirty="0" smtClean="0">
                        <a:effectLst>
                          <a:outerShdw blurRad="38100" dist="38100" dir="2700000" algn="tl">
                            <a:srgbClr val="000000">
                              <a:alpha val="43137"/>
                            </a:srgbClr>
                          </a:outerShdw>
                        </a:effectLst>
                      </a:endParaRPr>
                    </a:p>
                    <a:p>
                      <a:pPr algn="ctr" fontAlgn="ctr"/>
                      <a:r>
                        <a:rPr lang="ru-RU" sz="1000" b="1" u="none" strike="noStrike" dirty="0" smtClean="0">
                          <a:effectLst>
                            <a:outerShdw blurRad="38100" dist="38100" dir="2700000" algn="tl">
                              <a:srgbClr val="000000">
                                <a:alpha val="43137"/>
                              </a:srgbClr>
                            </a:outerShdw>
                          </a:effectLst>
                        </a:rPr>
                        <a:t>1 253 212,96736</a:t>
                      </a:r>
                      <a:endParaRPr lang="ru-RU" sz="1000" b="1" i="0" u="none" strike="noStrike" dirty="0">
                        <a:effectLst>
                          <a:outerShdw blurRad="38100" dist="38100" dir="2700000" algn="tl">
                            <a:srgbClr val="000000">
                              <a:alpha val="43137"/>
                            </a:srgbClr>
                          </a:outerShdw>
                        </a:effectLst>
                        <a:latin typeface="Times New Roman"/>
                      </a:endParaRPr>
                    </a:p>
                  </a:txBody>
                  <a:tcPr marL="5378" marR="5378" marT="5378" marB="0" anchor="ctr"/>
                </a:tc>
                <a:tc>
                  <a:txBody>
                    <a:bodyPr/>
                    <a:lstStyle/>
                    <a:p>
                      <a:pPr algn="ctr" fontAlgn="ctr"/>
                      <a:endParaRPr lang="ru-RU" sz="1000" b="1" u="none" strike="noStrike" dirty="0" smtClean="0">
                        <a:effectLst>
                          <a:outerShdw blurRad="38100" dist="38100" dir="2700000" algn="tl">
                            <a:srgbClr val="000000">
                              <a:alpha val="43137"/>
                            </a:srgbClr>
                          </a:outerShdw>
                        </a:effectLst>
                      </a:endParaRPr>
                    </a:p>
                    <a:p>
                      <a:pPr algn="ctr" fontAlgn="ctr"/>
                      <a:r>
                        <a:rPr lang="ru-RU" sz="1000" b="1" u="none" strike="noStrike" dirty="0" smtClean="0">
                          <a:effectLst>
                            <a:outerShdw blurRad="38100" dist="38100" dir="2700000" algn="tl">
                              <a:srgbClr val="000000">
                                <a:alpha val="43137"/>
                              </a:srgbClr>
                            </a:outerShdw>
                          </a:effectLst>
                        </a:rPr>
                        <a:t>1 475 534,23952</a:t>
                      </a:r>
                      <a:endParaRPr lang="ru-RU" sz="1000" b="1" i="0" u="none" strike="noStrike" dirty="0">
                        <a:effectLst>
                          <a:outerShdw blurRad="38100" dist="38100" dir="2700000" algn="tl">
                            <a:srgbClr val="000000">
                              <a:alpha val="43137"/>
                            </a:srgbClr>
                          </a:outerShdw>
                        </a:effectLst>
                        <a:latin typeface="Times New Roman"/>
                      </a:endParaRPr>
                    </a:p>
                  </a:txBody>
                  <a:tcPr marL="5378" marR="5378" marT="5378" marB="0" anchor="ctr"/>
                </a:tc>
                <a:tc>
                  <a:txBody>
                    <a:bodyPr/>
                    <a:lstStyle/>
                    <a:p>
                      <a:pPr algn="ctr" fontAlgn="ctr"/>
                      <a:endParaRPr lang="ru-RU" sz="1000" b="1" u="none" strike="noStrike" dirty="0" smtClean="0">
                        <a:effectLst>
                          <a:outerShdw blurRad="38100" dist="38100" dir="2700000" algn="tl">
                            <a:srgbClr val="000000">
                              <a:alpha val="43137"/>
                            </a:srgbClr>
                          </a:outerShdw>
                        </a:effectLst>
                      </a:endParaRPr>
                    </a:p>
                    <a:p>
                      <a:pPr algn="ctr" fontAlgn="ctr"/>
                      <a:r>
                        <a:rPr lang="ru-RU" sz="1000" b="1" u="none" strike="noStrike" dirty="0" smtClean="0">
                          <a:effectLst>
                            <a:outerShdw blurRad="38100" dist="38100" dir="2700000" algn="tl">
                              <a:srgbClr val="000000">
                                <a:alpha val="43137"/>
                              </a:srgbClr>
                            </a:outerShdw>
                          </a:effectLst>
                        </a:rPr>
                        <a:t>1 443 266,36001</a:t>
                      </a:r>
                      <a:endParaRPr lang="ru-RU" sz="1000" b="1" i="0" u="none" strike="noStrike" dirty="0">
                        <a:effectLst>
                          <a:outerShdw blurRad="38100" dist="38100" dir="2700000" algn="tl">
                            <a:srgbClr val="000000">
                              <a:alpha val="43137"/>
                            </a:srgbClr>
                          </a:outerShdw>
                        </a:effectLst>
                        <a:latin typeface="Times New Roman"/>
                      </a:endParaRPr>
                    </a:p>
                  </a:txBody>
                  <a:tcPr marL="5378" marR="5378" marT="5378" marB="0" anchor="ctr"/>
                </a:tc>
                <a:tc>
                  <a:txBody>
                    <a:bodyPr/>
                    <a:lstStyle/>
                    <a:p>
                      <a:pPr algn="ctr" fontAlgn="b"/>
                      <a:r>
                        <a:rPr lang="ru-RU" sz="1000" b="1" i="0" u="none" strike="noStrike" dirty="0" smtClean="0">
                          <a:effectLst>
                            <a:outerShdw blurRad="38100" dist="38100" dir="2700000" algn="tl">
                              <a:srgbClr val="000000">
                                <a:alpha val="43137"/>
                              </a:srgbClr>
                            </a:outerShdw>
                          </a:effectLst>
                          <a:latin typeface="Times New Roman"/>
                        </a:rPr>
                        <a:t>115,17</a:t>
                      </a:r>
                      <a:endParaRPr lang="ru-RU" sz="1000" b="1" i="0" u="none" strike="noStrike" dirty="0">
                        <a:effectLst>
                          <a:outerShdw blurRad="38100" dist="38100" dir="2700000" algn="tl">
                            <a:srgbClr val="000000">
                              <a:alpha val="43137"/>
                            </a:srgbClr>
                          </a:outerShdw>
                        </a:effectLst>
                        <a:latin typeface="Times New Roman"/>
                      </a:endParaRPr>
                    </a:p>
                  </a:txBody>
                  <a:tcPr marL="5378" marR="5378" marT="5378" marB="0" anchor="b"/>
                </a:tc>
                <a:tc>
                  <a:txBody>
                    <a:bodyPr/>
                    <a:lstStyle/>
                    <a:p>
                      <a:pPr algn="ctr" fontAlgn="b"/>
                      <a:r>
                        <a:rPr lang="ru-RU" sz="1000" b="1" i="0" u="none" strike="noStrike" dirty="0" smtClean="0">
                          <a:effectLst>
                            <a:outerShdw blurRad="38100" dist="38100" dir="2700000" algn="tl">
                              <a:srgbClr val="000000">
                                <a:alpha val="43137"/>
                              </a:srgbClr>
                            </a:outerShdw>
                          </a:effectLst>
                          <a:latin typeface="Times New Roman"/>
                        </a:rPr>
                        <a:t>97,81</a:t>
                      </a:r>
                      <a:endParaRPr lang="ru-RU" sz="1000" b="1" i="0" u="none" strike="noStrike" dirty="0">
                        <a:effectLst>
                          <a:outerShdw blurRad="38100" dist="38100" dir="2700000" algn="tl">
                            <a:srgbClr val="000000">
                              <a:alpha val="43137"/>
                            </a:srgbClr>
                          </a:outerShdw>
                        </a:effectLst>
                        <a:latin typeface="Times New Roman"/>
                      </a:endParaRPr>
                    </a:p>
                  </a:txBody>
                  <a:tcPr marL="5378" marR="5378" marT="5378" marB="0" anchor="b"/>
                </a:tc>
                <a:tc>
                  <a:txBody>
                    <a:bodyPr/>
                    <a:lstStyle/>
                    <a:p>
                      <a:pPr algn="ctr" fontAlgn="b"/>
                      <a:r>
                        <a:rPr lang="ru-RU" sz="1000" b="1" i="0" u="none" strike="noStrike" dirty="0" smtClean="0">
                          <a:solidFill>
                            <a:schemeClr val="tx1"/>
                          </a:solidFill>
                          <a:effectLst>
                            <a:outerShdw blurRad="38100" dist="38100" dir="2700000" algn="tl">
                              <a:srgbClr val="000000">
                                <a:alpha val="43137"/>
                              </a:srgbClr>
                            </a:outerShdw>
                          </a:effectLst>
                          <a:latin typeface="Times New Roman"/>
                        </a:rPr>
                        <a:t>100</a:t>
                      </a:r>
                      <a:endParaRPr lang="ru-RU" sz="1000" b="1" i="0" u="none" strike="noStrike" dirty="0">
                        <a:solidFill>
                          <a:schemeClr val="tx1"/>
                        </a:solidFill>
                        <a:effectLst>
                          <a:outerShdw blurRad="38100" dist="38100" dir="2700000" algn="tl">
                            <a:srgbClr val="000000">
                              <a:alpha val="43137"/>
                            </a:srgbClr>
                          </a:outerShdw>
                        </a:effectLst>
                        <a:latin typeface="Times New Roman"/>
                      </a:endParaRPr>
                    </a:p>
                  </a:txBody>
                  <a:tcPr marL="5378" marR="5378" marT="5378" marB="0" anchor="b"/>
                </a:tc>
              </a:tr>
            </a:tbl>
          </a:graphicData>
        </a:graphic>
      </p:graphicFrame>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0"/>
            <a:ext cx="8661648" cy="1384300"/>
          </a:xfrm>
        </p:spPr>
        <p:txBody>
          <a:bodyPr/>
          <a:lstStyle/>
          <a:p>
            <a:r>
              <a:rPr lang="ru-RU" sz="1600" b="1" i="1" dirty="0">
                <a:ln>
                  <a:solidFill>
                    <a:schemeClr val="tx1"/>
                  </a:solidFill>
                </a:ln>
                <a:latin typeface="Times New Roman" pitchFamily="18" charset="0"/>
                <a:cs typeface="Times New Roman" pitchFamily="18" charset="0"/>
              </a:rPr>
              <a:t>Исполнение расходной части бюджета Михайловского муниципального района за 2023 год</a:t>
            </a:r>
            <a:r>
              <a:rPr lang="ru-RU" dirty="0"/>
              <a:t/>
            </a:r>
            <a:br>
              <a:rPr lang="ru-RU" dirty="0"/>
            </a:br>
            <a:endParaRPr lang="ru-RU" dirty="0"/>
          </a:p>
        </p:txBody>
      </p:sp>
      <p:graphicFrame>
        <p:nvGraphicFramePr>
          <p:cNvPr id="5" name="Диаграмма 4"/>
          <p:cNvGraphicFramePr/>
          <p:nvPr>
            <p:extLst>
              <p:ext uri="{D42A27DB-BD31-4B8C-83A1-F6EECF244321}">
                <p14:modId xmlns:p14="http://schemas.microsoft.com/office/powerpoint/2010/main" val="3283613665"/>
              </p:ext>
            </p:extLst>
          </p:nvPr>
        </p:nvGraphicFramePr>
        <p:xfrm>
          <a:off x="0" y="528869"/>
          <a:ext cx="9144000" cy="628450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06846738"/>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57702"/>
            <a:ext cx="8229600" cy="836712"/>
          </a:xfrm>
        </p:spPr>
        <p:txBody>
          <a:bodyPr/>
          <a:lstStyle/>
          <a:p>
            <a:r>
              <a:rPr lang="ru-RU" sz="24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Расходы на реализацию муниципальных целевых программ в </a:t>
            </a:r>
            <a:r>
              <a:rPr lang="ru-RU" sz="2400"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202</a:t>
            </a:r>
            <a:r>
              <a:rPr lang="en-US" sz="2400"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 </a:t>
            </a:r>
            <a:r>
              <a:rPr lang="ru-RU" sz="2400"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году</a:t>
            </a:r>
            <a:endParaRPr lang="ru-RU" sz="24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4868571" y="1196752"/>
            <a:ext cx="4032448" cy="156966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ru-RU" altLang="ru-RU" sz="1600" b="1" dirty="0">
                <a:latin typeface="Times New Roman" pitchFamily="18" charset="0"/>
                <a:cs typeface="Times New Roman" pitchFamily="18" charset="0"/>
              </a:rPr>
              <a:t>За счет средств бюджета района в </a:t>
            </a:r>
            <a:r>
              <a:rPr lang="ru-RU" altLang="ru-RU" sz="1600" b="1" dirty="0" smtClean="0">
                <a:latin typeface="Times New Roman" pitchFamily="18" charset="0"/>
                <a:cs typeface="Times New Roman" pitchFamily="18" charset="0"/>
              </a:rPr>
              <a:t>202</a:t>
            </a:r>
            <a:r>
              <a:rPr lang="en-US" altLang="ru-RU" sz="1600" b="1" dirty="0" smtClean="0">
                <a:latin typeface="Times New Roman" pitchFamily="18" charset="0"/>
                <a:cs typeface="Times New Roman" pitchFamily="18" charset="0"/>
              </a:rPr>
              <a:t>3</a:t>
            </a:r>
            <a:r>
              <a:rPr lang="ru-RU" altLang="ru-RU" sz="1600" b="1" dirty="0" smtClean="0">
                <a:latin typeface="Times New Roman" pitchFamily="18" charset="0"/>
                <a:cs typeface="Times New Roman" pitchFamily="18" charset="0"/>
              </a:rPr>
              <a:t> </a:t>
            </a:r>
            <a:r>
              <a:rPr lang="ru-RU" altLang="ru-RU" sz="1600" b="1" dirty="0">
                <a:latin typeface="Times New Roman" pitchFamily="18" charset="0"/>
                <a:cs typeface="Times New Roman" pitchFamily="18" charset="0"/>
              </a:rPr>
              <a:t>году профинансировано 24 муниципальные программы на общую сумму 1 </a:t>
            </a:r>
            <a:r>
              <a:rPr lang="en-US" altLang="ru-RU" sz="1600" b="1" dirty="0" smtClean="0">
                <a:latin typeface="Times New Roman" pitchFamily="18" charset="0"/>
                <a:cs typeface="Times New Roman" pitchFamily="18" charset="0"/>
              </a:rPr>
              <a:t>144</a:t>
            </a:r>
            <a:r>
              <a:rPr lang="ru-RU" altLang="ru-RU" sz="1600" b="1" dirty="0" smtClean="0">
                <a:latin typeface="Times New Roman" pitchFamily="18" charset="0"/>
                <a:cs typeface="Times New Roman" pitchFamily="18" charset="0"/>
              </a:rPr>
              <a:t> </a:t>
            </a:r>
            <a:r>
              <a:rPr lang="en-US" altLang="ru-RU" sz="1600" b="1" dirty="0" smtClean="0">
                <a:latin typeface="Times New Roman" pitchFamily="18" charset="0"/>
                <a:cs typeface="Times New Roman" pitchFamily="18" charset="0"/>
              </a:rPr>
              <a:t>517</a:t>
            </a:r>
            <a:r>
              <a:rPr lang="ru-RU" altLang="ru-RU" sz="1600" b="1" dirty="0" smtClean="0">
                <a:latin typeface="Times New Roman" pitchFamily="18" charset="0"/>
                <a:cs typeface="Times New Roman" pitchFamily="18" charset="0"/>
              </a:rPr>
              <a:t>,</a:t>
            </a:r>
            <a:r>
              <a:rPr lang="en-US" altLang="ru-RU" sz="1600" b="1" dirty="0" smtClean="0">
                <a:latin typeface="Times New Roman" pitchFamily="18" charset="0"/>
                <a:cs typeface="Times New Roman" pitchFamily="18" charset="0"/>
              </a:rPr>
              <a:t>62466</a:t>
            </a:r>
            <a:r>
              <a:rPr lang="ru-RU" altLang="ru-RU" sz="1600" b="1" dirty="0" smtClean="0">
                <a:latin typeface="Times New Roman" pitchFamily="18" charset="0"/>
                <a:cs typeface="Times New Roman" pitchFamily="18" charset="0"/>
              </a:rPr>
              <a:t> </a:t>
            </a:r>
            <a:r>
              <a:rPr lang="ru-RU" altLang="ru-RU" sz="1600" b="1" dirty="0">
                <a:latin typeface="Times New Roman" pitchFamily="18" charset="0"/>
                <a:cs typeface="Times New Roman" pitchFamily="18" charset="0"/>
              </a:rPr>
              <a:t>тыс. руб.,  удельный вес которых составил </a:t>
            </a:r>
            <a:r>
              <a:rPr lang="en-US" altLang="ru-RU" sz="1600" b="1" dirty="0" smtClean="0">
                <a:latin typeface="Times New Roman" pitchFamily="18" charset="0"/>
                <a:cs typeface="Times New Roman" pitchFamily="18" charset="0"/>
              </a:rPr>
              <a:t>79,3</a:t>
            </a:r>
            <a:r>
              <a:rPr lang="ru-RU" altLang="ru-RU" sz="1600" b="1" dirty="0" smtClean="0">
                <a:latin typeface="Times New Roman" pitchFamily="18" charset="0"/>
                <a:cs typeface="Times New Roman" pitchFamily="18" charset="0"/>
              </a:rPr>
              <a:t> </a:t>
            </a:r>
            <a:r>
              <a:rPr lang="ru-RU" altLang="ru-RU" sz="1600" b="1" dirty="0">
                <a:latin typeface="Times New Roman" pitchFamily="18" charset="0"/>
                <a:cs typeface="Times New Roman" pitchFamily="18" charset="0"/>
              </a:rPr>
              <a:t>% в общем объеме исполненных расходов</a:t>
            </a:r>
          </a:p>
        </p:txBody>
      </p:sp>
      <p:graphicFrame>
        <p:nvGraphicFramePr>
          <p:cNvPr id="5" name="Диаграмма 4"/>
          <p:cNvGraphicFramePr/>
          <p:nvPr>
            <p:extLst>
              <p:ext uri="{D42A27DB-BD31-4B8C-83A1-F6EECF244321}">
                <p14:modId xmlns:p14="http://schemas.microsoft.com/office/powerpoint/2010/main" val="3482585527"/>
              </p:ext>
            </p:extLst>
          </p:nvPr>
        </p:nvGraphicFramePr>
        <p:xfrm>
          <a:off x="251520" y="1412776"/>
          <a:ext cx="7632848" cy="532859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76547747"/>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ph type="tbl" idx="1"/>
            <p:extLst>
              <p:ext uri="{D42A27DB-BD31-4B8C-83A1-F6EECF244321}">
                <p14:modId xmlns:p14="http://schemas.microsoft.com/office/powerpoint/2010/main" val="4182273529"/>
              </p:ext>
            </p:extLst>
          </p:nvPr>
        </p:nvGraphicFramePr>
        <p:xfrm>
          <a:off x="35496" y="554995"/>
          <a:ext cx="9073007" cy="6313925"/>
        </p:xfrm>
        <a:graphic>
          <a:graphicData uri="http://schemas.openxmlformats.org/drawingml/2006/table">
            <a:tbl>
              <a:tblPr>
                <a:tableStyleId>{69CF1AB2-1976-4502-BF36-3FF5EA218861}</a:tableStyleId>
              </a:tblPr>
              <a:tblGrid>
                <a:gridCol w="4846209"/>
                <a:gridCol w="939886"/>
                <a:gridCol w="1012185"/>
                <a:gridCol w="939886"/>
                <a:gridCol w="722989"/>
                <a:gridCol w="611852"/>
              </a:tblGrid>
              <a:tr h="637303">
                <a:tc>
                  <a:txBody>
                    <a:bodyPr/>
                    <a:lstStyle/>
                    <a:p>
                      <a:pPr algn="ctr" fontAlgn="ctr"/>
                      <a:r>
                        <a:rPr lang="ru-RU" sz="850" u="none" strike="noStrike" dirty="0">
                          <a:effectLst/>
                        </a:rPr>
                        <a:t>Наименование показателя</a:t>
                      </a:r>
                      <a:endParaRPr lang="ru-RU" sz="850" b="0" i="0" u="none" strike="noStrike" dirty="0">
                        <a:effectLst/>
                        <a:latin typeface="Times New Roman"/>
                      </a:endParaRPr>
                    </a:p>
                  </a:txBody>
                  <a:tcPr marL="2743" marR="2743" marT="2743" marB="0" anchor="ctr"/>
                </a:tc>
                <a:tc>
                  <a:txBody>
                    <a:bodyPr/>
                    <a:lstStyle/>
                    <a:p>
                      <a:pPr algn="ctr" fontAlgn="ctr"/>
                      <a:r>
                        <a:rPr lang="ru-RU" sz="850" u="none" strike="noStrike" dirty="0">
                          <a:effectLst/>
                        </a:rPr>
                        <a:t>Годовой план на 01.01.2022</a:t>
                      </a:r>
                      <a:endParaRPr lang="ru-RU" sz="850" b="0" i="0" u="none" strike="noStrike" dirty="0">
                        <a:effectLst/>
                        <a:latin typeface="Times New Roman"/>
                      </a:endParaRPr>
                    </a:p>
                  </a:txBody>
                  <a:tcPr marL="2743" marR="2743" marT="2743" marB="0" anchor="ctr"/>
                </a:tc>
                <a:tc>
                  <a:txBody>
                    <a:bodyPr/>
                    <a:lstStyle/>
                    <a:p>
                      <a:pPr algn="ctr" fontAlgn="ctr"/>
                      <a:r>
                        <a:rPr lang="ru-RU" sz="850" u="none" strike="noStrike">
                          <a:effectLst/>
                        </a:rPr>
                        <a:t>Годовой план уточненный</a:t>
                      </a:r>
                      <a:endParaRPr lang="ru-RU" sz="850" b="0" i="0" u="none" strike="noStrike">
                        <a:effectLst/>
                        <a:latin typeface="Times New Roman"/>
                      </a:endParaRPr>
                    </a:p>
                  </a:txBody>
                  <a:tcPr marL="2743" marR="2743" marT="2743" marB="0" anchor="ctr"/>
                </a:tc>
                <a:tc>
                  <a:txBody>
                    <a:bodyPr/>
                    <a:lstStyle/>
                    <a:p>
                      <a:pPr algn="ctr" fontAlgn="ctr"/>
                      <a:r>
                        <a:rPr lang="ru-RU" sz="850" u="none" strike="noStrike" dirty="0">
                          <a:effectLst/>
                        </a:rPr>
                        <a:t>Исполнено</a:t>
                      </a:r>
                      <a:endParaRPr lang="ru-RU" sz="850" b="0" i="0" u="none" strike="noStrike" dirty="0">
                        <a:effectLst/>
                        <a:latin typeface="Times New Roman"/>
                      </a:endParaRPr>
                    </a:p>
                  </a:txBody>
                  <a:tcPr marL="2743" marR="2743" marT="2743" marB="0" anchor="ctr"/>
                </a:tc>
                <a:tc>
                  <a:txBody>
                    <a:bodyPr/>
                    <a:lstStyle/>
                    <a:p>
                      <a:pPr algn="ctr" fontAlgn="ctr"/>
                      <a:r>
                        <a:rPr lang="ru-RU" sz="850" u="none" strike="noStrike" dirty="0">
                          <a:effectLst/>
                        </a:rPr>
                        <a:t>% исполнения к первоначально утвержденным расходам</a:t>
                      </a:r>
                      <a:endParaRPr lang="ru-RU" sz="850" b="0" i="0" u="none" strike="noStrike" dirty="0">
                        <a:effectLst/>
                        <a:latin typeface="Times New Roman"/>
                      </a:endParaRPr>
                    </a:p>
                  </a:txBody>
                  <a:tcPr marL="2743" marR="2743" marT="2743" marB="0" anchor="ctr"/>
                </a:tc>
                <a:tc>
                  <a:txBody>
                    <a:bodyPr/>
                    <a:lstStyle/>
                    <a:p>
                      <a:pPr algn="ctr" fontAlgn="ctr"/>
                      <a:r>
                        <a:rPr lang="ru-RU" sz="850" u="none" strike="noStrike">
                          <a:effectLst/>
                        </a:rPr>
                        <a:t> % исполнения к уточненным расходам </a:t>
                      </a:r>
                      <a:endParaRPr lang="ru-RU" sz="850" b="0" i="0" u="none" strike="noStrike">
                        <a:effectLst/>
                        <a:latin typeface="Times New Roman"/>
                      </a:endParaRPr>
                    </a:p>
                  </a:txBody>
                  <a:tcPr marL="2743" marR="2743" marT="2743" marB="0" anchor="ctr"/>
                </a:tc>
              </a:tr>
              <a:tr h="129611">
                <a:tc>
                  <a:txBody>
                    <a:bodyPr/>
                    <a:lstStyle/>
                    <a:p>
                      <a:pPr algn="ctr" fontAlgn="ctr"/>
                      <a:r>
                        <a:rPr lang="ru-RU" sz="850" u="none" strike="noStrike" dirty="0">
                          <a:effectLst/>
                        </a:rPr>
                        <a:t>Муниципальные программы</a:t>
                      </a:r>
                      <a:endParaRPr lang="ru-RU" sz="850" b="0" i="0" u="none" strike="noStrike" dirty="0">
                        <a:effectLst/>
                        <a:latin typeface="Times New Roman"/>
                      </a:endParaRPr>
                    </a:p>
                  </a:txBody>
                  <a:tcPr marL="2743" marR="2743" marT="2743" marB="0" anchor="ctr"/>
                </a:tc>
                <a:tc>
                  <a:txBody>
                    <a:bodyPr/>
                    <a:lstStyle/>
                    <a:p>
                      <a:pPr algn="ctr" fontAlgn="ctr"/>
                      <a:r>
                        <a:rPr lang="ru-RU" sz="850" u="none" strike="noStrike">
                          <a:effectLst/>
                        </a:rPr>
                        <a:t>906 472,146</a:t>
                      </a:r>
                      <a:endParaRPr lang="ru-RU" sz="850" b="0" i="0" u="none" strike="noStrike">
                        <a:effectLst/>
                        <a:latin typeface="Times New Roman"/>
                      </a:endParaRPr>
                    </a:p>
                  </a:txBody>
                  <a:tcPr marL="2743" marR="2743" marT="2743" marB="0" anchor="ctr"/>
                </a:tc>
                <a:tc>
                  <a:txBody>
                    <a:bodyPr/>
                    <a:lstStyle/>
                    <a:p>
                      <a:pPr algn="ctr" fontAlgn="ctr"/>
                      <a:r>
                        <a:rPr lang="ru-RU" sz="850" u="none" strike="noStrike">
                          <a:effectLst/>
                        </a:rPr>
                        <a:t>1 060 968,82663</a:t>
                      </a:r>
                      <a:endParaRPr lang="ru-RU" sz="850" b="0" i="0" u="none" strike="noStrike">
                        <a:effectLst/>
                        <a:latin typeface="Times New Roman"/>
                      </a:endParaRPr>
                    </a:p>
                  </a:txBody>
                  <a:tcPr marL="2743" marR="2743" marT="2743" marB="0" anchor="ctr"/>
                </a:tc>
                <a:tc>
                  <a:txBody>
                    <a:bodyPr/>
                    <a:lstStyle/>
                    <a:p>
                      <a:pPr algn="ctr" fontAlgn="ctr"/>
                      <a:r>
                        <a:rPr lang="ru-RU" sz="850" u="none" strike="noStrike">
                          <a:effectLst/>
                        </a:rPr>
                        <a:t>1 032 142,88901</a:t>
                      </a:r>
                      <a:endParaRPr lang="ru-RU" sz="850" b="0" i="0" u="none" strike="noStrike">
                        <a:effectLst/>
                        <a:latin typeface="Times New Roman"/>
                      </a:endParaRPr>
                    </a:p>
                  </a:txBody>
                  <a:tcPr marL="2743" marR="2743" marT="2743" marB="0" anchor="ctr"/>
                </a:tc>
                <a:tc>
                  <a:txBody>
                    <a:bodyPr/>
                    <a:lstStyle/>
                    <a:p>
                      <a:pPr algn="ctr" fontAlgn="ctr"/>
                      <a:r>
                        <a:rPr lang="ru-RU" sz="850" u="none" strike="noStrike">
                          <a:effectLst/>
                        </a:rPr>
                        <a:t>113,86</a:t>
                      </a:r>
                      <a:endParaRPr lang="ru-RU" sz="850" b="0" i="0" u="none" strike="noStrike">
                        <a:effectLst/>
                        <a:latin typeface="Times New Roman"/>
                      </a:endParaRPr>
                    </a:p>
                  </a:txBody>
                  <a:tcPr marL="2743" marR="2743" marT="2743" marB="0" anchor="ctr"/>
                </a:tc>
                <a:tc>
                  <a:txBody>
                    <a:bodyPr/>
                    <a:lstStyle/>
                    <a:p>
                      <a:pPr algn="ctr" fontAlgn="ctr"/>
                      <a:r>
                        <a:rPr lang="ru-RU" sz="850" u="none" strike="noStrike">
                          <a:effectLst/>
                        </a:rPr>
                        <a:t>97,28</a:t>
                      </a:r>
                      <a:endParaRPr lang="ru-RU" sz="850" b="0" i="0" u="none" strike="noStrike">
                        <a:effectLst/>
                        <a:latin typeface="Times New Roman"/>
                      </a:endParaRPr>
                    </a:p>
                  </a:txBody>
                  <a:tcPr marL="2743" marR="2743" marT="2743" marB="0" anchor="ctr"/>
                </a:tc>
              </a:tr>
              <a:tr h="129611">
                <a:tc>
                  <a:txBody>
                    <a:bodyPr/>
                    <a:lstStyle/>
                    <a:p>
                      <a:pPr algn="l" fontAlgn="t"/>
                      <a:r>
                        <a:rPr lang="ru-RU" sz="850" b="1" i="0" u="none" strike="noStrike" dirty="0" smtClean="0">
                          <a:solidFill>
                            <a:schemeClr val="tx1"/>
                          </a:solidFill>
                          <a:effectLst/>
                        </a:rPr>
                        <a:t>МП "</a:t>
                      </a:r>
                      <a:r>
                        <a:rPr lang="ru-RU" sz="850" b="1" i="0" u="none" strike="noStrike" dirty="0">
                          <a:solidFill>
                            <a:schemeClr val="tx1"/>
                          </a:solidFill>
                          <a:effectLst/>
                        </a:rPr>
                        <a:t>Обеспечение жильем молодых семей Михайловского </a:t>
                      </a:r>
                      <a:r>
                        <a:rPr lang="ru-RU" sz="850" b="1" i="0" u="none" strike="noStrike" dirty="0" smtClean="0">
                          <a:solidFill>
                            <a:schemeClr val="tx1"/>
                          </a:solidFill>
                          <a:effectLst/>
                        </a:rPr>
                        <a:t>муниципального </a:t>
                      </a:r>
                      <a:r>
                        <a:rPr lang="ru-RU" sz="850" b="1" i="0" u="none" strike="noStrike" dirty="0">
                          <a:solidFill>
                            <a:schemeClr val="tx1"/>
                          </a:solidFill>
                          <a:effectLst/>
                        </a:rPr>
                        <a:t>района"</a:t>
                      </a:r>
                      <a:endParaRPr lang="ru-RU" sz="850" b="1" i="0" u="none" strike="noStrike" dirty="0">
                        <a:solidFill>
                          <a:schemeClr val="tx1"/>
                        </a:solidFill>
                        <a:effectLst/>
                        <a:latin typeface="Times New Roman"/>
                      </a:endParaRPr>
                    </a:p>
                  </a:txBody>
                  <a:tcPr marL="2743" marR="2743" marT="2743" marB="0"/>
                </a:tc>
                <a:tc>
                  <a:txBody>
                    <a:bodyPr/>
                    <a:lstStyle/>
                    <a:p>
                      <a:pPr algn="ctr" fontAlgn="ctr"/>
                      <a:r>
                        <a:rPr lang="ru-RU" sz="850" u="none" strike="noStrike">
                          <a:effectLst/>
                        </a:rPr>
                        <a:t>1 736,814</a:t>
                      </a:r>
                      <a:endParaRPr lang="ru-RU" sz="850" b="1" i="0" u="none" strike="noStrike">
                        <a:effectLst/>
                        <a:latin typeface="Times New Roman"/>
                      </a:endParaRPr>
                    </a:p>
                  </a:txBody>
                  <a:tcPr marL="2743" marR="2743" marT="2743" marB="0" anchor="ctr"/>
                </a:tc>
                <a:tc>
                  <a:txBody>
                    <a:bodyPr/>
                    <a:lstStyle/>
                    <a:p>
                      <a:pPr algn="ctr" fontAlgn="ctr"/>
                      <a:r>
                        <a:rPr lang="ru-RU" sz="850" u="none" strike="noStrike">
                          <a:effectLst/>
                        </a:rPr>
                        <a:t>2 328,65640</a:t>
                      </a:r>
                      <a:endParaRPr lang="ru-RU" sz="850" b="1" i="0" u="none" strike="noStrike">
                        <a:effectLst/>
                        <a:latin typeface="Times New Roman"/>
                      </a:endParaRPr>
                    </a:p>
                  </a:txBody>
                  <a:tcPr marL="2743" marR="2743" marT="2743" marB="0" anchor="ctr"/>
                </a:tc>
                <a:tc>
                  <a:txBody>
                    <a:bodyPr/>
                    <a:lstStyle/>
                    <a:p>
                      <a:pPr algn="ctr" fontAlgn="ctr"/>
                      <a:r>
                        <a:rPr lang="ru-RU" sz="850" u="none" strike="noStrike">
                          <a:effectLst/>
                        </a:rPr>
                        <a:t>2 328,65640</a:t>
                      </a:r>
                      <a:endParaRPr lang="ru-RU" sz="850" b="1" i="0" u="none" strike="noStrike">
                        <a:effectLst/>
                        <a:latin typeface="Times New Roman"/>
                      </a:endParaRPr>
                    </a:p>
                  </a:txBody>
                  <a:tcPr marL="2743" marR="2743" marT="2743" marB="0" anchor="ctr"/>
                </a:tc>
                <a:tc>
                  <a:txBody>
                    <a:bodyPr/>
                    <a:lstStyle/>
                    <a:p>
                      <a:pPr algn="ctr" fontAlgn="ctr"/>
                      <a:r>
                        <a:rPr lang="ru-RU" sz="850" u="none" strike="noStrike">
                          <a:effectLst/>
                        </a:rPr>
                        <a:t>134,08</a:t>
                      </a:r>
                      <a:endParaRPr lang="ru-RU" sz="850" b="0" i="0" u="none" strike="noStrike">
                        <a:effectLst/>
                        <a:latin typeface="Times New Roman"/>
                      </a:endParaRPr>
                    </a:p>
                  </a:txBody>
                  <a:tcPr marL="2743" marR="2743" marT="2743" marB="0" anchor="ctr"/>
                </a:tc>
                <a:tc>
                  <a:txBody>
                    <a:bodyPr/>
                    <a:lstStyle/>
                    <a:p>
                      <a:pPr algn="ctr" fontAlgn="ctr"/>
                      <a:r>
                        <a:rPr lang="ru-RU" sz="850" u="none" strike="noStrike">
                          <a:effectLst/>
                        </a:rPr>
                        <a:t>100,00</a:t>
                      </a:r>
                      <a:endParaRPr lang="ru-RU" sz="850" b="0" i="0" u="none" strike="noStrike">
                        <a:effectLst/>
                        <a:latin typeface="Times New Roman"/>
                      </a:endParaRPr>
                    </a:p>
                  </a:txBody>
                  <a:tcPr marL="2743" marR="2743" marT="2743" marB="0" anchor="ctr"/>
                </a:tc>
              </a:tr>
              <a:tr h="129611">
                <a:tc>
                  <a:txBody>
                    <a:bodyPr/>
                    <a:lstStyle/>
                    <a:p>
                      <a:pPr algn="l" fontAlgn="t"/>
                      <a:r>
                        <a:rPr lang="ru-RU" sz="850" b="1" u="none" strike="noStrike" dirty="0">
                          <a:solidFill>
                            <a:schemeClr val="tx1"/>
                          </a:solidFill>
                          <a:effectLst/>
                        </a:rPr>
                        <a:t>МП "Развитие дополнительного образования в сфере культуры и искусства"</a:t>
                      </a:r>
                      <a:endParaRPr lang="ru-RU" sz="850" b="1" i="1" u="none" strike="noStrike" dirty="0">
                        <a:solidFill>
                          <a:schemeClr val="tx1"/>
                        </a:solidFill>
                        <a:effectLst/>
                        <a:latin typeface="Times New Roman"/>
                      </a:endParaRPr>
                    </a:p>
                  </a:txBody>
                  <a:tcPr marL="2743" marR="2743" marT="2743" marB="0"/>
                </a:tc>
                <a:tc>
                  <a:txBody>
                    <a:bodyPr/>
                    <a:lstStyle/>
                    <a:p>
                      <a:pPr algn="ctr" fontAlgn="ctr"/>
                      <a:r>
                        <a:rPr lang="ru-RU" sz="850" u="none" strike="noStrike">
                          <a:effectLst/>
                        </a:rPr>
                        <a:t>22 454,700</a:t>
                      </a:r>
                      <a:endParaRPr lang="ru-RU" sz="850" b="1" i="0" u="none" strike="noStrike">
                        <a:effectLst/>
                        <a:latin typeface="Times New Roman"/>
                      </a:endParaRPr>
                    </a:p>
                  </a:txBody>
                  <a:tcPr marL="2743" marR="2743" marT="2743" marB="0" anchor="ctr"/>
                </a:tc>
                <a:tc>
                  <a:txBody>
                    <a:bodyPr/>
                    <a:lstStyle/>
                    <a:p>
                      <a:pPr algn="ctr" fontAlgn="ctr"/>
                      <a:r>
                        <a:rPr lang="ru-RU" sz="850" u="none" strike="noStrike">
                          <a:effectLst/>
                        </a:rPr>
                        <a:t>22 263,54774</a:t>
                      </a:r>
                      <a:endParaRPr lang="ru-RU" sz="850" b="1" i="0" u="none" strike="noStrike">
                        <a:effectLst/>
                        <a:latin typeface="Times New Roman"/>
                      </a:endParaRPr>
                    </a:p>
                  </a:txBody>
                  <a:tcPr marL="2743" marR="2743" marT="2743" marB="0" anchor="ctr"/>
                </a:tc>
                <a:tc>
                  <a:txBody>
                    <a:bodyPr/>
                    <a:lstStyle/>
                    <a:p>
                      <a:pPr algn="ctr" fontAlgn="ctr"/>
                      <a:r>
                        <a:rPr lang="ru-RU" sz="850" u="none" strike="noStrike">
                          <a:effectLst/>
                        </a:rPr>
                        <a:t>22 260,50000</a:t>
                      </a:r>
                      <a:endParaRPr lang="ru-RU" sz="850" b="1" i="0" u="none" strike="noStrike">
                        <a:effectLst/>
                        <a:latin typeface="Times New Roman"/>
                      </a:endParaRPr>
                    </a:p>
                  </a:txBody>
                  <a:tcPr marL="2743" marR="2743" marT="2743" marB="0" anchor="ctr"/>
                </a:tc>
                <a:tc>
                  <a:txBody>
                    <a:bodyPr/>
                    <a:lstStyle/>
                    <a:p>
                      <a:pPr algn="ctr" fontAlgn="ctr"/>
                      <a:r>
                        <a:rPr lang="ru-RU" sz="850" u="none" strike="noStrike">
                          <a:effectLst/>
                        </a:rPr>
                        <a:t>99,14</a:t>
                      </a:r>
                      <a:endParaRPr lang="ru-RU" sz="850" b="0" i="0" u="none" strike="noStrike">
                        <a:effectLst/>
                        <a:latin typeface="Times New Roman"/>
                      </a:endParaRPr>
                    </a:p>
                  </a:txBody>
                  <a:tcPr marL="2743" marR="2743" marT="2743" marB="0" anchor="ctr"/>
                </a:tc>
                <a:tc>
                  <a:txBody>
                    <a:bodyPr/>
                    <a:lstStyle/>
                    <a:p>
                      <a:pPr algn="ctr" fontAlgn="ctr"/>
                      <a:r>
                        <a:rPr lang="ru-RU" sz="850" u="none" strike="noStrike">
                          <a:effectLst/>
                        </a:rPr>
                        <a:t>99,99</a:t>
                      </a:r>
                      <a:endParaRPr lang="ru-RU" sz="850" b="0" i="0" u="none" strike="noStrike">
                        <a:effectLst/>
                        <a:latin typeface="Times New Roman"/>
                      </a:endParaRPr>
                    </a:p>
                  </a:txBody>
                  <a:tcPr marL="2743" marR="2743" marT="2743" marB="0" anchor="ctr"/>
                </a:tc>
              </a:tr>
              <a:tr h="129611">
                <a:tc>
                  <a:txBody>
                    <a:bodyPr/>
                    <a:lstStyle/>
                    <a:p>
                      <a:pPr algn="l" fontAlgn="t"/>
                      <a:r>
                        <a:rPr lang="ru-RU" sz="850" b="1" u="none" strike="noStrike" dirty="0">
                          <a:solidFill>
                            <a:schemeClr val="tx1"/>
                          </a:solidFill>
                          <a:effectLst/>
                        </a:rPr>
                        <a:t>МП "Развития образования Михайловского </a:t>
                      </a:r>
                      <a:r>
                        <a:rPr lang="ru-RU" sz="850" b="1" u="none" strike="noStrike" dirty="0" smtClean="0">
                          <a:solidFill>
                            <a:schemeClr val="tx1"/>
                          </a:solidFill>
                          <a:effectLst/>
                        </a:rPr>
                        <a:t>муниципального </a:t>
                      </a:r>
                      <a:r>
                        <a:rPr lang="ru-RU" sz="850" b="1" u="none" strike="noStrike" dirty="0">
                          <a:solidFill>
                            <a:schemeClr val="tx1"/>
                          </a:solidFill>
                          <a:effectLst/>
                        </a:rPr>
                        <a:t>района"</a:t>
                      </a:r>
                      <a:endParaRPr lang="ru-RU" sz="850" b="1" i="1" u="none" strike="noStrike" dirty="0">
                        <a:solidFill>
                          <a:schemeClr val="tx1"/>
                        </a:solidFill>
                        <a:effectLst/>
                        <a:latin typeface="Times New Roman"/>
                      </a:endParaRPr>
                    </a:p>
                  </a:txBody>
                  <a:tcPr marL="2743" marR="2743" marT="2743" marB="0"/>
                </a:tc>
                <a:tc>
                  <a:txBody>
                    <a:bodyPr/>
                    <a:lstStyle/>
                    <a:p>
                      <a:pPr algn="ctr" fontAlgn="ctr"/>
                      <a:r>
                        <a:rPr lang="ru-RU" sz="850" u="none" strike="noStrike">
                          <a:effectLst/>
                        </a:rPr>
                        <a:t>742 181,064</a:t>
                      </a:r>
                      <a:endParaRPr lang="ru-RU" sz="850" b="1" i="0" u="none" strike="noStrike">
                        <a:effectLst/>
                        <a:latin typeface="Times New Roman"/>
                      </a:endParaRPr>
                    </a:p>
                  </a:txBody>
                  <a:tcPr marL="2743" marR="2743" marT="2743" marB="0" anchor="ctr"/>
                </a:tc>
                <a:tc>
                  <a:txBody>
                    <a:bodyPr/>
                    <a:lstStyle/>
                    <a:p>
                      <a:pPr algn="ctr" fontAlgn="ctr"/>
                      <a:r>
                        <a:rPr lang="ru-RU" sz="850" u="none" strike="noStrike">
                          <a:effectLst/>
                        </a:rPr>
                        <a:t>820 871,28902</a:t>
                      </a:r>
                      <a:endParaRPr lang="ru-RU" sz="850" b="1" i="0" u="none" strike="noStrike">
                        <a:effectLst/>
                        <a:latin typeface="Times New Roman"/>
                      </a:endParaRPr>
                    </a:p>
                  </a:txBody>
                  <a:tcPr marL="2743" marR="2743" marT="2743" marB="0" anchor="ctr"/>
                </a:tc>
                <a:tc>
                  <a:txBody>
                    <a:bodyPr/>
                    <a:lstStyle/>
                    <a:p>
                      <a:pPr algn="ctr" fontAlgn="ctr"/>
                      <a:r>
                        <a:rPr lang="ru-RU" sz="850" u="none" strike="noStrike">
                          <a:effectLst/>
                        </a:rPr>
                        <a:t>817 950,10011</a:t>
                      </a:r>
                      <a:endParaRPr lang="ru-RU" sz="850" b="1" i="0" u="none" strike="noStrike">
                        <a:effectLst/>
                        <a:latin typeface="Times New Roman"/>
                      </a:endParaRPr>
                    </a:p>
                  </a:txBody>
                  <a:tcPr marL="2743" marR="2743" marT="2743" marB="0" anchor="ctr"/>
                </a:tc>
                <a:tc>
                  <a:txBody>
                    <a:bodyPr/>
                    <a:lstStyle/>
                    <a:p>
                      <a:pPr algn="ctr" fontAlgn="ctr"/>
                      <a:r>
                        <a:rPr lang="ru-RU" sz="850" u="none" strike="noStrike">
                          <a:effectLst/>
                        </a:rPr>
                        <a:t>110,21</a:t>
                      </a:r>
                      <a:endParaRPr lang="ru-RU" sz="850" b="0" i="0" u="none" strike="noStrike">
                        <a:effectLst/>
                        <a:latin typeface="Times New Roman"/>
                      </a:endParaRPr>
                    </a:p>
                  </a:txBody>
                  <a:tcPr marL="2743" marR="2743" marT="2743" marB="0" anchor="ctr"/>
                </a:tc>
                <a:tc>
                  <a:txBody>
                    <a:bodyPr/>
                    <a:lstStyle/>
                    <a:p>
                      <a:pPr algn="ctr" fontAlgn="ctr"/>
                      <a:r>
                        <a:rPr lang="ru-RU" sz="850" u="none" strike="noStrike">
                          <a:effectLst/>
                        </a:rPr>
                        <a:t>99,64</a:t>
                      </a:r>
                      <a:endParaRPr lang="ru-RU" sz="850" b="0" i="0" u="none" strike="noStrike">
                        <a:effectLst/>
                        <a:latin typeface="Times New Roman"/>
                      </a:endParaRPr>
                    </a:p>
                  </a:txBody>
                  <a:tcPr marL="2743" marR="2743" marT="2743" marB="0" anchor="ctr"/>
                </a:tc>
              </a:tr>
              <a:tr h="129611">
                <a:tc>
                  <a:txBody>
                    <a:bodyPr/>
                    <a:lstStyle/>
                    <a:p>
                      <a:pPr algn="ctr" fontAlgn="t"/>
                      <a:r>
                        <a:rPr lang="ru-RU" sz="850" i="1" u="none" strike="noStrike" dirty="0">
                          <a:effectLst/>
                        </a:rPr>
                        <a:t>Подпрограмма "Развитие системы дошкольного образования"</a:t>
                      </a:r>
                      <a:endParaRPr lang="ru-RU" sz="850" b="1" i="1" u="none" strike="noStrike" dirty="0">
                        <a:effectLst/>
                        <a:latin typeface="Times New Roman"/>
                      </a:endParaRPr>
                    </a:p>
                  </a:txBody>
                  <a:tcPr marL="2743" marR="2743" marT="2743" marB="0"/>
                </a:tc>
                <a:tc>
                  <a:txBody>
                    <a:bodyPr/>
                    <a:lstStyle/>
                    <a:p>
                      <a:pPr algn="ctr" fontAlgn="ctr"/>
                      <a:r>
                        <a:rPr lang="ru-RU" sz="850" u="none" strike="noStrike">
                          <a:effectLst/>
                        </a:rPr>
                        <a:t>169 969,447</a:t>
                      </a:r>
                      <a:endParaRPr lang="ru-RU" sz="850" b="1" i="0" u="none" strike="noStrike">
                        <a:effectLst/>
                        <a:latin typeface="Times New Roman"/>
                      </a:endParaRPr>
                    </a:p>
                  </a:txBody>
                  <a:tcPr marL="2743" marR="2743" marT="2743" marB="0" anchor="ctr"/>
                </a:tc>
                <a:tc>
                  <a:txBody>
                    <a:bodyPr/>
                    <a:lstStyle/>
                    <a:p>
                      <a:pPr algn="ctr" fontAlgn="ctr"/>
                      <a:r>
                        <a:rPr lang="ru-RU" sz="850" u="none" strike="noStrike">
                          <a:effectLst/>
                        </a:rPr>
                        <a:t>184 736,84901</a:t>
                      </a:r>
                      <a:endParaRPr lang="ru-RU" sz="850" b="1" i="0" u="none" strike="noStrike">
                        <a:effectLst/>
                        <a:latin typeface="Times New Roman"/>
                      </a:endParaRPr>
                    </a:p>
                  </a:txBody>
                  <a:tcPr marL="2743" marR="2743" marT="2743" marB="0" anchor="ctr"/>
                </a:tc>
                <a:tc>
                  <a:txBody>
                    <a:bodyPr/>
                    <a:lstStyle/>
                    <a:p>
                      <a:pPr algn="ctr" fontAlgn="ctr"/>
                      <a:r>
                        <a:rPr lang="ru-RU" sz="850" u="none" strike="noStrike">
                          <a:effectLst/>
                        </a:rPr>
                        <a:t>184 736,84901</a:t>
                      </a:r>
                      <a:endParaRPr lang="ru-RU" sz="850" b="1" i="0" u="none" strike="noStrike">
                        <a:effectLst/>
                        <a:latin typeface="Times New Roman"/>
                      </a:endParaRPr>
                    </a:p>
                  </a:txBody>
                  <a:tcPr marL="2743" marR="2743" marT="2743" marB="0" anchor="ctr"/>
                </a:tc>
                <a:tc>
                  <a:txBody>
                    <a:bodyPr/>
                    <a:lstStyle/>
                    <a:p>
                      <a:pPr algn="ctr" fontAlgn="ctr"/>
                      <a:r>
                        <a:rPr lang="ru-RU" sz="850" u="none" strike="noStrike">
                          <a:effectLst/>
                        </a:rPr>
                        <a:t>108,69</a:t>
                      </a:r>
                      <a:endParaRPr lang="ru-RU" sz="850" b="0" i="0" u="none" strike="noStrike">
                        <a:effectLst/>
                        <a:latin typeface="Times New Roman"/>
                      </a:endParaRPr>
                    </a:p>
                  </a:txBody>
                  <a:tcPr marL="2743" marR="2743" marT="2743" marB="0" anchor="ctr"/>
                </a:tc>
                <a:tc>
                  <a:txBody>
                    <a:bodyPr/>
                    <a:lstStyle/>
                    <a:p>
                      <a:pPr algn="ctr" fontAlgn="ctr"/>
                      <a:r>
                        <a:rPr lang="ru-RU" sz="850" u="none" strike="noStrike">
                          <a:effectLst/>
                        </a:rPr>
                        <a:t>100,00</a:t>
                      </a:r>
                      <a:endParaRPr lang="ru-RU" sz="850" b="0" i="0" u="none" strike="noStrike">
                        <a:effectLst/>
                        <a:latin typeface="Times New Roman"/>
                      </a:endParaRPr>
                    </a:p>
                  </a:txBody>
                  <a:tcPr marL="2743" marR="2743" marT="2743" marB="0" anchor="ctr"/>
                </a:tc>
              </a:tr>
              <a:tr h="129611">
                <a:tc>
                  <a:txBody>
                    <a:bodyPr/>
                    <a:lstStyle/>
                    <a:p>
                      <a:pPr algn="ctr" fontAlgn="b"/>
                      <a:r>
                        <a:rPr lang="ru-RU" sz="850" i="1" u="none" strike="noStrike" dirty="0">
                          <a:effectLst/>
                        </a:rPr>
                        <a:t>Подпрограмма "Развитие системы общего образования"</a:t>
                      </a:r>
                      <a:endParaRPr lang="ru-RU" sz="850" b="1" i="1" u="none" strike="noStrike" dirty="0">
                        <a:effectLst/>
                        <a:latin typeface="Times New Roman"/>
                      </a:endParaRPr>
                    </a:p>
                  </a:txBody>
                  <a:tcPr marL="2743" marR="2743" marT="2743" marB="0" anchor="b"/>
                </a:tc>
                <a:tc>
                  <a:txBody>
                    <a:bodyPr/>
                    <a:lstStyle/>
                    <a:p>
                      <a:pPr algn="ctr" fontAlgn="ctr"/>
                      <a:r>
                        <a:rPr lang="ru-RU" sz="850" u="none" strike="noStrike">
                          <a:effectLst/>
                        </a:rPr>
                        <a:t>505 580,791</a:t>
                      </a:r>
                      <a:endParaRPr lang="ru-RU" sz="850" b="1" i="0" u="none" strike="noStrike">
                        <a:effectLst/>
                        <a:latin typeface="Times New Roman"/>
                      </a:endParaRPr>
                    </a:p>
                  </a:txBody>
                  <a:tcPr marL="2743" marR="2743" marT="2743" marB="0" anchor="ctr"/>
                </a:tc>
                <a:tc>
                  <a:txBody>
                    <a:bodyPr/>
                    <a:lstStyle/>
                    <a:p>
                      <a:pPr algn="ctr" fontAlgn="ctr"/>
                      <a:r>
                        <a:rPr lang="ru-RU" sz="850" u="none" strike="noStrike">
                          <a:effectLst/>
                        </a:rPr>
                        <a:t>571 205,35072</a:t>
                      </a:r>
                      <a:endParaRPr lang="ru-RU" sz="850" b="1" i="0" u="none" strike="noStrike">
                        <a:effectLst/>
                        <a:latin typeface="Times New Roman"/>
                      </a:endParaRPr>
                    </a:p>
                  </a:txBody>
                  <a:tcPr marL="2743" marR="2743" marT="2743" marB="0" anchor="ctr"/>
                </a:tc>
                <a:tc>
                  <a:txBody>
                    <a:bodyPr/>
                    <a:lstStyle/>
                    <a:p>
                      <a:pPr algn="ctr" fontAlgn="ctr"/>
                      <a:r>
                        <a:rPr lang="ru-RU" sz="850" u="none" strike="noStrike">
                          <a:effectLst/>
                        </a:rPr>
                        <a:t>568 344,00188</a:t>
                      </a:r>
                      <a:endParaRPr lang="ru-RU" sz="850" b="1" i="0" u="none" strike="noStrike">
                        <a:effectLst/>
                        <a:latin typeface="Times New Roman"/>
                      </a:endParaRPr>
                    </a:p>
                  </a:txBody>
                  <a:tcPr marL="2743" marR="2743" marT="2743" marB="0" anchor="ctr"/>
                </a:tc>
                <a:tc>
                  <a:txBody>
                    <a:bodyPr/>
                    <a:lstStyle/>
                    <a:p>
                      <a:pPr algn="ctr" fontAlgn="ctr"/>
                      <a:r>
                        <a:rPr lang="ru-RU" sz="850" u="none" strike="noStrike">
                          <a:effectLst/>
                        </a:rPr>
                        <a:t>112,41</a:t>
                      </a:r>
                      <a:endParaRPr lang="ru-RU" sz="850" b="0" i="0" u="none" strike="noStrike">
                        <a:effectLst/>
                        <a:latin typeface="Times New Roman"/>
                      </a:endParaRPr>
                    </a:p>
                  </a:txBody>
                  <a:tcPr marL="2743" marR="2743" marT="2743" marB="0" anchor="ctr"/>
                </a:tc>
                <a:tc>
                  <a:txBody>
                    <a:bodyPr/>
                    <a:lstStyle/>
                    <a:p>
                      <a:pPr algn="ctr" fontAlgn="ctr"/>
                      <a:r>
                        <a:rPr lang="ru-RU" sz="850" u="none" strike="noStrike">
                          <a:effectLst/>
                        </a:rPr>
                        <a:t>99,50</a:t>
                      </a:r>
                      <a:endParaRPr lang="ru-RU" sz="850" b="0" i="0" u="none" strike="noStrike">
                        <a:effectLst/>
                        <a:latin typeface="Times New Roman"/>
                      </a:endParaRPr>
                    </a:p>
                  </a:txBody>
                  <a:tcPr marL="2743" marR="2743" marT="2743" marB="0" anchor="ctr"/>
                </a:tc>
              </a:tr>
              <a:tr h="129611">
                <a:tc>
                  <a:txBody>
                    <a:bodyPr/>
                    <a:lstStyle/>
                    <a:p>
                      <a:pPr algn="ctr" fontAlgn="t"/>
                      <a:r>
                        <a:rPr lang="ru-RU" sz="850" i="1" u="none" strike="noStrike" dirty="0">
                          <a:effectLst/>
                        </a:rPr>
                        <a:t>Подпрограмма "Развитие районной системы дополнительного образования"</a:t>
                      </a:r>
                      <a:endParaRPr lang="ru-RU" sz="850" b="1" i="1" u="none" strike="noStrike" dirty="0">
                        <a:effectLst/>
                        <a:latin typeface="Times New Roman"/>
                      </a:endParaRPr>
                    </a:p>
                  </a:txBody>
                  <a:tcPr marL="2743" marR="2743" marT="2743" marB="0"/>
                </a:tc>
                <a:tc>
                  <a:txBody>
                    <a:bodyPr/>
                    <a:lstStyle/>
                    <a:p>
                      <a:pPr algn="ctr" fontAlgn="ctr"/>
                      <a:r>
                        <a:rPr lang="ru-RU" sz="850" u="none" strike="noStrike">
                          <a:effectLst/>
                        </a:rPr>
                        <a:t>36 378,000</a:t>
                      </a:r>
                      <a:endParaRPr lang="ru-RU" sz="850" b="1" i="0" u="none" strike="noStrike">
                        <a:effectLst/>
                        <a:latin typeface="Times New Roman"/>
                      </a:endParaRPr>
                    </a:p>
                  </a:txBody>
                  <a:tcPr marL="2743" marR="2743" marT="2743" marB="0" anchor="ctr"/>
                </a:tc>
                <a:tc>
                  <a:txBody>
                    <a:bodyPr/>
                    <a:lstStyle/>
                    <a:p>
                      <a:pPr algn="ctr" fontAlgn="ctr"/>
                      <a:r>
                        <a:rPr lang="ru-RU" sz="850" u="none" strike="noStrike">
                          <a:effectLst/>
                        </a:rPr>
                        <a:t>36 323,69743</a:t>
                      </a:r>
                      <a:endParaRPr lang="ru-RU" sz="850" b="1" i="0" u="none" strike="noStrike">
                        <a:effectLst/>
                        <a:latin typeface="Times New Roman"/>
                      </a:endParaRPr>
                    </a:p>
                  </a:txBody>
                  <a:tcPr marL="2743" marR="2743" marT="2743" marB="0" anchor="ctr"/>
                </a:tc>
                <a:tc>
                  <a:txBody>
                    <a:bodyPr/>
                    <a:lstStyle/>
                    <a:p>
                      <a:pPr algn="ctr" fontAlgn="ctr"/>
                      <a:r>
                        <a:rPr lang="ru-RU" sz="850" u="none" strike="noStrike">
                          <a:effectLst/>
                        </a:rPr>
                        <a:t>36 323,69743</a:t>
                      </a:r>
                      <a:endParaRPr lang="ru-RU" sz="850" b="1" i="0" u="none" strike="noStrike">
                        <a:effectLst/>
                        <a:latin typeface="Times New Roman"/>
                      </a:endParaRPr>
                    </a:p>
                  </a:txBody>
                  <a:tcPr marL="2743" marR="2743" marT="2743" marB="0" anchor="ctr"/>
                </a:tc>
                <a:tc>
                  <a:txBody>
                    <a:bodyPr/>
                    <a:lstStyle/>
                    <a:p>
                      <a:pPr algn="ctr" fontAlgn="ctr"/>
                      <a:r>
                        <a:rPr lang="ru-RU" sz="850" u="none" strike="noStrike">
                          <a:effectLst/>
                        </a:rPr>
                        <a:t>99,85</a:t>
                      </a:r>
                      <a:endParaRPr lang="ru-RU" sz="850" b="0" i="0" u="none" strike="noStrike">
                        <a:effectLst/>
                        <a:latin typeface="Times New Roman"/>
                      </a:endParaRPr>
                    </a:p>
                  </a:txBody>
                  <a:tcPr marL="2743" marR="2743" marT="2743" marB="0" anchor="ctr"/>
                </a:tc>
                <a:tc>
                  <a:txBody>
                    <a:bodyPr/>
                    <a:lstStyle/>
                    <a:p>
                      <a:pPr algn="ctr" fontAlgn="ctr"/>
                      <a:r>
                        <a:rPr lang="ru-RU" sz="850" u="none" strike="noStrike">
                          <a:effectLst/>
                        </a:rPr>
                        <a:t>100,00</a:t>
                      </a:r>
                      <a:endParaRPr lang="ru-RU" sz="850" b="0" i="0" u="none" strike="noStrike">
                        <a:effectLst/>
                        <a:latin typeface="Times New Roman"/>
                      </a:endParaRPr>
                    </a:p>
                  </a:txBody>
                  <a:tcPr marL="2743" marR="2743" marT="2743" marB="0" anchor="ctr"/>
                </a:tc>
              </a:tr>
              <a:tr h="129611">
                <a:tc>
                  <a:txBody>
                    <a:bodyPr/>
                    <a:lstStyle/>
                    <a:p>
                      <a:pPr algn="ctr" fontAlgn="t"/>
                      <a:r>
                        <a:rPr lang="ru-RU" sz="850" i="1" u="none" strike="noStrike" dirty="0">
                          <a:effectLst/>
                        </a:rPr>
                        <a:t>Подпрограмма "Организация отдыха, оздоровления и занятости детей и подростков" </a:t>
                      </a:r>
                      <a:endParaRPr lang="ru-RU" sz="850" b="1" i="1" u="none" strike="noStrike" dirty="0">
                        <a:effectLst/>
                        <a:latin typeface="Times New Roman"/>
                      </a:endParaRPr>
                    </a:p>
                  </a:txBody>
                  <a:tcPr marL="2743" marR="2743" marT="2743" marB="0"/>
                </a:tc>
                <a:tc>
                  <a:txBody>
                    <a:bodyPr/>
                    <a:lstStyle/>
                    <a:p>
                      <a:pPr algn="ctr" fontAlgn="ctr"/>
                      <a:r>
                        <a:rPr lang="ru-RU" sz="850" u="none" strike="noStrike" dirty="0">
                          <a:effectLst/>
                        </a:rPr>
                        <a:t>4 520,871</a:t>
                      </a:r>
                      <a:endParaRPr lang="ru-RU" sz="850" b="1" i="0" u="none" strike="noStrike" dirty="0">
                        <a:effectLst/>
                        <a:latin typeface="Times New Roman"/>
                      </a:endParaRPr>
                    </a:p>
                  </a:txBody>
                  <a:tcPr marL="2743" marR="2743" marT="2743" marB="0" anchor="ctr"/>
                </a:tc>
                <a:tc>
                  <a:txBody>
                    <a:bodyPr/>
                    <a:lstStyle/>
                    <a:p>
                      <a:pPr algn="ctr" fontAlgn="ctr"/>
                      <a:r>
                        <a:rPr lang="ru-RU" sz="850" u="none" strike="noStrike">
                          <a:effectLst/>
                        </a:rPr>
                        <a:t>4 607,22273</a:t>
                      </a:r>
                      <a:endParaRPr lang="ru-RU" sz="850" b="1" i="0" u="none" strike="noStrike">
                        <a:effectLst/>
                        <a:latin typeface="Times New Roman"/>
                      </a:endParaRPr>
                    </a:p>
                  </a:txBody>
                  <a:tcPr marL="2743" marR="2743" marT="2743" marB="0" anchor="ctr"/>
                </a:tc>
                <a:tc>
                  <a:txBody>
                    <a:bodyPr/>
                    <a:lstStyle/>
                    <a:p>
                      <a:pPr algn="ctr" fontAlgn="ctr"/>
                      <a:r>
                        <a:rPr lang="ru-RU" sz="850" u="none" strike="noStrike">
                          <a:effectLst/>
                        </a:rPr>
                        <a:t>4 607,22273</a:t>
                      </a:r>
                      <a:endParaRPr lang="ru-RU" sz="850" b="1" i="0" u="none" strike="noStrike">
                        <a:effectLst/>
                        <a:latin typeface="Times New Roman"/>
                      </a:endParaRPr>
                    </a:p>
                  </a:txBody>
                  <a:tcPr marL="2743" marR="2743" marT="2743" marB="0" anchor="ctr"/>
                </a:tc>
                <a:tc>
                  <a:txBody>
                    <a:bodyPr/>
                    <a:lstStyle/>
                    <a:p>
                      <a:pPr algn="ctr" fontAlgn="ctr"/>
                      <a:r>
                        <a:rPr lang="ru-RU" sz="850" u="none" strike="noStrike">
                          <a:effectLst/>
                        </a:rPr>
                        <a:t>101,91</a:t>
                      </a:r>
                      <a:endParaRPr lang="ru-RU" sz="850" b="0" i="0" u="none" strike="noStrike">
                        <a:effectLst/>
                        <a:latin typeface="Times New Roman"/>
                      </a:endParaRPr>
                    </a:p>
                  </a:txBody>
                  <a:tcPr marL="2743" marR="2743" marT="2743" marB="0" anchor="ctr"/>
                </a:tc>
                <a:tc>
                  <a:txBody>
                    <a:bodyPr/>
                    <a:lstStyle/>
                    <a:p>
                      <a:pPr algn="ctr" fontAlgn="ctr"/>
                      <a:r>
                        <a:rPr lang="ru-RU" sz="850" u="none" strike="noStrike">
                          <a:effectLst/>
                        </a:rPr>
                        <a:t>100,00</a:t>
                      </a:r>
                      <a:endParaRPr lang="ru-RU" sz="850" b="0" i="0" u="none" strike="noStrike">
                        <a:effectLst/>
                        <a:latin typeface="Times New Roman"/>
                      </a:endParaRPr>
                    </a:p>
                  </a:txBody>
                  <a:tcPr marL="2743" marR="2743" marT="2743" marB="0" anchor="ctr"/>
                </a:tc>
              </a:tr>
              <a:tr h="129611">
                <a:tc>
                  <a:txBody>
                    <a:bodyPr/>
                    <a:lstStyle/>
                    <a:p>
                      <a:pPr algn="ctr" fontAlgn="t"/>
                      <a:r>
                        <a:rPr lang="ru-RU" sz="850" i="1" u="none" strike="noStrike" dirty="0">
                          <a:effectLst/>
                        </a:rPr>
                        <a:t>Подпрограмма "Методическое обеспечение образовательных учреждений"</a:t>
                      </a:r>
                      <a:endParaRPr lang="ru-RU" sz="850" b="1" i="1" u="none" strike="noStrike" dirty="0">
                        <a:effectLst/>
                        <a:latin typeface="Times New Roman"/>
                      </a:endParaRPr>
                    </a:p>
                  </a:txBody>
                  <a:tcPr marL="2743" marR="2743" marT="2743" marB="0"/>
                </a:tc>
                <a:tc>
                  <a:txBody>
                    <a:bodyPr/>
                    <a:lstStyle/>
                    <a:p>
                      <a:pPr algn="ctr" fontAlgn="ctr"/>
                      <a:r>
                        <a:rPr lang="ru-RU" sz="850" u="none" strike="noStrike">
                          <a:effectLst/>
                        </a:rPr>
                        <a:t>24 251,055</a:t>
                      </a:r>
                      <a:endParaRPr lang="ru-RU" sz="850" b="1" i="0" u="none" strike="noStrike">
                        <a:effectLst/>
                        <a:latin typeface="Times New Roman"/>
                      </a:endParaRPr>
                    </a:p>
                  </a:txBody>
                  <a:tcPr marL="2743" marR="2743" marT="2743" marB="0" anchor="ctr"/>
                </a:tc>
                <a:tc>
                  <a:txBody>
                    <a:bodyPr/>
                    <a:lstStyle/>
                    <a:p>
                      <a:pPr algn="ctr" fontAlgn="ctr"/>
                      <a:r>
                        <a:rPr lang="ru-RU" sz="850" u="none" strike="noStrike">
                          <a:effectLst/>
                        </a:rPr>
                        <a:t>23 708,08312</a:t>
                      </a:r>
                      <a:endParaRPr lang="ru-RU" sz="850" b="1" i="0" u="none" strike="noStrike">
                        <a:effectLst/>
                        <a:latin typeface="Times New Roman"/>
                      </a:endParaRPr>
                    </a:p>
                  </a:txBody>
                  <a:tcPr marL="2743" marR="2743" marT="2743" marB="0" anchor="ctr"/>
                </a:tc>
                <a:tc>
                  <a:txBody>
                    <a:bodyPr/>
                    <a:lstStyle/>
                    <a:p>
                      <a:pPr algn="ctr" fontAlgn="ctr"/>
                      <a:r>
                        <a:rPr lang="ru-RU" sz="850" u="none" strike="noStrike">
                          <a:effectLst/>
                        </a:rPr>
                        <a:t>23 648,24305</a:t>
                      </a:r>
                      <a:endParaRPr lang="ru-RU" sz="850" b="1" i="0" u="none" strike="noStrike">
                        <a:effectLst/>
                        <a:latin typeface="Times New Roman"/>
                      </a:endParaRPr>
                    </a:p>
                  </a:txBody>
                  <a:tcPr marL="2743" marR="2743" marT="2743" marB="0" anchor="ctr"/>
                </a:tc>
                <a:tc>
                  <a:txBody>
                    <a:bodyPr/>
                    <a:lstStyle/>
                    <a:p>
                      <a:pPr algn="ctr" fontAlgn="ctr"/>
                      <a:r>
                        <a:rPr lang="ru-RU" sz="850" u="none" strike="noStrike">
                          <a:effectLst/>
                        </a:rPr>
                        <a:t>97,51</a:t>
                      </a:r>
                      <a:endParaRPr lang="ru-RU" sz="850" b="0" i="0" u="none" strike="noStrike">
                        <a:effectLst/>
                        <a:latin typeface="Times New Roman"/>
                      </a:endParaRPr>
                    </a:p>
                  </a:txBody>
                  <a:tcPr marL="2743" marR="2743" marT="2743" marB="0" anchor="ctr"/>
                </a:tc>
                <a:tc>
                  <a:txBody>
                    <a:bodyPr/>
                    <a:lstStyle/>
                    <a:p>
                      <a:pPr algn="ctr" fontAlgn="ctr"/>
                      <a:r>
                        <a:rPr lang="ru-RU" sz="850" u="none" strike="noStrike">
                          <a:effectLst/>
                        </a:rPr>
                        <a:t>99,75</a:t>
                      </a:r>
                      <a:endParaRPr lang="ru-RU" sz="850" b="0" i="0" u="none" strike="noStrike">
                        <a:effectLst/>
                        <a:latin typeface="Times New Roman"/>
                      </a:endParaRPr>
                    </a:p>
                  </a:txBody>
                  <a:tcPr marL="2743" marR="2743" marT="2743" marB="0" anchor="ctr"/>
                </a:tc>
              </a:tr>
              <a:tr h="129611">
                <a:tc>
                  <a:txBody>
                    <a:bodyPr/>
                    <a:lstStyle/>
                    <a:p>
                      <a:pPr algn="ctr" fontAlgn="t"/>
                      <a:r>
                        <a:rPr lang="ru-RU" sz="850" i="1" u="none" strike="noStrike" dirty="0">
                          <a:effectLst/>
                        </a:rPr>
                        <a:t>Подпрограмма "Персонифицированное дополнительное образование детей"</a:t>
                      </a:r>
                      <a:endParaRPr lang="ru-RU" sz="850" b="1" i="1" u="none" strike="noStrike" dirty="0">
                        <a:effectLst/>
                        <a:latin typeface="Times New Roman"/>
                      </a:endParaRPr>
                    </a:p>
                  </a:txBody>
                  <a:tcPr marL="2743" marR="2743" marT="2743" marB="0"/>
                </a:tc>
                <a:tc>
                  <a:txBody>
                    <a:bodyPr/>
                    <a:lstStyle/>
                    <a:p>
                      <a:pPr algn="ctr" fontAlgn="ctr"/>
                      <a:r>
                        <a:rPr lang="ru-RU" sz="850" u="none" strike="noStrike" dirty="0">
                          <a:effectLst/>
                        </a:rPr>
                        <a:t>1 480,900</a:t>
                      </a:r>
                      <a:endParaRPr lang="ru-RU" sz="850" b="1" i="0" u="none" strike="noStrike" dirty="0">
                        <a:effectLst/>
                        <a:latin typeface="Times New Roman"/>
                      </a:endParaRPr>
                    </a:p>
                  </a:txBody>
                  <a:tcPr marL="2743" marR="2743" marT="2743" marB="0" anchor="ctr"/>
                </a:tc>
                <a:tc>
                  <a:txBody>
                    <a:bodyPr/>
                    <a:lstStyle/>
                    <a:p>
                      <a:pPr algn="ctr" fontAlgn="ctr"/>
                      <a:r>
                        <a:rPr lang="ru-RU" sz="850" u="none" strike="noStrike">
                          <a:effectLst/>
                        </a:rPr>
                        <a:t>290,08601</a:t>
                      </a:r>
                      <a:endParaRPr lang="ru-RU" sz="850" b="1" i="0" u="none" strike="noStrike">
                        <a:effectLst/>
                        <a:latin typeface="Times New Roman"/>
                      </a:endParaRPr>
                    </a:p>
                  </a:txBody>
                  <a:tcPr marL="2743" marR="2743" marT="2743" marB="0" anchor="ctr"/>
                </a:tc>
                <a:tc>
                  <a:txBody>
                    <a:bodyPr/>
                    <a:lstStyle/>
                    <a:p>
                      <a:pPr algn="ctr" fontAlgn="ctr"/>
                      <a:r>
                        <a:rPr lang="ru-RU" sz="850" u="none" strike="noStrike">
                          <a:effectLst/>
                        </a:rPr>
                        <a:t>290,08601</a:t>
                      </a:r>
                      <a:endParaRPr lang="ru-RU" sz="850" b="1" i="0" u="none" strike="noStrike">
                        <a:effectLst/>
                        <a:latin typeface="Times New Roman"/>
                      </a:endParaRPr>
                    </a:p>
                  </a:txBody>
                  <a:tcPr marL="2743" marR="2743" marT="2743" marB="0" anchor="ctr"/>
                </a:tc>
                <a:tc>
                  <a:txBody>
                    <a:bodyPr/>
                    <a:lstStyle/>
                    <a:p>
                      <a:pPr algn="ctr" fontAlgn="ctr"/>
                      <a:r>
                        <a:rPr lang="ru-RU" sz="850" u="none" strike="noStrike">
                          <a:effectLst/>
                        </a:rPr>
                        <a:t>19,59</a:t>
                      </a:r>
                      <a:endParaRPr lang="ru-RU" sz="850" b="0" i="0" u="none" strike="noStrike">
                        <a:effectLst/>
                        <a:latin typeface="Times New Roman"/>
                      </a:endParaRPr>
                    </a:p>
                  </a:txBody>
                  <a:tcPr marL="2743" marR="2743" marT="2743" marB="0" anchor="ctr"/>
                </a:tc>
                <a:tc>
                  <a:txBody>
                    <a:bodyPr/>
                    <a:lstStyle/>
                    <a:p>
                      <a:pPr algn="ctr" fontAlgn="ctr"/>
                      <a:r>
                        <a:rPr lang="ru-RU" sz="850" u="none" strike="noStrike">
                          <a:effectLst/>
                        </a:rPr>
                        <a:t>100,00</a:t>
                      </a:r>
                      <a:endParaRPr lang="ru-RU" sz="850" b="0" i="0" u="none" strike="noStrike">
                        <a:effectLst/>
                        <a:latin typeface="Times New Roman"/>
                      </a:endParaRPr>
                    </a:p>
                  </a:txBody>
                  <a:tcPr marL="2743" marR="2743" marT="2743" marB="0" anchor="ctr"/>
                </a:tc>
              </a:tr>
              <a:tr h="129611">
                <a:tc>
                  <a:txBody>
                    <a:bodyPr/>
                    <a:lstStyle/>
                    <a:p>
                      <a:pPr algn="l" fontAlgn="t"/>
                      <a:r>
                        <a:rPr lang="ru-RU" sz="850" b="1" i="0" u="none" strike="noStrike" dirty="0" smtClean="0">
                          <a:effectLst/>
                        </a:rPr>
                        <a:t>МП "</a:t>
                      </a:r>
                      <a:r>
                        <a:rPr lang="ru-RU" sz="850" b="1" i="0" u="none" strike="noStrike" dirty="0">
                          <a:effectLst/>
                        </a:rPr>
                        <a:t>Развитие муниципальной службы в администрации Михайловского </a:t>
                      </a:r>
                      <a:r>
                        <a:rPr lang="ru-RU" sz="850" b="1" i="0" u="none" strike="noStrike" dirty="0" err="1">
                          <a:effectLst/>
                        </a:rPr>
                        <a:t>муницпального</a:t>
                      </a:r>
                      <a:r>
                        <a:rPr lang="ru-RU" sz="850" b="1" i="0" u="none" strike="noStrike" dirty="0">
                          <a:effectLst/>
                        </a:rPr>
                        <a:t> района" </a:t>
                      </a:r>
                      <a:endParaRPr lang="ru-RU" sz="850" b="1" i="0" u="none" strike="noStrike" dirty="0">
                        <a:effectLst/>
                        <a:latin typeface="Times New Roman"/>
                      </a:endParaRPr>
                    </a:p>
                  </a:txBody>
                  <a:tcPr marL="2743" marR="2743" marT="2743" marB="0"/>
                </a:tc>
                <a:tc>
                  <a:txBody>
                    <a:bodyPr/>
                    <a:lstStyle/>
                    <a:p>
                      <a:pPr algn="ctr" fontAlgn="ctr"/>
                      <a:r>
                        <a:rPr lang="ru-RU" sz="850" u="none" strike="noStrike" dirty="0">
                          <a:effectLst/>
                        </a:rPr>
                        <a:t>200,000</a:t>
                      </a:r>
                      <a:endParaRPr lang="ru-RU" sz="850" b="1" i="0" u="none" strike="noStrike" dirty="0">
                        <a:effectLst/>
                        <a:latin typeface="Times New Roman"/>
                      </a:endParaRPr>
                    </a:p>
                  </a:txBody>
                  <a:tcPr marL="2743" marR="2743" marT="2743" marB="0" anchor="ctr"/>
                </a:tc>
                <a:tc>
                  <a:txBody>
                    <a:bodyPr/>
                    <a:lstStyle/>
                    <a:p>
                      <a:pPr algn="ctr" fontAlgn="ctr"/>
                      <a:r>
                        <a:rPr lang="ru-RU" sz="850" u="none" strike="noStrike">
                          <a:effectLst/>
                        </a:rPr>
                        <a:t>234,84000</a:t>
                      </a:r>
                      <a:endParaRPr lang="ru-RU" sz="850" b="1" i="0" u="none" strike="noStrike">
                        <a:effectLst/>
                        <a:latin typeface="Times New Roman"/>
                      </a:endParaRPr>
                    </a:p>
                  </a:txBody>
                  <a:tcPr marL="2743" marR="2743" marT="2743" marB="0" anchor="ctr"/>
                </a:tc>
                <a:tc>
                  <a:txBody>
                    <a:bodyPr/>
                    <a:lstStyle/>
                    <a:p>
                      <a:pPr algn="ctr" fontAlgn="ctr"/>
                      <a:r>
                        <a:rPr lang="ru-RU" sz="850" u="none" strike="noStrike">
                          <a:effectLst/>
                        </a:rPr>
                        <a:t>234,84000</a:t>
                      </a:r>
                      <a:endParaRPr lang="ru-RU" sz="850" b="1" i="0" u="none" strike="noStrike">
                        <a:effectLst/>
                        <a:latin typeface="Times New Roman"/>
                      </a:endParaRPr>
                    </a:p>
                  </a:txBody>
                  <a:tcPr marL="2743" marR="2743" marT="2743" marB="0" anchor="ctr"/>
                </a:tc>
                <a:tc>
                  <a:txBody>
                    <a:bodyPr/>
                    <a:lstStyle/>
                    <a:p>
                      <a:pPr algn="ctr" fontAlgn="ctr"/>
                      <a:r>
                        <a:rPr lang="ru-RU" sz="850" u="none" strike="noStrike">
                          <a:effectLst/>
                        </a:rPr>
                        <a:t>117,42</a:t>
                      </a:r>
                      <a:endParaRPr lang="ru-RU" sz="850" b="0" i="0" u="none" strike="noStrike">
                        <a:effectLst/>
                        <a:latin typeface="Times New Roman"/>
                      </a:endParaRPr>
                    </a:p>
                  </a:txBody>
                  <a:tcPr marL="2743" marR="2743" marT="2743" marB="0" anchor="ctr"/>
                </a:tc>
                <a:tc>
                  <a:txBody>
                    <a:bodyPr/>
                    <a:lstStyle/>
                    <a:p>
                      <a:pPr algn="ctr" fontAlgn="ctr"/>
                      <a:r>
                        <a:rPr lang="ru-RU" sz="850" u="none" strike="noStrike">
                          <a:effectLst/>
                        </a:rPr>
                        <a:t>100,00</a:t>
                      </a:r>
                      <a:endParaRPr lang="ru-RU" sz="850" b="0" i="0" u="none" strike="noStrike">
                        <a:effectLst/>
                        <a:latin typeface="Times New Roman"/>
                      </a:endParaRPr>
                    </a:p>
                  </a:txBody>
                  <a:tcPr marL="2743" marR="2743" marT="2743" marB="0" anchor="ctr"/>
                </a:tc>
              </a:tr>
              <a:tr h="129611">
                <a:tc>
                  <a:txBody>
                    <a:bodyPr/>
                    <a:lstStyle/>
                    <a:p>
                      <a:pPr algn="l" fontAlgn="t"/>
                      <a:r>
                        <a:rPr lang="ru-RU" sz="850" b="1" i="0" u="none" strike="noStrike" dirty="0" smtClean="0">
                          <a:effectLst/>
                        </a:rPr>
                        <a:t>МП "</a:t>
                      </a:r>
                      <a:r>
                        <a:rPr lang="ru-RU" sz="850" b="1" i="0" u="none" strike="noStrike" dirty="0">
                          <a:effectLst/>
                        </a:rPr>
                        <a:t>Доступная среда для инвалидов Михайловского </a:t>
                      </a:r>
                      <a:r>
                        <a:rPr lang="ru-RU" sz="850" b="1" i="0" u="none" strike="noStrike" dirty="0" smtClean="0">
                          <a:effectLst/>
                        </a:rPr>
                        <a:t>муниципального </a:t>
                      </a:r>
                      <a:r>
                        <a:rPr lang="ru-RU" sz="850" b="1" i="0" u="none" strike="noStrike" dirty="0">
                          <a:effectLst/>
                        </a:rPr>
                        <a:t>района"</a:t>
                      </a:r>
                      <a:endParaRPr lang="ru-RU" sz="850" b="1" i="0" u="none" strike="noStrike" dirty="0">
                        <a:effectLst/>
                        <a:latin typeface="Times New Roman"/>
                      </a:endParaRPr>
                    </a:p>
                  </a:txBody>
                  <a:tcPr marL="2743" marR="2743" marT="2743" marB="0"/>
                </a:tc>
                <a:tc>
                  <a:txBody>
                    <a:bodyPr/>
                    <a:lstStyle/>
                    <a:p>
                      <a:pPr algn="ctr" fontAlgn="ctr"/>
                      <a:r>
                        <a:rPr lang="ru-RU" sz="850" u="none" strike="noStrike" dirty="0">
                          <a:effectLst/>
                        </a:rPr>
                        <a:t>100,000</a:t>
                      </a:r>
                      <a:endParaRPr lang="ru-RU" sz="850" b="1" i="0" u="none" strike="noStrike" dirty="0">
                        <a:effectLst/>
                        <a:latin typeface="Times New Roman"/>
                      </a:endParaRPr>
                    </a:p>
                  </a:txBody>
                  <a:tcPr marL="2743" marR="2743" marT="2743" marB="0" anchor="ctr"/>
                </a:tc>
                <a:tc>
                  <a:txBody>
                    <a:bodyPr/>
                    <a:lstStyle/>
                    <a:p>
                      <a:pPr algn="ctr" fontAlgn="ctr"/>
                      <a:r>
                        <a:rPr lang="ru-RU" sz="850" u="none" strike="noStrike" dirty="0">
                          <a:effectLst/>
                        </a:rPr>
                        <a:t>100,00000</a:t>
                      </a:r>
                      <a:endParaRPr lang="ru-RU" sz="850" b="1" i="0" u="none" strike="noStrike" dirty="0">
                        <a:effectLst/>
                        <a:latin typeface="Times New Roman"/>
                      </a:endParaRPr>
                    </a:p>
                  </a:txBody>
                  <a:tcPr marL="2743" marR="2743" marT="2743" marB="0" anchor="ctr"/>
                </a:tc>
                <a:tc>
                  <a:txBody>
                    <a:bodyPr/>
                    <a:lstStyle/>
                    <a:p>
                      <a:pPr algn="ctr" fontAlgn="ctr"/>
                      <a:r>
                        <a:rPr lang="ru-RU" sz="850" u="none" strike="noStrike">
                          <a:effectLst/>
                        </a:rPr>
                        <a:t>100,00000</a:t>
                      </a:r>
                      <a:endParaRPr lang="ru-RU" sz="850" b="1" i="0" u="none" strike="noStrike">
                        <a:effectLst/>
                        <a:latin typeface="Times New Roman"/>
                      </a:endParaRPr>
                    </a:p>
                  </a:txBody>
                  <a:tcPr marL="2743" marR="2743" marT="2743" marB="0" anchor="ctr"/>
                </a:tc>
                <a:tc>
                  <a:txBody>
                    <a:bodyPr/>
                    <a:lstStyle/>
                    <a:p>
                      <a:pPr algn="ctr" fontAlgn="ctr"/>
                      <a:r>
                        <a:rPr lang="ru-RU" sz="850" u="none" strike="noStrike">
                          <a:effectLst/>
                        </a:rPr>
                        <a:t>100,00</a:t>
                      </a:r>
                      <a:endParaRPr lang="ru-RU" sz="850" b="0" i="0" u="none" strike="noStrike">
                        <a:effectLst/>
                        <a:latin typeface="Times New Roman"/>
                      </a:endParaRPr>
                    </a:p>
                  </a:txBody>
                  <a:tcPr marL="2743" marR="2743" marT="2743" marB="0" anchor="ctr"/>
                </a:tc>
                <a:tc>
                  <a:txBody>
                    <a:bodyPr/>
                    <a:lstStyle/>
                    <a:p>
                      <a:pPr algn="ctr" fontAlgn="ctr"/>
                      <a:r>
                        <a:rPr lang="ru-RU" sz="850" u="none" strike="noStrike">
                          <a:effectLst/>
                        </a:rPr>
                        <a:t>100,00</a:t>
                      </a:r>
                      <a:endParaRPr lang="ru-RU" sz="850" b="0" i="0" u="none" strike="noStrike">
                        <a:effectLst/>
                        <a:latin typeface="Times New Roman"/>
                      </a:endParaRPr>
                    </a:p>
                  </a:txBody>
                  <a:tcPr marL="2743" marR="2743" marT="2743" marB="0" anchor="ctr"/>
                </a:tc>
              </a:tr>
              <a:tr h="256534">
                <a:tc>
                  <a:txBody>
                    <a:bodyPr/>
                    <a:lstStyle/>
                    <a:p>
                      <a:pPr algn="l" fontAlgn="t"/>
                      <a:r>
                        <a:rPr lang="ru-RU" sz="850" b="1" u="none" strike="noStrike" dirty="0">
                          <a:effectLst/>
                        </a:rPr>
                        <a:t>МП "Комплексные меры по противодействию употреблению наркотиков в Михайловском муниципальном районе"</a:t>
                      </a:r>
                      <a:endParaRPr lang="ru-RU" sz="850" b="1" i="1" u="none" strike="noStrike" dirty="0">
                        <a:effectLst/>
                        <a:latin typeface="Times New Roman"/>
                      </a:endParaRPr>
                    </a:p>
                  </a:txBody>
                  <a:tcPr marL="2743" marR="2743" marT="2743" marB="0"/>
                </a:tc>
                <a:tc>
                  <a:txBody>
                    <a:bodyPr/>
                    <a:lstStyle/>
                    <a:p>
                      <a:pPr algn="ctr" fontAlgn="ctr"/>
                      <a:r>
                        <a:rPr lang="ru-RU" sz="850" u="none" strike="noStrike" dirty="0">
                          <a:effectLst/>
                        </a:rPr>
                        <a:t>90,000</a:t>
                      </a:r>
                      <a:endParaRPr lang="ru-RU" sz="850" b="1" i="0" u="none" strike="noStrike" dirty="0">
                        <a:effectLst/>
                        <a:latin typeface="Times New Roman"/>
                      </a:endParaRPr>
                    </a:p>
                  </a:txBody>
                  <a:tcPr marL="2743" marR="2743" marT="2743" marB="0" anchor="ctr"/>
                </a:tc>
                <a:tc>
                  <a:txBody>
                    <a:bodyPr/>
                    <a:lstStyle/>
                    <a:p>
                      <a:pPr algn="ctr" fontAlgn="ctr"/>
                      <a:r>
                        <a:rPr lang="ru-RU" sz="850" u="none" strike="noStrike" dirty="0">
                          <a:effectLst/>
                        </a:rPr>
                        <a:t>82,49800</a:t>
                      </a:r>
                      <a:endParaRPr lang="ru-RU" sz="850" b="1" i="0" u="none" strike="noStrike" dirty="0">
                        <a:effectLst/>
                        <a:latin typeface="Times New Roman"/>
                      </a:endParaRPr>
                    </a:p>
                  </a:txBody>
                  <a:tcPr marL="2743" marR="2743" marT="2743" marB="0" anchor="ctr"/>
                </a:tc>
                <a:tc>
                  <a:txBody>
                    <a:bodyPr/>
                    <a:lstStyle/>
                    <a:p>
                      <a:pPr algn="ctr" fontAlgn="ctr"/>
                      <a:r>
                        <a:rPr lang="ru-RU" sz="850" u="none" strike="noStrike">
                          <a:effectLst/>
                        </a:rPr>
                        <a:t>82,49800</a:t>
                      </a:r>
                      <a:endParaRPr lang="ru-RU" sz="850" b="1" i="0" u="none" strike="noStrike">
                        <a:effectLst/>
                        <a:latin typeface="Times New Roman"/>
                      </a:endParaRPr>
                    </a:p>
                  </a:txBody>
                  <a:tcPr marL="2743" marR="2743" marT="2743" marB="0" anchor="ctr"/>
                </a:tc>
                <a:tc>
                  <a:txBody>
                    <a:bodyPr/>
                    <a:lstStyle/>
                    <a:p>
                      <a:pPr algn="ctr" fontAlgn="ctr"/>
                      <a:r>
                        <a:rPr lang="ru-RU" sz="850" u="none" strike="noStrike">
                          <a:effectLst/>
                        </a:rPr>
                        <a:t>91,66</a:t>
                      </a:r>
                      <a:endParaRPr lang="ru-RU" sz="850" b="0" i="0" u="none" strike="noStrike">
                        <a:effectLst/>
                        <a:latin typeface="Times New Roman"/>
                      </a:endParaRPr>
                    </a:p>
                  </a:txBody>
                  <a:tcPr marL="2743" marR="2743" marT="2743" marB="0" anchor="ctr"/>
                </a:tc>
                <a:tc>
                  <a:txBody>
                    <a:bodyPr/>
                    <a:lstStyle/>
                    <a:p>
                      <a:pPr algn="ctr" fontAlgn="ctr"/>
                      <a:r>
                        <a:rPr lang="ru-RU" sz="850" u="none" strike="noStrike">
                          <a:effectLst/>
                        </a:rPr>
                        <a:t>100,00</a:t>
                      </a:r>
                      <a:endParaRPr lang="ru-RU" sz="850" b="0" i="0" u="none" strike="noStrike">
                        <a:effectLst/>
                        <a:latin typeface="Times New Roman"/>
                      </a:endParaRPr>
                    </a:p>
                  </a:txBody>
                  <a:tcPr marL="2743" marR="2743" marT="2743" marB="0" anchor="ctr"/>
                </a:tc>
              </a:tr>
              <a:tr h="129611">
                <a:tc>
                  <a:txBody>
                    <a:bodyPr/>
                    <a:lstStyle/>
                    <a:p>
                      <a:pPr algn="l" fontAlgn="t"/>
                      <a:r>
                        <a:rPr lang="ru-RU" sz="850" b="1" u="none" strike="noStrike">
                          <a:effectLst/>
                        </a:rPr>
                        <a:t>МП"Профилактика правонарушений в Михайловском муниципальном районе"</a:t>
                      </a:r>
                      <a:endParaRPr lang="ru-RU" sz="850" b="1" i="1" u="none" strike="noStrike">
                        <a:effectLst/>
                        <a:latin typeface="Times New Roman"/>
                      </a:endParaRPr>
                    </a:p>
                  </a:txBody>
                  <a:tcPr marL="2743" marR="2743" marT="2743" marB="0"/>
                </a:tc>
                <a:tc>
                  <a:txBody>
                    <a:bodyPr/>
                    <a:lstStyle/>
                    <a:p>
                      <a:pPr algn="ctr" fontAlgn="ctr"/>
                      <a:r>
                        <a:rPr lang="ru-RU" sz="850" u="none" strike="noStrike" dirty="0">
                          <a:effectLst/>
                        </a:rPr>
                        <a:t>60,000</a:t>
                      </a:r>
                      <a:endParaRPr lang="ru-RU" sz="850" b="1" i="0" u="none" strike="noStrike" dirty="0">
                        <a:effectLst/>
                        <a:latin typeface="Times New Roman"/>
                      </a:endParaRPr>
                    </a:p>
                  </a:txBody>
                  <a:tcPr marL="2743" marR="2743" marT="2743" marB="0" anchor="ctr"/>
                </a:tc>
                <a:tc>
                  <a:txBody>
                    <a:bodyPr/>
                    <a:lstStyle/>
                    <a:p>
                      <a:pPr algn="ctr" fontAlgn="ctr"/>
                      <a:r>
                        <a:rPr lang="ru-RU" sz="850" u="none" strike="noStrike">
                          <a:effectLst/>
                        </a:rPr>
                        <a:t>49,99500</a:t>
                      </a:r>
                      <a:endParaRPr lang="ru-RU" sz="850" b="1" i="0" u="none" strike="noStrike">
                        <a:effectLst/>
                        <a:latin typeface="Times New Roman"/>
                      </a:endParaRPr>
                    </a:p>
                  </a:txBody>
                  <a:tcPr marL="2743" marR="2743" marT="2743" marB="0" anchor="ctr"/>
                </a:tc>
                <a:tc>
                  <a:txBody>
                    <a:bodyPr/>
                    <a:lstStyle/>
                    <a:p>
                      <a:pPr algn="ctr" fontAlgn="ctr"/>
                      <a:r>
                        <a:rPr lang="ru-RU" sz="850" u="none" strike="noStrike" dirty="0">
                          <a:effectLst/>
                        </a:rPr>
                        <a:t>49,99500</a:t>
                      </a:r>
                      <a:endParaRPr lang="ru-RU" sz="850" b="1" i="0" u="none" strike="noStrike" dirty="0">
                        <a:effectLst/>
                        <a:latin typeface="Times New Roman"/>
                      </a:endParaRPr>
                    </a:p>
                  </a:txBody>
                  <a:tcPr marL="2743" marR="2743" marT="2743" marB="0" anchor="ctr"/>
                </a:tc>
                <a:tc>
                  <a:txBody>
                    <a:bodyPr/>
                    <a:lstStyle/>
                    <a:p>
                      <a:pPr algn="ctr" fontAlgn="ctr"/>
                      <a:r>
                        <a:rPr lang="ru-RU" sz="850" u="none" strike="noStrike">
                          <a:effectLst/>
                        </a:rPr>
                        <a:t>83,33</a:t>
                      </a:r>
                      <a:endParaRPr lang="ru-RU" sz="850" b="0" i="0" u="none" strike="noStrike">
                        <a:effectLst/>
                        <a:latin typeface="Times New Roman"/>
                      </a:endParaRPr>
                    </a:p>
                  </a:txBody>
                  <a:tcPr marL="2743" marR="2743" marT="2743" marB="0" anchor="ctr"/>
                </a:tc>
                <a:tc>
                  <a:txBody>
                    <a:bodyPr/>
                    <a:lstStyle/>
                    <a:p>
                      <a:pPr algn="ctr" fontAlgn="ctr"/>
                      <a:r>
                        <a:rPr lang="ru-RU" sz="850" u="none" strike="noStrike">
                          <a:effectLst/>
                        </a:rPr>
                        <a:t>100,00</a:t>
                      </a:r>
                      <a:endParaRPr lang="ru-RU" sz="850" b="0" i="0" u="none" strike="noStrike">
                        <a:effectLst/>
                        <a:latin typeface="Times New Roman"/>
                      </a:endParaRPr>
                    </a:p>
                  </a:txBody>
                  <a:tcPr marL="2743" marR="2743" marT="2743" marB="0" anchor="ctr"/>
                </a:tc>
              </a:tr>
              <a:tr h="256534">
                <a:tc>
                  <a:txBody>
                    <a:bodyPr/>
                    <a:lstStyle/>
                    <a:p>
                      <a:pPr algn="l" fontAlgn="t"/>
                      <a:r>
                        <a:rPr lang="ru-RU" sz="850" b="1" u="none" strike="noStrike" dirty="0" smtClean="0">
                          <a:effectLst/>
                        </a:rPr>
                        <a:t>МП "</a:t>
                      </a:r>
                      <a:r>
                        <a:rPr lang="ru-RU" sz="850" b="1" u="none" strike="noStrike" dirty="0">
                          <a:effectLst/>
                        </a:rPr>
                        <a:t>Развитие малого и среднего предпринимательства на территории Михайловского муниципального района"</a:t>
                      </a:r>
                      <a:endParaRPr lang="ru-RU" sz="850" b="1" i="1" u="none" strike="noStrike" dirty="0">
                        <a:effectLst/>
                        <a:latin typeface="Times New Roman"/>
                      </a:endParaRPr>
                    </a:p>
                  </a:txBody>
                  <a:tcPr marL="2743" marR="2743" marT="2743" marB="0"/>
                </a:tc>
                <a:tc>
                  <a:txBody>
                    <a:bodyPr/>
                    <a:lstStyle/>
                    <a:p>
                      <a:pPr algn="ctr" fontAlgn="ctr"/>
                      <a:r>
                        <a:rPr lang="ru-RU" sz="850" u="none" strike="noStrike" dirty="0">
                          <a:effectLst/>
                        </a:rPr>
                        <a:t>50,000</a:t>
                      </a:r>
                      <a:endParaRPr lang="ru-RU" sz="850" b="1" i="0" u="none" strike="noStrike" dirty="0">
                        <a:effectLst/>
                        <a:latin typeface="Times New Roman"/>
                      </a:endParaRPr>
                    </a:p>
                  </a:txBody>
                  <a:tcPr marL="2743" marR="2743" marT="2743" marB="0" anchor="ctr"/>
                </a:tc>
                <a:tc>
                  <a:txBody>
                    <a:bodyPr/>
                    <a:lstStyle/>
                    <a:p>
                      <a:pPr algn="ctr" fontAlgn="ctr"/>
                      <a:r>
                        <a:rPr lang="ru-RU" sz="850" u="none" strike="noStrike" dirty="0">
                          <a:effectLst/>
                        </a:rPr>
                        <a:t>50,00000</a:t>
                      </a:r>
                      <a:endParaRPr lang="ru-RU" sz="850" b="1" i="0" u="none" strike="noStrike" dirty="0">
                        <a:effectLst/>
                        <a:latin typeface="Times New Roman"/>
                      </a:endParaRPr>
                    </a:p>
                  </a:txBody>
                  <a:tcPr marL="2743" marR="2743" marT="2743" marB="0" anchor="ctr"/>
                </a:tc>
                <a:tc>
                  <a:txBody>
                    <a:bodyPr/>
                    <a:lstStyle/>
                    <a:p>
                      <a:pPr algn="ctr" fontAlgn="ctr"/>
                      <a:r>
                        <a:rPr lang="ru-RU" sz="850" u="none" strike="noStrike" dirty="0">
                          <a:effectLst/>
                        </a:rPr>
                        <a:t>50,00000</a:t>
                      </a:r>
                      <a:endParaRPr lang="ru-RU" sz="850" b="1" i="0" u="none" strike="noStrike" dirty="0">
                        <a:effectLst/>
                        <a:latin typeface="Times New Roman"/>
                      </a:endParaRPr>
                    </a:p>
                  </a:txBody>
                  <a:tcPr marL="2743" marR="2743" marT="2743" marB="0" anchor="ctr"/>
                </a:tc>
                <a:tc>
                  <a:txBody>
                    <a:bodyPr/>
                    <a:lstStyle/>
                    <a:p>
                      <a:pPr algn="ctr" fontAlgn="ctr"/>
                      <a:r>
                        <a:rPr lang="ru-RU" sz="850" u="none" strike="noStrike">
                          <a:effectLst/>
                        </a:rPr>
                        <a:t>100,00</a:t>
                      </a:r>
                      <a:endParaRPr lang="ru-RU" sz="850" b="0" i="0" u="none" strike="noStrike">
                        <a:effectLst/>
                        <a:latin typeface="Times New Roman"/>
                      </a:endParaRPr>
                    </a:p>
                  </a:txBody>
                  <a:tcPr marL="2743" marR="2743" marT="2743" marB="0" anchor="ctr"/>
                </a:tc>
                <a:tc>
                  <a:txBody>
                    <a:bodyPr/>
                    <a:lstStyle/>
                    <a:p>
                      <a:pPr algn="ctr" fontAlgn="ctr"/>
                      <a:r>
                        <a:rPr lang="ru-RU" sz="850" u="none" strike="noStrike">
                          <a:effectLst/>
                        </a:rPr>
                        <a:t>100,00</a:t>
                      </a:r>
                      <a:endParaRPr lang="ru-RU" sz="850" b="0" i="0" u="none" strike="noStrike">
                        <a:effectLst/>
                        <a:latin typeface="Times New Roman"/>
                      </a:endParaRPr>
                    </a:p>
                  </a:txBody>
                  <a:tcPr marL="2743" marR="2743" marT="2743" marB="0" anchor="ctr"/>
                </a:tc>
              </a:tr>
              <a:tr h="129611">
                <a:tc>
                  <a:txBody>
                    <a:bodyPr/>
                    <a:lstStyle/>
                    <a:p>
                      <a:pPr algn="l" fontAlgn="t"/>
                      <a:r>
                        <a:rPr lang="ru-RU" sz="850" b="1" u="none" strike="noStrike" dirty="0" smtClean="0">
                          <a:effectLst/>
                        </a:rPr>
                        <a:t>МП "</a:t>
                      </a:r>
                      <a:r>
                        <a:rPr lang="ru-RU" sz="850" b="1" u="none" strike="noStrike" dirty="0">
                          <a:effectLst/>
                        </a:rPr>
                        <a:t>Организация транспортного обслуживания населения ММР"</a:t>
                      </a:r>
                      <a:endParaRPr lang="ru-RU" sz="850" b="1" i="1" u="none" strike="noStrike" dirty="0">
                        <a:effectLst/>
                        <a:latin typeface="Times New Roman"/>
                      </a:endParaRPr>
                    </a:p>
                  </a:txBody>
                  <a:tcPr marL="2743" marR="2743" marT="2743" marB="0"/>
                </a:tc>
                <a:tc>
                  <a:txBody>
                    <a:bodyPr/>
                    <a:lstStyle/>
                    <a:p>
                      <a:pPr algn="ctr" fontAlgn="ctr"/>
                      <a:r>
                        <a:rPr lang="ru-RU" sz="850" u="none" strike="noStrike" dirty="0">
                          <a:effectLst/>
                        </a:rPr>
                        <a:t>3 800,000</a:t>
                      </a:r>
                      <a:endParaRPr lang="ru-RU" sz="850" b="1" i="0" u="none" strike="noStrike" dirty="0">
                        <a:effectLst/>
                        <a:latin typeface="Times New Roman"/>
                      </a:endParaRPr>
                    </a:p>
                  </a:txBody>
                  <a:tcPr marL="2743" marR="2743" marT="2743" marB="0" anchor="ctr"/>
                </a:tc>
                <a:tc>
                  <a:txBody>
                    <a:bodyPr/>
                    <a:lstStyle/>
                    <a:p>
                      <a:pPr algn="ctr" fontAlgn="ctr"/>
                      <a:r>
                        <a:rPr lang="ru-RU" sz="850" u="none" strike="noStrike" dirty="0">
                          <a:effectLst/>
                        </a:rPr>
                        <a:t>4 800,00000</a:t>
                      </a:r>
                      <a:endParaRPr lang="ru-RU" sz="850" b="1" i="0" u="none" strike="noStrike" dirty="0">
                        <a:effectLst/>
                        <a:latin typeface="Times New Roman"/>
                      </a:endParaRPr>
                    </a:p>
                  </a:txBody>
                  <a:tcPr marL="2743" marR="2743" marT="2743" marB="0" anchor="ctr"/>
                </a:tc>
                <a:tc>
                  <a:txBody>
                    <a:bodyPr/>
                    <a:lstStyle/>
                    <a:p>
                      <a:pPr algn="ctr" fontAlgn="ctr"/>
                      <a:r>
                        <a:rPr lang="ru-RU" sz="850" u="none" strike="noStrike" dirty="0">
                          <a:effectLst/>
                        </a:rPr>
                        <a:t>4 799,99998</a:t>
                      </a:r>
                      <a:endParaRPr lang="ru-RU" sz="850" b="1" i="0" u="none" strike="noStrike" dirty="0">
                        <a:effectLst/>
                        <a:latin typeface="Times New Roman"/>
                      </a:endParaRPr>
                    </a:p>
                  </a:txBody>
                  <a:tcPr marL="2743" marR="2743" marT="2743" marB="0" anchor="ctr"/>
                </a:tc>
                <a:tc>
                  <a:txBody>
                    <a:bodyPr/>
                    <a:lstStyle/>
                    <a:p>
                      <a:pPr algn="ctr" fontAlgn="ctr"/>
                      <a:r>
                        <a:rPr lang="ru-RU" sz="850" u="none" strike="noStrike">
                          <a:effectLst/>
                        </a:rPr>
                        <a:t>126,32</a:t>
                      </a:r>
                      <a:endParaRPr lang="ru-RU" sz="850" b="0" i="0" u="none" strike="noStrike">
                        <a:effectLst/>
                        <a:latin typeface="Times New Roman"/>
                      </a:endParaRPr>
                    </a:p>
                  </a:txBody>
                  <a:tcPr marL="2743" marR="2743" marT="2743" marB="0" anchor="ctr"/>
                </a:tc>
                <a:tc>
                  <a:txBody>
                    <a:bodyPr/>
                    <a:lstStyle/>
                    <a:p>
                      <a:pPr algn="ctr" fontAlgn="ctr"/>
                      <a:r>
                        <a:rPr lang="ru-RU" sz="850" u="none" strike="noStrike">
                          <a:effectLst/>
                        </a:rPr>
                        <a:t>100,00</a:t>
                      </a:r>
                      <a:endParaRPr lang="ru-RU" sz="850" b="0" i="0" u="none" strike="noStrike">
                        <a:effectLst/>
                        <a:latin typeface="Times New Roman"/>
                      </a:endParaRPr>
                    </a:p>
                  </a:txBody>
                  <a:tcPr marL="2743" marR="2743" marT="2743" marB="0" anchor="ctr"/>
                </a:tc>
              </a:tr>
              <a:tr h="256534">
                <a:tc>
                  <a:txBody>
                    <a:bodyPr/>
                    <a:lstStyle/>
                    <a:p>
                      <a:pPr algn="l" fontAlgn="t"/>
                      <a:r>
                        <a:rPr lang="ru-RU" sz="850" b="1" u="none" strike="noStrike" dirty="0" smtClean="0">
                          <a:effectLst/>
                        </a:rPr>
                        <a:t>МП "</a:t>
                      </a:r>
                      <a:r>
                        <a:rPr lang="ru-RU" sz="850" b="1" u="none" strike="noStrike" dirty="0">
                          <a:effectLst/>
                        </a:rPr>
                        <a:t>Развитие малоэтажного жилищного строительства на территории Михайловского муниципального района"</a:t>
                      </a:r>
                      <a:endParaRPr lang="ru-RU" sz="850" b="1" i="1" u="none" strike="noStrike" dirty="0">
                        <a:effectLst/>
                        <a:latin typeface="Times New Roman"/>
                      </a:endParaRPr>
                    </a:p>
                  </a:txBody>
                  <a:tcPr marL="2743" marR="2743" marT="2743" marB="0"/>
                </a:tc>
                <a:tc>
                  <a:txBody>
                    <a:bodyPr/>
                    <a:lstStyle/>
                    <a:p>
                      <a:pPr algn="ctr" fontAlgn="ctr"/>
                      <a:r>
                        <a:rPr lang="ru-RU" sz="850" u="none" strike="noStrike" dirty="0">
                          <a:effectLst/>
                        </a:rPr>
                        <a:t>0,000</a:t>
                      </a:r>
                      <a:endParaRPr lang="ru-RU" sz="850" b="1" i="0" u="none" strike="noStrike" dirty="0">
                        <a:effectLst/>
                        <a:latin typeface="Times New Roman"/>
                      </a:endParaRPr>
                    </a:p>
                  </a:txBody>
                  <a:tcPr marL="2743" marR="2743" marT="2743" marB="0" anchor="ctr"/>
                </a:tc>
                <a:tc>
                  <a:txBody>
                    <a:bodyPr/>
                    <a:lstStyle/>
                    <a:p>
                      <a:pPr algn="ctr" fontAlgn="ctr"/>
                      <a:r>
                        <a:rPr lang="ru-RU" sz="850" u="none" strike="noStrike" dirty="0">
                          <a:effectLst/>
                        </a:rPr>
                        <a:t>4 466,50942</a:t>
                      </a:r>
                      <a:endParaRPr lang="ru-RU" sz="850" b="1" i="0" u="none" strike="noStrike" dirty="0">
                        <a:effectLst/>
                        <a:latin typeface="Times New Roman"/>
                      </a:endParaRPr>
                    </a:p>
                  </a:txBody>
                  <a:tcPr marL="2743" marR="2743" marT="2743" marB="0" anchor="ctr"/>
                </a:tc>
                <a:tc>
                  <a:txBody>
                    <a:bodyPr/>
                    <a:lstStyle/>
                    <a:p>
                      <a:pPr algn="ctr" fontAlgn="ctr"/>
                      <a:r>
                        <a:rPr lang="ru-RU" sz="850" u="none" strike="noStrike" dirty="0">
                          <a:effectLst/>
                        </a:rPr>
                        <a:t>4 466,50942</a:t>
                      </a:r>
                      <a:endParaRPr lang="ru-RU" sz="850" b="1" i="0" u="none" strike="noStrike" dirty="0">
                        <a:effectLst/>
                        <a:latin typeface="Times New Roman"/>
                      </a:endParaRPr>
                    </a:p>
                  </a:txBody>
                  <a:tcPr marL="2743" marR="2743" marT="2743" marB="0" anchor="ctr"/>
                </a:tc>
                <a:tc>
                  <a:txBody>
                    <a:bodyPr/>
                    <a:lstStyle/>
                    <a:p>
                      <a:pPr algn="ctr" fontAlgn="ctr"/>
                      <a:r>
                        <a:rPr lang="ru-RU" sz="850" u="none" strike="noStrike">
                          <a:effectLst/>
                        </a:rPr>
                        <a:t> </a:t>
                      </a:r>
                      <a:endParaRPr lang="ru-RU" sz="850" b="0" i="0" u="none" strike="noStrike">
                        <a:effectLst/>
                        <a:latin typeface="Times New Roman"/>
                      </a:endParaRPr>
                    </a:p>
                  </a:txBody>
                  <a:tcPr marL="2743" marR="2743" marT="2743" marB="0" anchor="ctr"/>
                </a:tc>
                <a:tc>
                  <a:txBody>
                    <a:bodyPr/>
                    <a:lstStyle/>
                    <a:p>
                      <a:pPr algn="ctr" fontAlgn="ctr"/>
                      <a:r>
                        <a:rPr lang="ru-RU" sz="850" u="none" strike="noStrike">
                          <a:effectLst/>
                        </a:rPr>
                        <a:t>100,00</a:t>
                      </a:r>
                      <a:endParaRPr lang="ru-RU" sz="850" b="0" i="0" u="none" strike="noStrike">
                        <a:effectLst/>
                        <a:latin typeface="Times New Roman"/>
                      </a:endParaRPr>
                    </a:p>
                  </a:txBody>
                  <a:tcPr marL="2743" marR="2743" marT="2743" marB="0" anchor="ctr"/>
                </a:tc>
              </a:tr>
              <a:tr h="383457">
                <a:tc>
                  <a:txBody>
                    <a:bodyPr/>
                    <a:lstStyle/>
                    <a:p>
                      <a:pPr algn="l" fontAlgn="t"/>
                      <a:r>
                        <a:rPr lang="ru-RU" sz="850" b="1" u="none" strike="noStrike">
                          <a:effectLst/>
                        </a:rPr>
                        <a:t>МП"Обеспечение содержания, ремонта автомобильных дорог, мест общего пользования (тротуаров, скверов, пешеходных дорожек и переходов) и сооружений на них Михайловского муниципального района" </a:t>
                      </a:r>
                      <a:endParaRPr lang="ru-RU" sz="850" b="1" i="1" u="none" strike="noStrike">
                        <a:effectLst/>
                        <a:latin typeface="Times New Roman"/>
                      </a:endParaRPr>
                    </a:p>
                  </a:txBody>
                  <a:tcPr marL="2743" marR="2743" marT="2743" marB="0"/>
                </a:tc>
                <a:tc>
                  <a:txBody>
                    <a:bodyPr/>
                    <a:lstStyle/>
                    <a:p>
                      <a:pPr algn="ctr" fontAlgn="ctr"/>
                      <a:r>
                        <a:rPr lang="ru-RU" sz="850" u="none" strike="noStrike" dirty="0">
                          <a:effectLst/>
                        </a:rPr>
                        <a:t>37 700,000</a:t>
                      </a:r>
                      <a:endParaRPr lang="ru-RU" sz="850" b="1" i="0" u="none" strike="noStrike" dirty="0">
                        <a:effectLst/>
                        <a:latin typeface="Times New Roman"/>
                      </a:endParaRPr>
                    </a:p>
                  </a:txBody>
                  <a:tcPr marL="2743" marR="2743" marT="2743" marB="0" anchor="ctr"/>
                </a:tc>
                <a:tc>
                  <a:txBody>
                    <a:bodyPr/>
                    <a:lstStyle/>
                    <a:p>
                      <a:pPr algn="ctr" fontAlgn="ctr"/>
                      <a:r>
                        <a:rPr lang="ru-RU" sz="850" u="none" strike="noStrike" dirty="0">
                          <a:effectLst/>
                        </a:rPr>
                        <a:t>17 276,84690</a:t>
                      </a:r>
                      <a:endParaRPr lang="ru-RU" sz="850" b="1" i="0" u="none" strike="noStrike" dirty="0">
                        <a:effectLst/>
                        <a:latin typeface="Times New Roman"/>
                      </a:endParaRPr>
                    </a:p>
                  </a:txBody>
                  <a:tcPr marL="2743" marR="2743" marT="2743" marB="0" anchor="ctr"/>
                </a:tc>
                <a:tc>
                  <a:txBody>
                    <a:bodyPr/>
                    <a:lstStyle/>
                    <a:p>
                      <a:pPr algn="ctr" fontAlgn="ctr"/>
                      <a:r>
                        <a:rPr lang="ru-RU" sz="850" u="none" strike="noStrike">
                          <a:effectLst/>
                        </a:rPr>
                        <a:t>17 276,84690</a:t>
                      </a:r>
                      <a:endParaRPr lang="ru-RU" sz="850" b="1" i="0" u="none" strike="noStrike">
                        <a:effectLst/>
                        <a:latin typeface="Times New Roman"/>
                      </a:endParaRPr>
                    </a:p>
                  </a:txBody>
                  <a:tcPr marL="2743" marR="2743" marT="2743" marB="0" anchor="ctr"/>
                </a:tc>
                <a:tc>
                  <a:txBody>
                    <a:bodyPr/>
                    <a:lstStyle/>
                    <a:p>
                      <a:pPr algn="ctr" fontAlgn="ctr"/>
                      <a:r>
                        <a:rPr lang="ru-RU" sz="850" u="none" strike="noStrike" dirty="0">
                          <a:effectLst/>
                        </a:rPr>
                        <a:t>45,83</a:t>
                      </a:r>
                      <a:endParaRPr lang="ru-RU" sz="850" b="0" i="0" u="none" strike="noStrike" dirty="0">
                        <a:effectLst/>
                        <a:latin typeface="Times New Roman"/>
                      </a:endParaRPr>
                    </a:p>
                  </a:txBody>
                  <a:tcPr marL="2743" marR="2743" marT="2743" marB="0" anchor="ctr"/>
                </a:tc>
                <a:tc>
                  <a:txBody>
                    <a:bodyPr/>
                    <a:lstStyle/>
                    <a:p>
                      <a:pPr algn="ctr" fontAlgn="ctr"/>
                      <a:r>
                        <a:rPr lang="ru-RU" sz="850" u="none" strike="noStrike">
                          <a:effectLst/>
                        </a:rPr>
                        <a:t>100,00</a:t>
                      </a:r>
                      <a:endParaRPr lang="ru-RU" sz="850" b="0" i="0" u="none" strike="noStrike">
                        <a:effectLst/>
                        <a:latin typeface="Times New Roman"/>
                      </a:endParaRPr>
                    </a:p>
                  </a:txBody>
                  <a:tcPr marL="2743" marR="2743" marT="2743" marB="0" anchor="ctr"/>
                </a:tc>
              </a:tr>
              <a:tr h="129611">
                <a:tc>
                  <a:txBody>
                    <a:bodyPr/>
                    <a:lstStyle/>
                    <a:p>
                      <a:pPr algn="l" fontAlgn="t"/>
                      <a:r>
                        <a:rPr lang="ru-RU" sz="850" b="1" u="none" strike="noStrike">
                          <a:effectLst/>
                        </a:rPr>
                        <a:t>МП"Патриотическое воспитание граждан Михайловского муниципального района"</a:t>
                      </a:r>
                      <a:endParaRPr lang="ru-RU" sz="850" b="1" i="1" u="none" strike="noStrike">
                        <a:effectLst/>
                        <a:latin typeface="Times New Roman"/>
                      </a:endParaRPr>
                    </a:p>
                  </a:txBody>
                  <a:tcPr marL="2743" marR="2743" marT="2743" marB="0"/>
                </a:tc>
                <a:tc>
                  <a:txBody>
                    <a:bodyPr/>
                    <a:lstStyle/>
                    <a:p>
                      <a:pPr algn="ctr" fontAlgn="ctr"/>
                      <a:r>
                        <a:rPr lang="ru-RU" sz="850" u="none" strike="noStrike" dirty="0">
                          <a:effectLst/>
                        </a:rPr>
                        <a:t>80,000</a:t>
                      </a:r>
                      <a:endParaRPr lang="ru-RU" sz="850" b="1" i="0" u="none" strike="noStrike" dirty="0">
                        <a:effectLst/>
                        <a:latin typeface="Times New Roman"/>
                      </a:endParaRPr>
                    </a:p>
                  </a:txBody>
                  <a:tcPr marL="2743" marR="2743" marT="2743" marB="0" anchor="ctr"/>
                </a:tc>
                <a:tc>
                  <a:txBody>
                    <a:bodyPr/>
                    <a:lstStyle/>
                    <a:p>
                      <a:pPr algn="ctr" fontAlgn="ctr"/>
                      <a:r>
                        <a:rPr lang="ru-RU" sz="850" u="none" strike="noStrike" dirty="0">
                          <a:effectLst/>
                        </a:rPr>
                        <a:t>129,95000</a:t>
                      </a:r>
                      <a:endParaRPr lang="ru-RU" sz="850" b="1" i="0" u="none" strike="noStrike" dirty="0">
                        <a:effectLst/>
                        <a:latin typeface="Times New Roman"/>
                      </a:endParaRPr>
                    </a:p>
                  </a:txBody>
                  <a:tcPr marL="2743" marR="2743" marT="2743" marB="0" anchor="ctr"/>
                </a:tc>
                <a:tc>
                  <a:txBody>
                    <a:bodyPr/>
                    <a:lstStyle/>
                    <a:p>
                      <a:pPr algn="ctr" fontAlgn="ctr"/>
                      <a:r>
                        <a:rPr lang="ru-RU" sz="850" u="none" strike="noStrike">
                          <a:effectLst/>
                        </a:rPr>
                        <a:t>129,95000</a:t>
                      </a:r>
                      <a:endParaRPr lang="ru-RU" sz="850" b="1" i="0" u="none" strike="noStrike">
                        <a:effectLst/>
                        <a:latin typeface="Times New Roman"/>
                      </a:endParaRPr>
                    </a:p>
                  </a:txBody>
                  <a:tcPr marL="2743" marR="2743" marT="2743" marB="0" anchor="ctr"/>
                </a:tc>
                <a:tc>
                  <a:txBody>
                    <a:bodyPr/>
                    <a:lstStyle/>
                    <a:p>
                      <a:pPr algn="ctr" fontAlgn="ctr"/>
                      <a:r>
                        <a:rPr lang="ru-RU" sz="850" u="none" strike="noStrike" dirty="0">
                          <a:effectLst/>
                        </a:rPr>
                        <a:t>162,44</a:t>
                      </a:r>
                      <a:endParaRPr lang="ru-RU" sz="850" b="0" i="0" u="none" strike="noStrike" dirty="0">
                        <a:effectLst/>
                        <a:latin typeface="Times New Roman"/>
                      </a:endParaRPr>
                    </a:p>
                  </a:txBody>
                  <a:tcPr marL="2743" marR="2743" marT="2743" marB="0" anchor="ctr"/>
                </a:tc>
                <a:tc>
                  <a:txBody>
                    <a:bodyPr/>
                    <a:lstStyle/>
                    <a:p>
                      <a:pPr algn="ctr" fontAlgn="ctr"/>
                      <a:r>
                        <a:rPr lang="ru-RU" sz="850" u="none" strike="noStrike">
                          <a:effectLst/>
                        </a:rPr>
                        <a:t>100,00</a:t>
                      </a:r>
                      <a:endParaRPr lang="ru-RU" sz="850" b="0" i="0" u="none" strike="noStrike">
                        <a:effectLst/>
                        <a:latin typeface="Times New Roman"/>
                      </a:endParaRPr>
                    </a:p>
                  </a:txBody>
                  <a:tcPr marL="2743" marR="2743" marT="2743" marB="0" anchor="ctr"/>
                </a:tc>
              </a:tr>
              <a:tr h="129611">
                <a:tc>
                  <a:txBody>
                    <a:bodyPr/>
                    <a:lstStyle/>
                    <a:p>
                      <a:pPr algn="l" fontAlgn="t"/>
                      <a:r>
                        <a:rPr lang="ru-RU" sz="850" b="1" u="none" strike="noStrike">
                          <a:effectLst/>
                        </a:rPr>
                        <a:t>МП "Молодежная политика Михайловского муниципального района"</a:t>
                      </a:r>
                      <a:endParaRPr lang="ru-RU" sz="850" b="1" i="1" u="none" strike="noStrike">
                        <a:effectLst/>
                        <a:latin typeface="Times New Roman"/>
                      </a:endParaRPr>
                    </a:p>
                  </a:txBody>
                  <a:tcPr marL="2743" marR="2743" marT="2743" marB="0"/>
                </a:tc>
                <a:tc>
                  <a:txBody>
                    <a:bodyPr/>
                    <a:lstStyle/>
                    <a:p>
                      <a:pPr algn="ctr" fontAlgn="ctr"/>
                      <a:r>
                        <a:rPr lang="ru-RU" sz="850" u="none" strike="noStrike" dirty="0">
                          <a:effectLst/>
                        </a:rPr>
                        <a:t>50,000</a:t>
                      </a:r>
                      <a:endParaRPr lang="ru-RU" sz="850" b="1" i="0" u="none" strike="noStrike" dirty="0">
                        <a:effectLst/>
                        <a:latin typeface="Times New Roman"/>
                      </a:endParaRPr>
                    </a:p>
                  </a:txBody>
                  <a:tcPr marL="2743" marR="2743" marT="2743" marB="0" anchor="ctr"/>
                </a:tc>
                <a:tc>
                  <a:txBody>
                    <a:bodyPr/>
                    <a:lstStyle/>
                    <a:p>
                      <a:pPr algn="ctr" fontAlgn="ctr"/>
                      <a:r>
                        <a:rPr lang="ru-RU" sz="850" u="none" strike="noStrike" dirty="0">
                          <a:effectLst/>
                        </a:rPr>
                        <a:t>43,22500</a:t>
                      </a:r>
                      <a:endParaRPr lang="ru-RU" sz="850" b="1" i="0" u="none" strike="noStrike" dirty="0">
                        <a:effectLst/>
                        <a:latin typeface="Times New Roman"/>
                      </a:endParaRPr>
                    </a:p>
                  </a:txBody>
                  <a:tcPr marL="2743" marR="2743" marT="2743" marB="0" anchor="ctr"/>
                </a:tc>
                <a:tc>
                  <a:txBody>
                    <a:bodyPr/>
                    <a:lstStyle/>
                    <a:p>
                      <a:pPr algn="ctr" fontAlgn="ctr"/>
                      <a:r>
                        <a:rPr lang="ru-RU" sz="850" u="none" strike="noStrike">
                          <a:effectLst/>
                        </a:rPr>
                        <a:t>43,22500</a:t>
                      </a:r>
                      <a:endParaRPr lang="ru-RU" sz="850" b="1" i="0" u="none" strike="noStrike">
                        <a:effectLst/>
                        <a:latin typeface="Times New Roman"/>
                      </a:endParaRPr>
                    </a:p>
                  </a:txBody>
                  <a:tcPr marL="2743" marR="2743" marT="2743" marB="0" anchor="ctr"/>
                </a:tc>
                <a:tc>
                  <a:txBody>
                    <a:bodyPr/>
                    <a:lstStyle/>
                    <a:p>
                      <a:pPr algn="ctr" fontAlgn="ctr"/>
                      <a:r>
                        <a:rPr lang="ru-RU" sz="850" u="none" strike="noStrike">
                          <a:effectLst/>
                        </a:rPr>
                        <a:t>86,45</a:t>
                      </a:r>
                      <a:endParaRPr lang="ru-RU" sz="850" b="0" i="0" u="none" strike="noStrike">
                        <a:effectLst/>
                        <a:latin typeface="Times New Roman"/>
                      </a:endParaRPr>
                    </a:p>
                  </a:txBody>
                  <a:tcPr marL="2743" marR="2743" marT="2743" marB="0" anchor="ctr"/>
                </a:tc>
                <a:tc>
                  <a:txBody>
                    <a:bodyPr/>
                    <a:lstStyle/>
                    <a:p>
                      <a:pPr algn="ctr" fontAlgn="ctr"/>
                      <a:r>
                        <a:rPr lang="ru-RU" sz="850" u="none" strike="noStrike">
                          <a:effectLst/>
                        </a:rPr>
                        <a:t>100,00</a:t>
                      </a:r>
                      <a:endParaRPr lang="ru-RU" sz="850" b="0" i="0" u="none" strike="noStrike">
                        <a:effectLst/>
                        <a:latin typeface="Times New Roman"/>
                      </a:endParaRPr>
                    </a:p>
                  </a:txBody>
                  <a:tcPr marL="2743" marR="2743" marT="2743" marB="0" anchor="ctr"/>
                </a:tc>
              </a:tr>
              <a:tr h="129611">
                <a:tc>
                  <a:txBody>
                    <a:bodyPr/>
                    <a:lstStyle/>
                    <a:p>
                      <a:pPr algn="l" fontAlgn="t"/>
                      <a:r>
                        <a:rPr lang="ru-RU" sz="850" b="1" u="none" strike="noStrike">
                          <a:effectLst/>
                        </a:rPr>
                        <a:t>МП "Укрепление общественного здоровья в ММР"</a:t>
                      </a:r>
                      <a:endParaRPr lang="ru-RU" sz="850" b="1" i="1" u="none" strike="noStrike">
                        <a:effectLst/>
                        <a:latin typeface="Times New Roman"/>
                      </a:endParaRPr>
                    </a:p>
                  </a:txBody>
                  <a:tcPr marL="2743" marR="2743" marT="2743" marB="0"/>
                </a:tc>
                <a:tc>
                  <a:txBody>
                    <a:bodyPr/>
                    <a:lstStyle/>
                    <a:p>
                      <a:pPr algn="ctr" fontAlgn="ctr"/>
                      <a:r>
                        <a:rPr lang="ru-RU" sz="850" u="none" strike="noStrike" dirty="0">
                          <a:effectLst/>
                        </a:rPr>
                        <a:t>685,000</a:t>
                      </a:r>
                      <a:endParaRPr lang="ru-RU" sz="850" b="1" i="0" u="none" strike="noStrike" dirty="0">
                        <a:effectLst/>
                        <a:latin typeface="Times New Roman"/>
                      </a:endParaRPr>
                    </a:p>
                  </a:txBody>
                  <a:tcPr marL="2743" marR="2743" marT="2743" marB="0" anchor="ctr"/>
                </a:tc>
                <a:tc>
                  <a:txBody>
                    <a:bodyPr/>
                    <a:lstStyle/>
                    <a:p>
                      <a:pPr algn="ctr" fontAlgn="ctr"/>
                      <a:r>
                        <a:rPr lang="ru-RU" sz="850" u="none" strike="noStrike" dirty="0">
                          <a:effectLst/>
                        </a:rPr>
                        <a:t>445,25800</a:t>
                      </a:r>
                      <a:endParaRPr lang="ru-RU" sz="850" b="1" i="0" u="none" strike="noStrike" dirty="0">
                        <a:effectLst/>
                        <a:latin typeface="Times New Roman"/>
                      </a:endParaRPr>
                    </a:p>
                  </a:txBody>
                  <a:tcPr marL="2743" marR="2743" marT="2743" marB="0" anchor="ctr"/>
                </a:tc>
                <a:tc>
                  <a:txBody>
                    <a:bodyPr/>
                    <a:lstStyle/>
                    <a:p>
                      <a:pPr algn="ctr" fontAlgn="ctr"/>
                      <a:r>
                        <a:rPr lang="ru-RU" sz="850" u="none" strike="noStrike">
                          <a:effectLst/>
                        </a:rPr>
                        <a:t>445,25800</a:t>
                      </a:r>
                      <a:endParaRPr lang="ru-RU" sz="850" b="1" i="0" u="none" strike="noStrike">
                        <a:effectLst/>
                        <a:latin typeface="Times New Roman"/>
                      </a:endParaRPr>
                    </a:p>
                  </a:txBody>
                  <a:tcPr marL="2743" marR="2743" marT="2743" marB="0" anchor="ctr"/>
                </a:tc>
                <a:tc>
                  <a:txBody>
                    <a:bodyPr/>
                    <a:lstStyle/>
                    <a:p>
                      <a:pPr algn="ctr" fontAlgn="ctr"/>
                      <a:r>
                        <a:rPr lang="ru-RU" sz="850" u="none" strike="noStrike">
                          <a:effectLst/>
                        </a:rPr>
                        <a:t>65,00</a:t>
                      </a:r>
                      <a:endParaRPr lang="ru-RU" sz="850" b="0" i="0" u="none" strike="noStrike">
                        <a:effectLst/>
                        <a:latin typeface="Times New Roman"/>
                      </a:endParaRPr>
                    </a:p>
                  </a:txBody>
                  <a:tcPr marL="2743" marR="2743" marT="2743" marB="0" anchor="ctr"/>
                </a:tc>
                <a:tc>
                  <a:txBody>
                    <a:bodyPr/>
                    <a:lstStyle/>
                    <a:p>
                      <a:pPr algn="ctr" fontAlgn="ctr"/>
                      <a:r>
                        <a:rPr lang="ru-RU" sz="850" u="none" strike="noStrike">
                          <a:effectLst/>
                        </a:rPr>
                        <a:t>100,00</a:t>
                      </a:r>
                      <a:endParaRPr lang="ru-RU" sz="850" b="0" i="0" u="none" strike="noStrike">
                        <a:effectLst/>
                        <a:latin typeface="Times New Roman"/>
                      </a:endParaRPr>
                    </a:p>
                  </a:txBody>
                  <a:tcPr marL="2743" marR="2743" marT="2743" marB="0" anchor="ctr"/>
                </a:tc>
              </a:tr>
              <a:tr h="129611">
                <a:tc>
                  <a:txBody>
                    <a:bodyPr/>
                    <a:lstStyle/>
                    <a:p>
                      <a:pPr algn="l" fontAlgn="t"/>
                      <a:r>
                        <a:rPr lang="ru-RU" sz="850" b="1" u="none" strike="noStrike" dirty="0" smtClean="0">
                          <a:effectLst/>
                        </a:rPr>
                        <a:t>МП "</a:t>
                      </a:r>
                      <a:r>
                        <a:rPr lang="ru-RU" sz="850" b="1" u="none" strike="noStrike" dirty="0">
                          <a:effectLst/>
                        </a:rPr>
                        <a:t>Развитие физической культуры и спорта Михайловского муниципального района"</a:t>
                      </a:r>
                      <a:endParaRPr lang="ru-RU" sz="850" b="1" i="1" u="none" strike="noStrike" dirty="0">
                        <a:effectLst/>
                        <a:latin typeface="Times New Roman"/>
                      </a:endParaRPr>
                    </a:p>
                  </a:txBody>
                  <a:tcPr marL="2743" marR="2743" marT="2743" marB="0"/>
                </a:tc>
                <a:tc>
                  <a:txBody>
                    <a:bodyPr/>
                    <a:lstStyle/>
                    <a:p>
                      <a:pPr algn="ctr" fontAlgn="ctr"/>
                      <a:r>
                        <a:rPr lang="ru-RU" sz="850" u="none" strike="noStrike" dirty="0">
                          <a:effectLst/>
                        </a:rPr>
                        <a:t>1 300,000</a:t>
                      </a:r>
                      <a:endParaRPr lang="ru-RU" sz="850" b="1" i="0" u="none" strike="noStrike" dirty="0">
                        <a:effectLst/>
                        <a:latin typeface="Times New Roman"/>
                      </a:endParaRPr>
                    </a:p>
                  </a:txBody>
                  <a:tcPr marL="2743" marR="2743" marT="2743" marB="0" anchor="ctr"/>
                </a:tc>
                <a:tc>
                  <a:txBody>
                    <a:bodyPr/>
                    <a:lstStyle/>
                    <a:p>
                      <a:pPr algn="ctr" fontAlgn="ctr"/>
                      <a:r>
                        <a:rPr lang="ru-RU" sz="850" u="none" strike="noStrike" dirty="0">
                          <a:effectLst/>
                        </a:rPr>
                        <a:t>1 583,19584</a:t>
                      </a:r>
                      <a:endParaRPr lang="ru-RU" sz="850" b="1" i="0" u="none" strike="noStrike" dirty="0">
                        <a:effectLst/>
                        <a:latin typeface="Times New Roman"/>
                      </a:endParaRPr>
                    </a:p>
                  </a:txBody>
                  <a:tcPr marL="2743" marR="2743" marT="2743" marB="0" anchor="ctr"/>
                </a:tc>
                <a:tc>
                  <a:txBody>
                    <a:bodyPr/>
                    <a:lstStyle/>
                    <a:p>
                      <a:pPr algn="ctr" fontAlgn="ctr"/>
                      <a:r>
                        <a:rPr lang="ru-RU" sz="850" u="none" strike="noStrike">
                          <a:effectLst/>
                        </a:rPr>
                        <a:t>1 583,19584</a:t>
                      </a:r>
                      <a:endParaRPr lang="ru-RU" sz="850" b="1" i="0" u="none" strike="noStrike">
                        <a:effectLst/>
                        <a:latin typeface="Times New Roman"/>
                      </a:endParaRPr>
                    </a:p>
                  </a:txBody>
                  <a:tcPr marL="2743" marR="2743" marT="2743" marB="0" anchor="ctr"/>
                </a:tc>
                <a:tc>
                  <a:txBody>
                    <a:bodyPr/>
                    <a:lstStyle/>
                    <a:p>
                      <a:pPr algn="ctr" fontAlgn="ctr"/>
                      <a:r>
                        <a:rPr lang="ru-RU" sz="850" u="none" strike="noStrike" dirty="0">
                          <a:effectLst/>
                        </a:rPr>
                        <a:t>121,78</a:t>
                      </a:r>
                      <a:endParaRPr lang="ru-RU" sz="850" b="0" i="0" u="none" strike="noStrike" dirty="0">
                        <a:effectLst/>
                        <a:latin typeface="Times New Roman"/>
                      </a:endParaRPr>
                    </a:p>
                  </a:txBody>
                  <a:tcPr marL="2743" marR="2743" marT="2743" marB="0" anchor="ctr"/>
                </a:tc>
                <a:tc>
                  <a:txBody>
                    <a:bodyPr/>
                    <a:lstStyle/>
                    <a:p>
                      <a:pPr algn="ctr" fontAlgn="ctr"/>
                      <a:r>
                        <a:rPr lang="ru-RU" sz="850" u="none" strike="noStrike">
                          <a:effectLst/>
                        </a:rPr>
                        <a:t>100,00</a:t>
                      </a:r>
                      <a:endParaRPr lang="ru-RU" sz="850" b="0" i="0" u="none" strike="noStrike">
                        <a:effectLst/>
                        <a:latin typeface="Times New Roman"/>
                      </a:endParaRPr>
                    </a:p>
                  </a:txBody>
                  <a:tcPr marL="2743" marR="2743" marT="2743" marB="0" anchor="ctr"/>
                </a:tc>
              </a:tr>
              <a:tr h="129611">
                <a:tc>
                  <a:txBody>
                    <a:bodyPr/>
                    <a:lstStyle/>
                    <a:p>
                      <a:pPr algn="l" fontAlgn="t"/>
                      <a:r>
                        <a:rPr lang="ru-RU" sz="850" b="1" u="none" strike="noStrike" dirty="0">
                          <a:effectLst/>
                        </a:rPr>
                        <a:t>МП  "Развитие культуры Михайловского муниципального района"</a:t>
                      </a:r>
                      <a:endParaRPr lang="ru-RU" sz="850" b="1" i="1" u="none" strike="noStrike" dirty="0">
                        <a:effectLst/>
                        <a:latin typeface="Times New Roman"/>
                      </a:endParaRPr>
                    </a:p>
                  </a:txBody>
                  <a:tcPr marL="2743" marR="2743" marT="2743" marB="0"/>
                </a:tc>
                <a:tc>
                  <a:txBody>
                    <a:bodyPr/>
                    <a:lstStyle/>
                    <a:p>
                      <a:pPr algn="ctr" fontAlgn="ctr"/>
                      <a:r>
                        <a:rPr lang="ru-RU" sz="850" u="none" strike="noStrike" dirty="0">
                          <a:effectLst/>
                        </a:rPr>
                        <a:t>37 687,770</a:t>
                      </a:r>
                      <a:endParaRPr lang="ru-RU" sz="850" b="1" i="0" u="none" strike="noStrike" dirty="0">
                        <a:effectLst/>
                        <a:latin typeface="Times New Roman"/>
                      </a:endParaRPr>
                    </a:p>
                  </a:txBody>
                  <a:tcPr marL="2743" marR="2743" marT="2743" marB="0" anchor="ctr"/>
                </a:tc>
                <a:tc>
                  <a:txBody>
                    <a:bodyPr/>
                    <a:lstStyle/>
                    <a:p>
                      <a:pPr algn="ctr" fontAlgn="ctr"/>
                      <a:r>
                        <a:rPr lang="ru-RU" sz="850" u="none" strike="noStrike">
                          <a:effectLst/>
                        </a:rPr>
                        <a:t>38 483,17462</a:t>
                      </a:r>
                      <a:endParaRPr lang="ru-RU" sz="850" b="1" i="0" u="none" strike="noStrike">
                        <a:effectLst/>
                        <a:latin typeface="Times New Roman"/>
                      </a:endParaRPr>
                    </a:p>
                  </a:txBody>
                  <a:tcPr marL="2743" marR="2743" marT="2743" marB="0" anchor="ctr"/>
                </a:tc>
                <a:tc>
                  <a:txBody>
                    <a:bodyPr/>
                    <a:lstStyle/>
                    <a:p>
                      <a:pPr algn="ctr" fontAlgn="ctr"/>
                      <a:r>
                        <a:rPr lang="ru-RU" sz="850" u="none" strike="noStrike" dirty="0">
                          <a:effectLst/>
                        </a:rPr>
                        <a:t>38 483,17462</a:t>
                      </a:r>
                      <a:endParaRPr lang="ru-RU" sz="850" b="1" i="0" u="none" strike="noStrike" dirty="0">
                        <a:effectLst/>
                        <a:latin typeface="Times New Roman"/>
                      </a:endParaRPr>
                    </a:p>
                  </a:txBody>
                  <a:tcPr marL="2743" marR="2743" marT="2743" marB="0" anchor="ctr"/>
                </a:tc>
                <a:tc>
                  <a:txBody>
                    <a:bodyPr/>
                    <a:lstStyle/>
                    <a:p>
                      <a:pPr algn="ctr" fontAlgn="ctr"/>
                      <a:r>
                        <a:rPr lang="ru-RU" sz="850" u="none" strike="noStrike" dirty="0">
                          <a:effectLst/>
                        </a:rPr>
                        <a:t>102,11</a:t>
                      </a:r>
                      <a:endParaRPr lang="ru-RU" sz="850" b="0" i="0" u="none" strike="noStrike" dirty="0">
                        <a:effectLst/>
                        <a:latin typeface="Times New Roman"/>
                      </a:endParaRPr>
                    </a:p>
                  </a:txBody>
                  <a:tcPr marL="2743" marR="2743" marT="2743" marB="0" anchor="ctr"/>
                </a:tc>
                <a:tc>
                  <a:txBody>
                    <a:bodyPr/>
                    <a:lstStyle/>
                    <a:p>
                      <a:pPr algn="ctr" fontAlgn="ctr"/>
                      <a:r>
                        <a:rPr lang="ru-RU" sz="850" u="none" strike="noStrike">
                          <a:effectLst/>
                        </a:rPr>
                        <a:t>100,00</a:t>
                      </a:r>
                      <a:endParaRPr lang="ru-RU" sz="850" b="0" i="0" u="none" strike="noStrike">
                        <a:effectLst/>
                        <a:latin typeface="Times New Roman"/>
                      </a:endParaRPr>
                    </a:p>
                  </a:txBody>
                  <a:tcPr marL="2743" marR="2743" marT="2743" marB="0" anchor="ctr"/>
                </a:tc>
              </a:tr>
              <a:tr h="129611">
                <a:tc>
                  <a:txBody>
                    <a:bodyPr/>
                    <a:lstStyle/>
                    <a:p>
                      <a:pPr algn="ctr" fontAlgn="t"/>
                      <a:r>
                        <a:rPr lang="ru-RU" sz="850" i="1" u="none" strike="noStrike">
                          <a:effectLst/>
                        </a:rPr>
                        <a:t>Подпрограмма "Развитие культуры ММР"</a:t>
                      </a:r>
                      <a:endParaRPr lang="ru-RU" sz="850" b="1" i="1" u="none" strike="noStrike">
                        <a:effectLst/>
                        <a:latin typeface="Times New Roman"/>
                      </a:endParaRPr>
                    </a:p>
                  </a:txBody>
                  <a:tcPr marL="2743" marR="2743" marT="2743" marB="0"/>
                </a:tc>
                <a:tc>
                  <a:txBody>
                    <a:bodyPr/>
                    <a:lstStyle/>
                    <a:p>
                      <a:pPr algn="ctr" fontAlgn="ctr"/>
                      <a:r>
                        <a:rPr lang="ru-RU" sz="850" u="none" strike="noStrike">
                          <a:effectLst/>
                        </a:rPr>
                        <a:t>100,000</a:t>
                      </a:r>
                      <a:endParaRPr lang="ru-RU" sz="850" b="1" i="0" u="none" strike="noStrike">
                        <a:effectLst/>
                        <a:latin typeface="Times New Roman"/>
                      </a:endParaRPr>
                    </a:p>
                  </a:txBody>
                  <a:tcPr marL="2743" marR="2743" marT="2743" marB="0" anchor="ctr"/>
                </a:tc>
                <a:tc>
                  <a:txBody>
                    <a:bodyPr/>
                    <a:lstStyle/>
                    <a:p>
                      <a:pPr algn="ctr" fontAlgn="ctr"/>
                      <a:r>
                        <a:rPr lang="ru-RU" sz="850" u="none" strike="noStrike">
                          <a:effectLst/>
                        </a:rPr>
                        <a:t>96,55000</a:t>
                      </a:r>
                      <a:endParaRPr lang="ru-RU" sz="850" b="1" i="0" u="none" strike="noStrike">
                        <a:effectLst/>
                        <a:latin typeface="Times New Roman"/>
                      </a:endParaRPr>
                    </a:p>
                  </a:txBody>
                  <a:tcPr marL="2743" marR="2743" marT="2743" marB="0" anchor="ctr"/>
                </a:tc>
                <a:tc>
                  <a:txBody>
                    <a:bodyPr/>
                    <a:lstStyle/>
                    <a:p>
                      <a:pPr algn="ctr" fontAlgn="ctr"/>
                      <a:r>
                        <a:rPr lang="ru-RU" sz="850" u="none" strike="noStrike" dirty="0">
                          <a:effectLst/>
                        </a:rPr>
                        <a:t>96,55000</a:t>
                      </a:r>
                      <a:endParaRPr lang="ru-RU" sz="850" b="1" i="0" u="none" strike="noStrike" dirty="0">
                        <a:effectLst/>
                        <a:latin typeface="Times New Roman"/>
                      </a:endParaRPr>
                    </a:p>
                  </a:txBody>
                  <a:tcPr marL="2743" marR="2743" marT="2743" marB="0" anchor="ctr"/>
                </a:tc>
                <a:tc>
                  <a:txBody>
                    <a:bodyPr/>
                    <a:lstStyle/>
                    <a:p>
                      <a:pPr algn="ctr" fontAlgn="ctr"/>
                      <a:r>
                        <a:rPr lang="ru-RU" sz="850" u="none" strike="noStrike">
                          <a:effectLst/>
                        </a:rPr>
                        <a:t>96,55</a:t>
                      </a:r>
                      <a:endParaRPr lang="ru-RU" sz="850" b="0" i="0" u="none" strike="noStrike">
                        <a:effectLst/>
                        <a:latin typeface="Times New Roman"/>
                      </a:endParaRPr>
                    </a:p>
                  </a:txBody>
                  <a:tcPr marL="2743" marR="2743" marT="2743" marB="0" anchor="ctr"/>
                </a:tc>
                <a:tc>
                  <a:txBody>
                    <a:bodyPr/>
                    <a:lstStyle/>
                    <a:p>
                      <a:pPr algn="ctr" fontAlgn="ctr"/>
                      <a:r>
                        <a:rPr lang="ru-RU" sz="850" u="none" strike="noStrike">
                          <a:effectLst/>
                        </a:rPr>
                        <a:t>100,00</a:t>
                      </a:r>
                      <a:endParaRPr lang="ru-RU" sz="850" b="0" i="0" u="none" strike="noStrike">
                        <a:effectLst/>
                        <a:latin typeface="Times New Roman"/>
                      </a:endParaRPr>
                    </a:p>
                  </a:txBody>
                  <a:tcPr marL="2743" marR="2743" marT="2743" marB="0" anchor="ctr"/>
                </a:tc>
              </a:tr>
              <a:tr h="129611">
                <a:tc>
                  <a:txBody>
                    <a:bodyPr/>
                    <a:lstStyle/>
                    <a:p>
                      <a:pPr algn="ctr" fontAlgn="t"/>
                      <a:r>
                        <a:rPr lang="ru-RU" sz="850" i="1" u="none" strike="noStrike">
                          <a:effectLst/>
                        </a:rPr>
                        <a:t>Подпрограмма "Сохранение и развитие учреждений культуры в ММР"</a:t>
                      </a:r>
                      <a:endParaRPr lang="ru-RU" sz="850" b="1" i="1" u="none" strike="noStrike">
                        <a:effectLst/>
                        <a:latin typeface="Times New Roman"/>
                      </a:endParaRPr>
                    </a:p>
                  </a:txBody>
                  <a:tcPr marL="2743" marR="2743" marT="2743" marB="0"/>
                </a:tc>
                <a:tc>
                  <a:txBody>
                    <a:bodyPr/>
                    <a:lstStyle/>
                    <a:p>
                      <a:pPr algn="ctr" fontAlgn="ctr"/>
                      <a:r>
                        <a:rPr lang="ru-RU" sz="850" u="none" strike="noStrike">
                          <a:effectLst/>
                        </a:rPr>
                        <a:t>37 577,770</a:t>
                      </a:r>
                      <a:endParaRPr lang="ru-RU" sz="850" b="1" i="0" u="none" strike="noStrike">
                        <a:effectLst/>
                        <a:latin typeface="Times New Roman"/>
                      </a:endParaRPr>
                    </a:p>
                  </a:txBody>
                  <a:tcPr marL="2743" marR="2743" marT="2743" marB="0" anchor="ctr"/>
                </a:tc>
                <a:tc>
                  <a:txBody>
                    <a:bodyPr/>
                    <a:lstStyle/>
                    <a:p>
                      <a:pPr algn="ctr" fontAlgn="ctr"/>
                      <a:r>
                        <a:rPr lang="ru-RU" sz="850" u="none" strike="noStrike">
                          <a:effectLst/>
                        </a:rPr>
                        <a:t>38 386,62462</a:t>
                      </a:r>
                      <a:endParaRPr lang="ru-RU" sz="850" b="1" i="0" u="none" strike="noStrike">
                        <a:effectLst/>
                        <a:latin typeface="Times New Roman"/>
                      </a:endParaRPr>
                    </a:p>
                  </a:txBody>
                  <a:tcPr marL="2743" marR="2743" marT="2743" marB="0" anchor="ctr"/>
                </a:tc>
                <a:tc>
                  <a:txBody>
                    <a:bodyPr/>
                    <a:lstStyle/>
                    <a:p>
                      <a:pPr algn="ctr" fontAlgn="ctr"/>
                      <a:r>
                        <a:rPr lang="ru-RU" sz="850" u="none" strike="noStrike" dirty="0">
                          <a:effectLst/>
                        </a:rPr>
                        <a:t>38 386,62462</a:t>
                      </a:r>
                      <a:endParaRPr lang="ru-RU" sz="850" b="1" i="0" u="none" strike="noStrike" dirty="0">
                        <a:effectLst/>
                        <a:latin typeface="Times New Roman"/>
                      </a:endParaRPr>
                    </a:p>
                  </a:txBody>
                  <a:tcPr marL="2743" marR="2743" marT="2743" marB="0" anchor="ctr"/>
                </a:tc>
                <a:tc>
                  <a:txBody>
                    <a:bodyPr/>
                    <a:lstStyle/>
                    <a:p>
                      <a:pPr algn="ctr" fontAlgn="ctr"/>
                      <a:r>
                        <a:rPr lang="ru-RU" sz="850" u="none" strike="noStrike">
                          <a:effectLst/>
                        </a:rPr>
                        <a:t>102,15</a:t>
                      </a:r>
                      <a:endParaRPr lang="ru-RU" sz="850" b="0" i="0" u="none" strike="noStrike">
                        <a:effectLst/>
                        <a:latin typeface="Times New Roman"/>
                      </a:endParaRPr>
                    </a:p>
                  </a:txBody>
                  <a:tcPr marL="2743" marR="2743" marT="2743" marB="0" anchor="ctr"/>
                </a:tc>
                <a:tc>
                  <a:txBody>
                    <a:bodyPr/>
                    <a:lstStyle/>
                    <a:p>
                      <a:pPr algn="ctr" fontAlgn="ctr"/>
                      <a:r>
                        <a:rPr lang="ru-RU" sz="850" u="none" strike="noStrike">
                          <a:effectLst/>
                        </a:rPr>
                        <a:t>100,00</a:t>
                      </a:r>
                      <a:endParaRPr lang="ru-RU" sz="850" b="0" i="0" u="none" strike="noStrike">
                        <a:effectLst/>
                        <a:latin typeface="Times New Roman"/>
                      </a:endParaRPr>
                    </a:p>
                  </a:txBody>
                  <a:tcPr marL="2743" marR="2743" marT="2743" marB="0" anchor="ctr"/>
                </a:tc>
              </a:tr>
              <a:tr h="129611">
                <a:tc>
                  <a:txBody>
                    <a:bodyPr/>
                    <a:lstStyle/>
                    <a:p>
                      <a:pPr algn="ctr" fontAlgn="t"/>
                      <a:r>
                        <a:rPr lang="ru-RU" sz="850" i="1" u="none" strike="noStrike" dirty="0">
                          <a:effectLst/>
                        </a:rPr>
                        <a:t>Подпрограмма "Юные таланты Михайловского муниципального района"</a:t>
                      </a:r>
                      <a:endParaRPr lang="ru-RU" sz="850" b="1" i="1" u="none" strike="noStrike" dirty="0">
                        <a:effectLst/>
                        <a:latin typeface="Times New Roman"/>
                      </a:endParaRPr>
                    </a:p>
                  </a:txBody>
                  <a:tcPr marL="2743" marR="2743" marT="2743" marB="0"/>
                </a:tc>
                <a:tc>
                  <a:txBody>
                    <a:bodyPr/>
                    <a:lstStyle/>
                    <a:p>
                      <a:pPr algn="ctr" fontAlgn="ctr"/>
                      <a:r>
                        <a:rPr lang="ru-RU" sz="850" u="none" strike="noStrike">
                          <a:effectLst/>
                        </a:rPr>
                        <a:t>10,000</a:t>
                      </a:r>
                      <a:endParaRPr lang="ru-RU" sz="850" b="1" i="0" u="none" strike="noStrike">
                        <a:effectLst/>
                        <a:latin typeface="Times New Roman"/>
                      </a:endParaRPr>
                    </a:p>
                  </a:txBody>
                  <a:tcPr marL="2743" marR="2743" marT="2743" marB="0" anchor="ctr"/>
                </a:tc>
                <a:tc>
                  <a:txBody>
                    <a:bodyPr/>
                    <a:lstStyle/>
                    <a:p>
                      <a:pPr algn="ctr" fontAlgn="ctr"/>
                      <a:r>
                        <a:rPr lang="ru-RU" sz="850" u="none" strike="noStrike" dirty="0">
                          <a:effectLst/>
                        </a:rPr>
                        <a:t>0,00000</a:t>
                      </a:r>
                      <a:endParaRPr lang="ru-RU" sz="850" b="1" i="0" u="none" strike="noStrike" dirty="0">
                        <a:effectLst/>
                        <a:latin typeface="Times New Roman"/>
                      </a:endParaRPr>
                    </a:p>
                  </a:txBody>
                  <a:tcPr marL="2743" marR="2743" marT="2743" marB="0" anchor="ctr"/>
                </a:tc>
                <a:tc>
                  <a:txBody>
                    <a:bodyPr/>
                    <a:lstStyle/>
                    <a:p>
                      <a:pPr algn="ctr" fontAlgn="ctr"/>
                      <a:r>
                        <a:rPr lang="ru-RU" sz="850" u="none" strike="noStrike" dirty="0">
                          <a:effectLst/>
                        </a:rPr>
                        <a:t>0,00000</a:t>
                      </a:r>
                      <a:endParaRPr lang="ru-RU" sz="850" b="1" i="0" u="none" strike="noStrike" dirty="0">
                        <a:effectLst/>
                        <a:latin typeface="Times New Roman"/>
                      </a:endParaRPr>
                    </a:p>
                  </a:txBody>
                  <a:tcPr marL="2743" marR="2743" marT="2743" marB="0" anchor="ctr"/>
                </a:tc>
                <a:tc>
                  <a:txBody>
                    <a:bodyPr/>
                    <a:lstStyle/>
                    <a:p>
                      <a:pPr algn="ctr" fontAlgn="ctr"/>
                      <a:r>
                        <a:rPr lang="ru-RU" sz="850" u="none" strike="noStrike">
                          <a:effectLst/>
                        </a:rPr>
                        <a:t>0,00</a:t>
                      </a:r>
                      <a:endParaRPr lang="ru-RU" sz="850" b="0" i="0" u="none" strike="noStrike">
                        <a:effectLst/>
                        <a:latin typeface="Times New Roman"/>
                      </a:endParaRPr>
                    </a:p>
                  </a:txBody>
                  <a:tcPr marL="2743" marR="2743" marT="2743" marB="0" anchor="ctr"/>
                </a:tc>
                <a:tc>
                  <a:txBody>
                    <a:bodyPr/>
                    <a:lstStyle/>
                    <a:p>
                      <a:pPr algn="ctr" fontAlgn="ctr"/>
                      <a:r>
                        <a:rPr lang="ru-RU" sz="850" u="none" strike="noStrike" dirty="0">
                          <a:effectLst/>
                        </a:rPr>
                        <a:t> </a:t>
                      </a:r>
                      <a:endParaRPr lang="ru-RU" sz="850" b="0" i="0" u="none" strike="noStrike" dirty="0">
                        <a:effectLst/>
                        <a:latin typeface="Times New Roman"/>
                      </a:endParaRPr>
                    </a:p>
                  </a:txBody>
                  <a:tcPr marL="2743" marR="2743" marT="2743" marB="0" anchor="ctr"/>
                </a:tc>
              </a:tr>
              <a:tr h="256534">
                <a:tc>
                  <a:txBody>
                    <a:bodyPr/>
                    <a:lstStyle/>
                    <a:p>
                      <a:pPr algn="l" fontAlgn="t"/>
                      <a:r>
                        <a:rPr lang="ru-RU" sz="850" b="1" u="none" strike="noStrike">
                          <a:effectLst/>
                        </a:rPr>
                        <a:t>МП"Профилактика терроризма и противодействие экстремизму на территории Михайловского муниципального района"</a:t>
                      </a:r>
                      <a:endParaRPr lang="ru-RU" sz="850" b="1" i="1" u="none" strike="noStrike">
                        <a:effectLst/>
                        <a:latin typeface="Times New Roman"/>
                      </a:endParaRPr>
                    </a:p>
                  </a:txBody>
                  <a:tcPr marL="2743" marR="2743" marT="2743" marB="0"/>
                </a:tc>
                <a:tc>
                  <a:txBody>
                    <a:bodyPr/>
                    <a:lstStyle/>
                    <a:p>
                      <a:pPr algn="ctr" fontAlgn="ctr"/>
                      <a:r>
                        <a:rPr lang="ru-RU" sz="850" u="none" strike="noStrike">
                          <a:effectLst/>
                        </a:rPr>
                        <a:t>20,000</a:t>
                      </a:r>
                      <a:endParaRPr lang="ru-RU" sz="850" b="1" i="0" u="none" strike="noStrike">
                        <a:effectLst/>
                        <a:latin typeface="Times New Roman"/>
                      </a:endParaRPr>
                    </a:p>
                  </a:txBody>
                  <a:tcPr marL="2743" marR="2743" marT="2743" marB="0" anchor="ctr"/>
                </a:tc>
                <a:tc>
                  <a:txBody>
                    <a:bodyPr/>
                    <a:lstStyle/>
                    <a:p>
                      <a:pPr algn="ctr" fontAlgn="ctr"/>
                      <a:r>
                        <a:rPr lang="ru-RU" sz="850" u="none" strike="noStrike" dirty="0">
                          <a:effectLst/>
                        </a:rPr>
                        <a:t>20,00000</a:t>
                      </a:r>
                      <a:endParaRPr lang="ru-RU" sz="850" b="1" i="0" u="none" strike="noStrike" dirty="0">
                        <a:effectLst/>
                        <a:latin typeface="Times New Roman"/>
                      </a:endParaRPr>
                    </a:p>
                  </a:txBody>
                  <a:tcPr marL="2743" marR="2743" marT="2743" marB="0" anchor="ctr"/>
                </a:tc>
                <a:tc>
                  <a:txBody>
                    <a:bodyPr/>
                    <a:lstStyle/>
                    <a:p>
                      <a:pPr algn="ctr" fontAlgn="ctr"/>
                      <a:r>
                        <a:rPr lang="ru-RU" sz="850" u="none" strike="noStrike" dirty="0">
                          <a:effectLst/>
                        </a:rPr>
                        <a:t>20,00000</a:t>
                      </a:r>
                      <a:endParaRPr lang="ru-RU" sz="850" b="1" i="0" u="none" strike="noStrike" dirty="0">
                        <a:effectLst/>
                        <a:latin typeface="Times New Roman"/>
                      </a:endParaRPr>
                    </a:p>
                  </a:txBody>
                  <a:tcPr marL="2743" marR="2743" marT="2743" marB="0" anchor="ctr"/>
                </a:tc>
                <a:tc>
                  <a:txBody>
                    <a:bodyPr/>
                    <a:lstStyle/>
                    <a:p>
                      <a:pPr algn="ctr" fontAlgn="ctr"/>
                      <a:r>
                        <a:rPr lang="ru-RU" sz="850" u="none" strike="noStrike">
                          <a:effectLst/>
                        </a:rPr>
                        <a:t>100,00</a:t>
                      </a:r>
                      <a:endParaRPr lang="ru-RU" sz="850" b="0" i="0" u="none" strike="noStrike">
                        <a:effectLst/>
                        <a:latin typeface="Times New Roman"/>
                      </a:endParaRPr>
                    </a:p>
                  </a:txBody>
                  <a:tcPr marL="2743" marR="2743" marT="2743" marB="0" anchor="ctr"/>
                </a:tc>
                <a:tc>
                  <a:txBody>
                    <a:bodyPr/>
                    <a:lstStyle/>
                    <a:p>
                      <a:pPr algn="ctr" fontAlgn="ctr"/>
                      <a:r>
                        <a:rPr lang="ru-RU" sz="850" u="none" strike="noStrike">
                          <a:effectLst/>
                        </a:rPr>
                        <a:t>100,00</a:t>
                      </a:r>
                      <a:endParaRPr lang="ru-RU" sz="850" b="0" i="0" u="none" strike="noStrike">
                        <a:effectLst/>
                        <a:latin typeface="Times New Roman"/>
                      </a:endParaRPr>
                    </a:p>
                  </a:txBody>
                  <a:tcPr marL="2743" marR="2743" marT="2743" marB="0" anchor="ctr"/>
                </a:tc>
              </a:tr>
              <a:tr h="256534">
                <a:tc>
                  <a:txBody>
                    <a:bodyPr/>
                    <a:lstStyle/>
                    <a:p>
                      <a:pPr algn="l" fontAlgn="t"/>
                      <a:r>
                        <a:rPr lang="ru-RU" sz="850" b="1" u="none" strike="noStrike">
                          <a:effectLst/>
                        </a:rPr>
                        <a:t>МП"Программа комплексного развития систем коммунальной инфраструктуры Михайловского муниципального района"</a:t>
                      </a:r>
                      <a:endParaRPr lang="ru-RU" sz="850" b="1" i="1" u="none" strike="noStrike">
                        <a:effectLst/>
                        <a:latin typeface="Times New Roman"/>
                      </a:endParaRPr>
                    </a:p>
                  </a:txBody>
                  <a:tcPr marL="2743" marR="2743" marT="2743" marB="0"/>
                </a:tc>
                <a:tc>
                  <a:txBody>
                    <a:bodyPr/>
                    <a:lstStyle/>
                    <a:p>
                      <a:pPr algn="ctr" fontAlgn="ctr"/>
                      <a:r>
                        <a:rPr lang="ru-RU" sz="850" u="none" strike="noStrike">
                          <a:effectLst/>
                        </a:rPr>
                        <a:t>28 157,571</a:t>
                      </a:r>
                      <a:endParaRPr lang="ru-RU" sz="850" b="1" i="0" u="none" strike="noStrike">
                        <a:effectLst/>
                        <a:latin typeface="Times New Roman"/>
                      </a:endParaRPr>
                    </a:p>
                  </a:txBody>
                  <a:tcPr marL="2743" marR="2743" marT="2743" marB="0" anchor="ctr"/>
                </a:tc>
                <a:tc>
                  <a:txBody>
                    <a:bodyPr/>
                    <a:lstStyle/>
                    <a:p>
                      <a:pPr algn="ctr" fontAlgn="ctr"/>
                      <a:r>
                        <a:rPr lang="ru-RU" sz="850" u="none" strike="noStrike" dirty="0">
                          <a:effectLst/>
                        </a:rPr>
                        <a:t>29 682,69455</a:t>
                      </a:r>
                      <a:endParaRPr lang="ru-RU" sz="850" b="1" i="0" u="none" strike="noStrike" dirty="0">
                        <a:effectLst/>
                        <a:latin typeface="Times New Roman"/>
                      </a:endParaRPr>
                    </a:p>
                  </a:txBody>
                  <a:tcPr marL="2743" marR="2743" marT="2743" marB="0" anchor="ctr"/>
                </a:tc>
                <a:tc>
                  <a:txBody>
                    <a:bodyPr/>
                    <a:lstStyle/>
                    <a:p>
                      <a:pPr algn="ctr" fontAlgn="ctr"/>
                      <a:r>
                        <a:rPr lang="ru-RU" sz="850" u="none" strike="noStrike" dirty="0">
                          <a:effectLst/>
                        </a:rPr>
                        <a:t>28 979,08665</a:t>
                      </a:r>
                      <a:endParaRPr lang="ru-RU" sz="850" b="1" i="0" u="none" strike="noStrike" dirty="0">
                        <a:effectLst/>
                        <a:latin typeface="Times New Roman"/>
                      </a:endParaRPr>
                    </a:p>
                  </a:txBody>
                  <a:tcPr marL="2743" marR="2743" marT="2743" marB="0" anchor="ctr"/>
                </a:tc>
                <a:tc>
                  <a:txBody>
                    <a:bodyPr/>
                    <a:lstStyle/>
                    <a:p>
                      <a:pPr algn="ctr" fontAlgn="ctr"/>
                      <a:r>
                        <a:rPr lang="ru-RU" sz="850" u="none" strike="noStrike">
                          <a:effectLst/>
                        </a:rPr>
                        <a:t>102,92</a:t>
                      </a:r>
                      <a:endParaRPr lang="ru-RU" sz="850" b="0" i="0" u="none" strike="noStrike">
                        <a:effectLst/>
                        <a:latin typeface="Times New Roman"/>
                      </a:endParaRPr>
                    </a:p>
                  </a:txBody>
                  <a:tcPr marL="2743" marR="2743" marT="2743" marB="0" anchor="ctr"/>
                </a:tc>
                <a:tc>
                  <a:txBody>
                    <a:bodyPr/>
                    <a:lstStyle/>
                    <a:p>
                      <a:pPr algn="ctr" fontAlgn="ctr"/>
                      <a:r>
                        <a:rPr lang="ru-RU" sz="850" u="none" strike="noStrike" dirty="0">
                          <a:effectLst/>
                        </a:rPr>
                        <a:t>97,63</a:t>
                      </a:r>
                      <a:endParaRPr lang="ru-RU" sz="850" b="0" i="0" u="none" strike="noStrike" dirty="0">
                        <a:effectLst/>
                        <a:latin typeface="Times New Roman"/>
                      </a:endParaRPr>
                    </a:p>
                  </a:txBody>
                  <a:tcPr marL="2743" marR="2743" marT="2743" marB="0" anchor="ctr"/>
                </a:tc>
              </a:tr>
              <a:tr h="129611">
                <a:tc>
                  <a:txBody>
                    <a:bodyPr/>
                    <a:lstStyle/>
                    <a:p>
                      <a:pPr algn="l" fontAlgn="t"/>
                      <a:r>
                        <a:rPr lang="ru-RU" sz="850" b="1" u="none" strike="noStrike">
                          <a:effectLst/>
                        </a:rPr>
                        <a:t>МП «Развитие и поддержка социально ориентированных некоммерческих организаций ММР»</a:t>
                      </a:r>
                      <a:endParaRPr lang="ru-RU" sz="850" b="1" i="1" u="none" strike="noStrike">
                        <a:effectLst/>
                        <a:latin typeface="Times New Roman"/>
                      </a:endParaRPr>
                    </a:p>
                  </a:txBody>
                  <a:tcPr marL="2743" marR="2743" marT="2743" marB="0"/>
                </a:tc>
                <a:tc>
                  <a:txBody>
                    <a:bodyPr/>
                    <a:lstStyle/>
                    <a:p>
                      <a:pPr algn="ctr" fontAlgn="ctr"/>
                      <a:r>
                        <a:rPr lang="ru-RU" sz="850" u="none" strike="noStrike">
                          <a:effectLst/>
                        </a:rPr>
                        <a:t>60,000</a:t>
                      </a:r>
                      <a:endParaRPr lang="ru-RU" sz="850" b="1" i="0" u="none" strike="noStrike">
                        <a:effectLst/>
                        <a:latin typeface="Times New Roman"/>
                      </a:endParaRPr>
                    </a:p>
                  </a:txBody>
                  <a:tcPr marL="2743" marR="2743" marT="2743" marB="0" anchor="ctr"/>
                </a:tc>
                <a:tc>
                  <a:txBody>
                    <a:bodyPr/>
                    <a:lstStyle/>
                    <a:p>
                      <a:pPr algn="ctr" fontAlgn="ctr"/>
                      <a:r>
                        <a:rPr lang="ru-RU" sz="850" u="none" strike="noStrike">
                          <a:effectLst/>
                        </a:rPr>
                        <a:t>60,00000</a:t>
                      </a:r>
                      <a:endParaRPr lang="ru-RU" sz="850" b="1" i="0" u="none" strike="noStrike">
                        <a:effectLst/>
                        <a:latin typeface="Times New Roman"/>
                      </a:endParaRPr>
                    </a:p>
                  </a:txBody>
                  <a:tcPr marL="2743" marR="2743" marT="2743" marB="0" anchor="ctr"/>
                </a:tc>
                <a:tc>
                  <a:txBody>
                    <a:bodyPr/>
                    <a:lstStyle/>
                    <a:p>
                      <a:pPr algn="ctr" fontAlgn="ctr"/>
                      <a:r>
                        <a:rPr lang="ru-RU" sz="850" u="none" strike="noStrike" dirty="0">
                          <a:effectLst/>
                        </a:rPr>
                        <a:t>60,00000</a:t>
                      </a:r>
                      <a:endParaRPr lang="ru-RU" sz="850" b="1" i="0" u="none" strike="noStrike" dirty="0">
                        <a:effectLst/>
                        <a:latin typeface="Times New Roman"/>
                      </a:endParaRPr>
                    </a:p>
                  </a:txBody>
                  <a:tcPr marL="2743" marR="2743" marT="2743" marB="0" anchor="ctr"/>
                </a:tc>
                <a:tc>
                  <a:txBody>
                    <a:bodyPr/>
                    <a:lstStyle/>
                    <a:p>
                      <a:pPr algn="ctr" fontAlgn="ctr"/>
                      <a:r>
                        <a:rPr lang="ru-RU" sz="850" u="none" strike="noStrike" dirty="0">
                          <a:effectLst/>
                        </a:rPr>
                        <a:t>100,00</a:t>
                      </a:r>
                      <a:endParaRPr lang="ru-RU" sz="850" b="0" i="0" u="none" strike="noStrike" dirty="0">
                        <a:effectLst/>
                        <a:latin typeface="Times New Roman"/>
                      </a:endParaRPr>
                    </a:p>
                  </a:txBody>
                  <a:tcPr marL="2743" marR="2743" marT="2743" marB="0" anchor="ctr"/>
                </a:tc>
                <a:tc>
                  <a:txBody>
                    <a:bodyPr/>
                    <a:lstStyle/>
                    <a:p>
                      <a:pPr algn="ctr" fontAlgn="ctr"/>
                      <a:r>
                        <a:rPr lang="ru-RU" sz="850" u="none" strike="noStrike">
                          <a:effectLst/>
                        </a:rPr>
                        <a:t>100,00</a:t>
                      </a:r>
                      <a:endParaRPr lang="ru-RU" sz="850" b="0" i="0" u="none" strike="noStrike">
                        <a:effectLst/>
                        <a:latin typeface="Times New Roman"/>
                      </a:endParaRPr>
                    </a:p>
                  </a:txBody>
                  <a:tcPr marL="2743" marR="2743" marT="2743" marB="0" anchor="ctr"/>
                </a:tc>
              </a:tr>
              <a:tr h="129611">
                <a:tc>
                  <a:txBody>
                    <a:bodyPr/>
                    <a:lstStyle/>
                    <a:p>
                      <a:pPr algn="l" fontAlgn="t"/>
                      <a:r>
                        <a:rPr lang="ru-RU" sz="850" b="1" u="none" strike="noStrike">
                          <a:effectLst/>
                        </a:rPr>
                        <a:t>МП"Программа комплексного развития системы социальной инфраструктуры ММР"</a:t>
                      </a:r>
                      <a:endParaRPr lang="ru-RU" sz="850" b="1" i="1" u="none" strike="noStrike">
                        <a:effectLst/>
                        <a:latin typeface="Times New Roman"/>
                      </a:endParaRPr>
                    </a:p>
                  </a:txBody>
                  <a:tcPr marL="2743" marR="2743" marT="2743" marB="0"/>
                </a:tc>
                <a:tc>
                  <a:txBody>
                    <a:bodyPr/>
                    <a:lstStyle/>
                    <a:p>
                      <a:pPr algn="ctr" fontAlgn="ctr"/>
                      <a:r>
                        <a:rPr lang="ru-RU" sz="850" u="none" strike="noStrike">
                          <a:effectLst/>
                        </a:rPr>
                        <a:t>11 420,677</a:t>
                      </a:r>
                      <a:endParaRPr lang="ru-RU" sz="850" b="1" i="0" u="none" strike="noStrike">
                        <a:effectLst/>
                        <a:latin typeface="Times New Roman"/>
                      </a:endParaRPr>
                    </a:p>
                  </a:txBody>
                  <a:tcPr marL="2743" marR="2743" marT="2743" marB="0" anchor="ctr"/>
                </a:tc>
                <a:tc>
                  <a:txBody>
                    <a:bodyPr/>
                    <a:lstStyle/>
                    <a:p>
                      <a:pPr algn="ctr" fontAlgn="ctr"/>
                      <a:r>
                        <a:rPr lang="ru-RU" sz="850" u="none" strike="noStrike">
                          <a:effectLst/>
                        </a:rPr>
                        <a:t>87 437,17769</a:t>
                      </a:r>
                      <a:endParaRPr lang="ru-RU" sz="850" b="1" i="0" u="none" strike="noStrike">
                        <a:effectLst/>
                        <a:latin typeface="Times New Roman"/>
                      </a:endParaRPr>
                    </a:p>
                  </a:txBody>
                  <a:tcPr marL="2743" marR="2743" marT="2743" marB="0" anchor="ctr"/>
                </a:tc>
                <a:tc>
                  <a:txBody>
                    <a:bodyPr/>
                    <a:lstStyle/>
                    <a:p>
                      <a:pPr algn="ctr" fontAlgn="ctr"/>
                      <a:r>
                        <a:rPr lang="ru-RU" sz="850" u="none" strike="noStrike" dirty="0">
                          <a:effectLst/>
                        </a:rPr>
                        <a:t>62 957,56347</a:t>
                      </a:r>
                      <a:endParaRPr lang="ru-RU" sz="850" b="1" i="0" u="none" strike="noStrike" dirty="0">
                        <a:effectLst/>
                        <a:latin typeface="Times New Roman"/>
                      </a:endParaRPr>
                    </a:p>
                  </a:txBody>
                  <a:tcPr marL="2743" marR="2743" marT="2743" marB="0" anchor="ctr"/>
                </a:tc>
                <a:tc>
                  <a:txBody>
                    <a:bodyPr/>
                    <a:lstStyle/>
                    <a:p>
                      <a:pPr algn="ctr" fontAlgn="ctr"/>
                      <a:r>
                        <a:rPr lang="ru-RU" sz="850" u="none" strike="noStrike">
                          <a:effectLst/>
                        </a:rPr>
                        <a:t>551,26</a:t>
                      </a:r>
                      <a:endParaRPr lang="ru-RU" sz="850" b="0" i="0" u="none" strike="noStrike">
                        <a:effectLst/>
                        <a:latin typeface="Times New Roman"/>
                      </a:endParaRPr>
                    </a:p>
                  </a:txBody>
                  <a:tcPr marL="2743" marR="2743" marT="2743" marB="0" anchor="ctr"/>
                </a:tc>
                <a:tc>
                  <a:txBody>
                    <a:bodyPr/>
                    <a:lstStyle/>
                    <a:p>
                      <a:pPr algn="ctr" fontAlgn="ctr"/>
                      <a:r>
                        <a:rPr lang="ru-RU" sz="850" u="none" strike="noStrike" dirty="0">
                          <a:effectLst/>
                        </a:rPr>
                        <a:t>72,00</a:t>
                      </a:r>
                      <a:endParaRPr lang="ru-RU" sz="850" b="0" i="0" u="none" strike="noStrike" dirty="0">
                        <a:effectLst/>
                        <a:latin typeface="Times New Roman"/>
                      </a:endParaRPr>
                    </a:p>
                  </a:txBody>
                  <a:tcPr marL="2743" marR="2743" marT="2743" marB="0" anchor="ctr"/>
                </a:tc>
              </a:tr>
              <a:tr h="129611">
                <a:tc>
                  <a:txBody>
                    <a:bodyPr/>
                    <a:lstStyle/>
                    <a:p>
                      <a:pPr algn="l" fontAlgn="t"/>
                      <a:r>
                        <a:rPr lang="ru-RU" sz="850" b="1" u="none" strike="noStrike">
                          <a:effectLst/>
                        </a:rPr>
                        <a:t>МП «Обеспечение безопасности дорожного движения в Михайловском муниципальном районе»</a:t>
                      </a:r>
                      <a:endParaRPr lang="ru-RU" sz="850" b="1" i="1" u="none" strike="noStrike">
                        <a:effectLst/>
                        <a:latin typeface="Times New Roman"/>
                      </a:endParaRPr>
                    </a:p>
                  </a:txBody>
                  <a:tcPr marL="2743" marR="2743" marT="2743" marB="0"/>
                </a:tc>
                <a:tc>
                  <a:txBody>
                    <a:bodyPr/>
                    <a:lstStyle/>
                    <a:p>
                      <a:pPr algn="ctr" fontAlgn="ctr"/>
                      <a:r>
                        <a:rPr lang="ru-RU" sz="850" u="none" strike="noStrike">
                          <a:effectLst/>
                        </a:rPr>
                        <a:t>50,000</a:t>
                      </a:r>
                      <a:endParaRPr lang="ru-RU" sz="850" b="1" i="0" u="none" strike="noStrike">
                        <a:effectLst/>
                        <a:latin typeface="Times New Roman"/>
                      </a:endParaRPr>
                    </a:p>
                  </a:txBody>
                  <a:tcPr marL="2743" marR="2743" marT="2743" marB="0" anchor="ctr"/>
                </a:tc>
                <a:tc>
                  <a:txBody>
                    <a:bodyPr/>
                    <a:lstStyle/>
                    <a:p>
                      <a:pPr algn="ctr" fontAlgn="ctr"/>
                      <a:r>
                        <a:rPr lang="ru-RU" sz="850" u="none" strike="noStrike">
                          <a:effectLst/>
                        </a:rPr>
                        <a:t>50,00000</a:t>
                      </a:r>
                      <a:endParaRPr lang="ru-RU" sz="850" b="1" i="0" u="none" strike="noStrike">
                        <a:effectLst/>
                        <a:latin typeface="Times New Roman"/>
                      </a:endParaRPr>
                    </a:p>
                  </a:txBody>
                  <a:tcPr marL="2743" marR="2743" marT="2743" marB="0" anchor="ctr"/>
                </a:tc>
                <a:tc>
                  <a:txBody>
                    <a:bodyPr/>
                    <a:lstStyle/>
                    <a:p>
                      <a:pPr algn="ctr" fontAlgn="ctr"/>
                      <a:r>
                        <a:rPr lang="ru-RU" sz="850" u="none" strike="noStrike" dirty="0">
                          <a:effectLst/>
                        </a:rPr>
                        <a:t>50,00000</a:t>
                      </a:r>
                      <a:endParaRPr lang="ru-RU" sz="850" b="1" i="0" u="none" strike="noStrike" dirty="0">
                        <a:effectLst/>
                        <a:latin typeface="Times New Roman"/>
                      </a:endParaRPr>
                    </a:p>
                  </a:txBody>
                  <a:tcPr marL="2743" marR="2743" marT="2743" marB="0" anchor="ctr"/>
                </a:tc>
                <a:tc>
                  <a:txBody>
                    <a:bodyPr/>
                    <a:lstStyle/>
                    <a:p>
                      <a:pPr algn="ctr" fontAlgn="ctr"/>
                      <a:r>
                        <a:rPr lang="ru-RU" sz="850" u="none" strike="noStrike" dirty="0">
                          <a:effectLst/>
                        </a:rPr>
                        <a:t>100,00</a:t>
                      </a:r>
                      <a:endParaRPr lang="ru-RU" sz="850" b="0" i="0" u="none" strike="noStrike" dirty="0">
                        <a:effectLst/>
                        <a:latin typeface="Times New Roman"/>
                      </a:endParaRPr>
                    </a:p>
                  </a:txBody>
                  <a:tcPr marL="2743" marR="2743" marT="2743" marB="0" anchor="ctr"/>
                </a:tc>
                <a:tc>
                  <a:txBody>
                    <a:bodyPr/>
                    <a:lstStyle/>
                    <a:p>
                      <a:pPr algn="ctr" fontAlgn="ctr"/>
                      <a:r>
                        <a:rPr lang="ru-RU" sz="850" u="none" strike="noStrike" dirty="0">
                          <a:effectLst/>
                        </a:rPr>
                        <a:t>100,00</a:t>
                      </a:r>
                      <a:endParaRPr lang="ru-RU" sz="850" b="0" i="0" u="none" strike="noStrike" dirty="0">
                        <a:effectLst/>
                        <a:latin typeface="Times New Roman"/>
                      </a:endParaRPr>
                    </a:p>
                  </a:txBody>
                  <a:tcPr marL="2743" marR="2743" marT="2743" marB="0" anchor="ctr"/>
                </a:tc>
              </a:tr>
              <a:tr h="256534">
                <a:tc>
                  <a:txBody>
                    <a:bodyPr/>
                    <a:lstStyle/>
                    <a:p>
                      <a:pPr algn="l" fontAlgn="t"/>
                      <a:r>
                        <a:rPr lang="ru-RU" sz="850" b="1" u="none" strike="noStrike">
                          <a:effectLst/>
                        </a:rPr>
                        <a:t>МП «Содержание и ремонт муниципального жилого фонда в Михайловском муниципальном районе»</a:t>
                      </a:r>
                      <a:endParaRPr lang="ru-RU" sz="850" b="1" i="1" u="none" strike="noStrike">
                        <a:effectLst/>
                        <a:latin typeface="Times New Roman"/>
                      </a:endParaRPr>
                    </a:p>
                  </a:txBody>
                  <a:tcPr marL="2743" marR="2743" marT="2743" marB="0"/>
                </a:tc>
                <a:tc>
                  <a:txBody>
                    <a:bodyPr/>
                    <a:lstStyle/>
                    <a:p>
                      <a:pPr algn="ctr" fontAlgn="ctr"/>
                      <a:r>
                        <a:rPr lang="ru-RU" sz="850" u="none" strike="noStrike">
                          <a:effectLst/>
                        </a:rPr>
                        <a:t>3 500,000</a:t>
                      </a:r>
                      <a:endParaRPr lang="ru-RU" sz="850" b="1" i="0" u="none" strike="noStrike">
                        <a:effectLst/>
                        <a:latin typeface="Times New Roman"/>
                      </a:endParaRPr>
                    </a:p>
                  </a:txBody>
                  <a:tcPr marL="2743" marR="2743" marT="2743" marB="0" anchor="ctr"/>
                </a:tc>
                <a:tc>
                  <a:txBody>
                    <a:bodyPr/>
                    <a:lstStyle/>
                    <a:p>
                      <a:pPr algn="ctr" fontAlgn="ctr"/>
                      <a:r>
                        <a:rPr lang="ru-RU" sz="850" u="none" strike="noStrike">
                          <a:effectLst/>
                        </a:rPr>
                        <a:t>7 317,71170</a:t>
                      </a:r>
                      <a:endParaRPr lang="ru-RU" sz="850" b="1" i="0" u="none" strike="noStrike">
                        <a:effectLst/>
                        <a:latin typeface="Times New Roman"/>
                      </a:endParaRPr>
                    </a:p>
                  </a:txBody>
                  <a:tcPr marL="2743" marR="2743" marT="2743" marB="0" anchor="ctr"/>
                </a:tc>
                <a:tc>
                  <a:txBody>
                    <a:bodyPr/>
                    <a:lstStyle/>
                    <a:p>
                      <a:pPr algn="ctr" fontAlgn="ctr"/>
                      <a:r>
                        <a:rPr lang="ru-RU" sz="850" u="none" strike="noStrike">
                          <a:effectLst/>
                        </a:rPr>
                        <a:t>7 227,89144</a:t>
                      </a:r>
                      <a:endParaRPr lang="ru-RU" sz="850" b="1" i="0" u="none" strike="noStrike">
                        <a:effectLst/>
                        <a:latin typeface="Times New Roman"/>
                      </a:endParaRPr>
                    </a:p>
                  </a:txBody>
                  <a:tcPr marL="2743" marR="2743" marT="2743" marB="0" anchor="ctr"/>
                </a:tc>
                <a:tc>
                  <a:txBody>
                    <a:bodyPr/>
                    <a:lstStyle/>
                    <a:p>
                      <a:pPr algn="ctr" fontAlgn="ctr"/>
                      <a:r>
                        <a:rPr lang="ru-RU" sz="850" u="none" strike="noStrike" dirty="0">
                          <a:effectLst/>
                        </a:rPr>
                        <a:t>206,51</a:t>
                      </a:r>
                      <a:endParaRPr lang="ru-RU" sz="850" b="0" i="0" u="none" strike="noStrike" dirty="0">
                        <a:effectLst/>
                        <a:latin typeface="Times New Roman"/>
                      </a:endParaRPr>
                    </a:p>
                  </a:txBody>
                  <a:tcPr marL="2743" marR="2743" marT="2743" marB="0" anchor="ctr"/>
                </a:tc>
                <a:tc>
                  <a:txBody>
                    <a:bodyPr/>
                    <a:lstStyle/>
                    <a:p>
                      <a:pPr algn="ctr" fontAlgn="ctr"/>
                      <a:r>
                        <a:rPr lang="ru-RU" sz="850" u="none" strike="noStrike" dirty="0">
                          <a:effectLst/>
                        </a:rPr>
                        <a:t>98,77</a:t>
                      </a:r>
                      <a:endParaRPr lang="ru-RU" sz="850" b="0" i="0" u="none" strike="noStrike" dirty="0">
                        <a:effectLst/>
                        <a:latin typeface="Times New Roman"/>
                      </a:endParaRPr>
                    </a:p>
                  </a:txBody>
                  <a:tcPr marL="2743" marR="2743" marT="2743" marB="0" anchor="ctr"/>
                </a:tc>
              </a:tr>
              <a:tr h="129611">
                <a:tc>
                  <a:txBody>
                    <a:bodyPr/>
                    <a:lstStyle/>
                    <a:p>
                      <a:pPr algn="l" fontAlgn="t"/>
                      <a:r>
                        <a:rPr lang="ru-RU" sz="850" b="1" u="none" strike="noStrike">
                          <a:effectLst/>
                        </a:rPr>
                        <a:t>МП «Противодействие коррупции на территории Михайловского муниципального района»</a:t>
                      </a:r>
                      <a:endParaRPr lang="ru-RU" sz="850" b="1" i="1" u="none" strike="noStrike">
                        <a:effectLst/>
                        <a:latin typeface="Times New Roman"/>
                      </a:endParaRPr>
                    </a:p>
                  </a:txBody>
                  <a:tcPr marL="2743" marR="2743" marT="2743" marB="0"/>
                </a:tc>
                <a:tc>
                  <a:txBody>
                    <a:bodyPr/>
                    <a:lstStyle/>
                    <a:p>
                      <a:pPr algn="ctr" fontAlgn="ctr"/>
                      <a:r>
                        <a:rPr lang="ru-RU" sz="850" u="none" strike="noStrike">
                          <a:effectLst/>
                        </a:rPr>
                        <a:t>30,000</a:t>
                      </a:r>
                      <a:endParaRPr lang="ru-RU" sz="850" b="1" i="0" u="none" strike="noStrike">
                        <a:effectLst/>
                        <a:latin typeface="Times New Roman"/>
                      </a:endParaRPr>
                    </a:p>
                  </a:txBody>
                  <a:tcPr marL="2743" marR="2743" marT="2743" marB="0" anchor="ctr"/>
                </a:tc>
                <a:tc>
                  <a:txBody>
                    <a:bodyPr/>
                    <a:lstStyle/>
                    <a:p>
                      <a:pPr algn="ctr" fontAlgn="ctr"/>
                      <a:r>
                        <a:rPr lang="ru-RU" sz="850" u="none" strike="noStrike">
                          <a:effectLst/>
                        </a:rPr>
                        <a:t>29,90415</a:t>
                      </a:r>
                      <a:endParaRPr lang="ru-RU" sz="850" b="1" i="0" u="none" strike="noStrike">
                        <a:effectLst/>
                        <a:latin typeface="Times New Roman"/>
                      </a:endParaRPr>
                    </a:p>
                  </a:txBody>
                  <a:tcPr marL="2743" marR="2743" marT="2743" marB="0" anchor="ctr"/>
                </a:tc>
                <a:tc>
                  <a:txBody>
                    <a:bodyPr/>
                    <a:lstStyle/>
                    <a:p>
                      <a:pPr algn="ctr" fontAlgn="ctr"/>
                      <a:r>
                        <a:rPr lang="ru-RU" sz="850" u="none" strike="noStrike">
                          <a:effectLst/>
                        </a:rPr>
                        <a:t>29,90415</a:t>
                      </a:r>
                      <a:endParaRPr lang="ru-RU" sz="850" b="1" i="0" u="none" strike="noStrike">
                        <a:effectLst/>
                        <a:latin typeface="Times New Roman"/>
                      </a:endParaRPr>
                    </a:p>
                  </a:txBody>
                  <a:tcPr marL="2743" marR="2743" marT="2743" marB="0" anchor="ctr"/>
                </a:tc>
                <a:tc>
                  <a:txBody>
                    <a:bodyPr/>
                    <a:lstStyle/>
                    <a:p>
                      <a:pPr algn="ctr" fontAlgn="ctr"/>
                      <a:r>
                        <a:rPr lang="ru-RU" sz="850" u="none" strike="noStrike" dirty="0">
                          <a:effectLst/>
                        </a:rPr>
                        <a:t>99,68</a:t>
                      </a:r>
                      <a:endParaRPr lang="ru-RU" sz="850" b="0" i="0" u="none" strike="noStrike" dirty="0">
                        <a:effectLst/>
                        <a:latin typeface="Times New Roman"/>
                      </a:endParaRPr>
                    </a:p>
                  </a:txBody>
                  <a:tcPr marL="2743" marR="2743" marT="2743" marB="0" anchor="ctr"/>
                </a:tc>
                <a:tc>
                  <a:txBody>
                    <a:bodyPr/>
                    <a:lstStyle/>
                    <a:p>
                      <a:pPr algn="ctr" fontAlgn="ctr"/>
                      <a:r>
                        <a:rPr lang="ru-RU" sz="850" u="none" strike="noStrike" dirty="0">
                          <a:effectLst/>
                        </a:rPr>
                        <a:t>100,00</a:t>
                      </a:r>
                      <a:endParaRPr lang="ru-RU" sz="850" b="0" i="0" u="none" strike="noStrike" dirty="0">
                        <a:effectLst/>
                        <a:latin typeface="Times New Roman"/>
                      </a:endParaRPr>
                    </a:p>
                  </a:txBody>
                  <a:tcPr marL="2743" marR="2743" marT="2743" marB="0" anchor="ctr"/>
                </a:tc>
              </a:tr>
              <a:tr h="256534">
                <a:tc>
                  <a:txBody>
                    <a:bodyPr/>
                    <a:lstStyle/>
                    <a:p>
                      <a:pPr algn="l" fontAlgn="t"/>
                      <a:r>
                        <a:rPr lang="ru-RU" sz="850" b="1" u="none" strike="noStrike" dirty="0">
                          <a:effectLst/>
                        </a:rPr>
                        <a:t>МП «Управление муниципальным имуществом и земельными ресурсами Михайловского муниципального района»</a:t>
                      </a:r>
                      <a:endParaRPr lang="ru-RU" sz="850" b="1" i="1" u="none" strike="noStrike" dirty="0">
                        <a:effectLst/>
                        <a:latin typeface="Times New Roman"/>
                      </a:endParaRPr>
                    </a:p>
                  </a:txBody>
                  <a:tcPr marL="2743" marR="2743" marT="2743" marB="0"/>
                </a:tc>
                <a:tc>
                  <a:txBody>
                    <a:bodyPr/>
                    <a:lstStyle/>
                    <a:p>
                      <a:pPr algn="ctr" fontAlgn="ctr"/>
                      <a:r>
                        <a:rPr lang="ru-RU" sz="850" u="none" strike="noStrike">
                          <a:effectLst/>
                        </a:rPr>
                        <a:t>15 058,550</a:t>
                      </a:r>
                      <a:endParaRPr lang="ru-RU" sz="850" b="1" i="0" u="none" strike="noStrike">
                        <a:effectLst/>
                        <a:latin typeface="Times New Roman"/>
                      </a:endParaRPr>
                    </a:p>
                  </a:txBody>
                  <a:tcPr marL="2743" marR="2743" marT="2743" marB="0" anchor="ctr"/>
                </a:tc>
                <a:tc>
                  <a:txBody>
                    <a:bodyPr/>
                    <a:lstStyle/>
                    <a:p>
                      <a:pPr algn="ctr" fontAlgn="ctr"/>
                      <a:r>
                        <a:rPr lang="ru-RU" sz="850" u="none" strike="noStrike">
                          <a:effectLst/>
                        </a:rPr>
                        <a:t>23 162,35260</a:t>
                      </a:r>
                      <a:endParaRPr lang="ru-RU" sz="850" b="1" i="0" u="none" strike="noStrike">
                        <a:effectLst/>
                        <a:latin typeface="Times New Roman"/>
                      </a:endParaRPr>
                    </a:p>
                  </a:txBody>
                  <a:tcPr marL="2743" marR="2743" marT="2743" marB="0" anchor="ctr"/>
                </a:tc>
                <a:tc>
                  <a:txBody>
                    <a:bodyPr/>
                    <a:lstStyle/>
                    <a:p>
                      <a:pPr algn="ctr" fontAlgn="ctr"/>
                      <a:r>
                        <a:rPr lang="ru-RU" sz="850" u="none" strike="noStrike">
                          <a:effectLst/>
                        </a:rPr>
                        <a:t>22 533,69403</a:t>
                      </a:r>
                      <a:endParaRPr lang="ru-RU" sz="850" b="1" i="0" u="none" strike="noStrike">
                        <a:effectLst/>
                        <a:latin typeface="Times New Roman"/>
                      </a:endParaRPr>
                    </a:p>
                  </a:txBody>
                  <a:tcPr marL="2743" marR="2743" marT="2743" marB="0" anchor="ctr"/>
                </a:tc>
                <a:tc>
                  <a:txBody>
                    <a:bodyPr/>
                    <a:lstStyle/>
                    <a:p>
                      <a:pPr algn="ctr" fontAlgn="ctr"/>
                      <a:r>
                        <a:rPr lang="ru-RU" sz="850" u="none" strike="noStrike" dirty="0">
                          <a:effectLst/>
                        </a:rPr>
                        <a:t>149,64</a:t>
                      </a:r>
                      <a:endParaRPr lang="ru-RU" sz="850" b="0" i="0" u="none" strike="noStrike" dirty="0">
                        <a:effectLst/>
                        <a:latin typeface="Times New Roman"/>
                      </a:endParaRPr>
                    </a:p>
                  </a:txBody>
                  <a:tcPr marL="2743" marR="2743" marT="2743" marB="0" anchor="ctr"/>
                </a:tc>
                <a:tc>
                  <a:txBody>
                    <a:bodyPr/>
                    <a:lstStyle/>
                    <a:p>
                      <a:pPr algn="ctr" fontAlgn="ctr"/>
                      <a:r>
                        <a:rPr lang="ru-RU" sz="850" u="none" strike="noStrike" dirty="0">
                          <a:effectLst/>
                        </a:rPr>
                        <a:t>97,29</a:t>
                      </a:r>
                      <a:endParaRPr lang="ru-RU" sz="850" b="0" i="0" u="none" strike="noStrike" dirty="0">
                        <a:effectLst/>
                        <a:latin typeface="Times New Roman"/>
                      </a:endParaRPr>
                    </a:p>
                  </a:txBody>
                  <a:tcPr marL="2743" marR="2743" marT="2743" marB="0" anchor="ctr"/>
                </a:tc>
              </a:tr>
            </a:tbl>
          </a:graphicData>
        </a:graphic>
      </p:graphicFrame>
      <p:sp>
        <p:nvSpPr>
          <p:cNvPr id="5" name="Прямоугольник 4"/>
          <p:cNvSpPr/>
          <p:nvPr/>
        </p:nvSpPr>
        <p:spPr>
          <a:xfrm>
            <a:off x="0" y="26183"/>
            <a:ext cx="9144000" cy="507831"/>
          </a:xfrm>
          <a:prstGeom prst="rect">
            <a:avLst/>
          </a:prstGeom>
        </p:spPr>
        <p:txBody>
          <a:bodyPr wrap="square">
            <a:spAutoFit/>
          </a:bodyPr>
          <a:lstStyle/>
          <a:p>
            <a:pPr algn="ctr"/>
            <a:r>
              <a:rPr lang="ru-RU" sz="1600" b="1" i="1" dirty="0">
                <a:effectLst>
                  <a:outerShdw blurRad="38100" dist="38100" dir="2700000" algn="tl">
                    <a:srgbClr val="FFFFFF"/>
                  </a:outerShdw>
                </a:effectLst>
                <a:latin typeface="Times New Roman" pitchFamily="18" charset="0"/>
              </a:rPr>
              <a:t>Муниципальные программы  бюджета Михайловского муниципального </a:t>
            </a:r>
            <a:r>
              <a:rPr lang="ru-RU" sz="1600" b="1" i="1" dirty="0" smtClean="0">
                <a:effectLst>
                  <a:outerShdw blurRad="38100" dist="38100" dir="2700000" algn="tl">
                    <a:srgbClr val="FFFFFF"/>
                  </a:outerShdw>
                </a:effectLst>
                <a:latin typeface="Times New Roman" pitchFamily="18" charset="0"/>
              </a:rPr>
              <a:t>района за 2023 </a:t>
            </a:r>
            <a:r>
              <a:rPr lang="ru-RU" sz="1600" b="1" i="1" dirty="0">
                <a:effectLst>
                  <a:outerShdw blurRad="38100" dist="38100" dir="2700000" algn="tl">
                    <a:srgbClr val="FFFFFF"/>
                  </a:outerShdw>
                </a:effectLst>
                <a:latin typeface="Times New Roman" pitchFamily="18" charset="0"/>
              </a:rPr>
              <a:t>год, </a:t>
            </a:r>
            <a:endParaRPr lang="ru-RU" sz="1600" b="1" i="1" dirty="0" smtClean="0">
              <a:effectLst>
                <a:outerShdw blurRad="38100" dist="38100" dir="2700000" algn="tl">
                  <a:srgbClr val="FFFFFF"/>
                </a:outerShdw>
              </a:effectLst>
              <a:latin typeface="Times New Roman" pitchFamily="18" charset="0"/>
            </a:endParaRPr>
          </a:p>
          <a:p>
            <a:pPr algn="r"/>
            <a:r>
              <a:rPr lang="ru-RU" sz="1100" b="1" i="1" dirty="0" smtClean="0">
                <a:effectLst>
                  <a:outerShdw blurRad="38100" dist="38100" dir="2700000" algn="tl">
                    <a:srgbClr val="FFFFFF"/>
                  </a:outerShdw>
                </a:effectLst>
                <a:latin typeface="Times New Roman" pitchFamily="18" charset="0"/>
              </a:rPr>
              <a:t>   тыс</a:t>
            </a:r>
            <a:r>
              <a:rPr lang="ru-RU" sz="1100" b="1" i="1" dirty="0">
                <a:effectLst>
                  <a:outerShdw blurRad="38100" dist="38100" dir="2700000" algn="tl">
                    <a:srgbClr val="FFFFFF"/>
                  </a:outerShdw>
                </a:effectLst>
                <a:latin typeface="Times New Roman" pitchFamily="18" charset="0"/>
              </a:rPr>
              <a:t>. руб.</a:t>
            </a:r>
            <a:endParaRPr lang="ru-RU" sz="1100" dirty="0"/>
          </a:p>
        </p:txBody>
      </p:sp>
    </p:spTree>
    <p:extLst>
      <p:ext uri="{BB962C8B-B14F-4D97-AF65-F5344CB8AC3E}">
        <p14:creationId xmlns:p14="http://schemas.microsoft.com/office/powerpoint/2010/main" val="398769867"/>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HabarovaEG\Desktop\герб мих.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15951" y="206456"/>
            <a:ext cx="829038" cy="837246"/>
          </a:xfrm>
          <a:prstGeom prst="rect">
            <a:avLst/>
          </a:prstGeom>
          <a:noFill/>
          <a:extLst>
            <a:ext uri="{909E8E84-426E-40DD-AFC4-6F175D3DCCD1}">
              <a14:hiddenFill xmlns:a14="http://schemas.microsoft.com/office/drawing/2010/main">
                <a:solidFill>
                  <a:srgbClr val="FFFFFF"/>
                </a:solidFill>
              </a14:hiddenFill>
            </a:ext>
          </a:extLst>
        </p:spPr>
      </p:pic>
      <p:sp>
        <p:nvSpPr>
          <p:cNvPr id="3" name="Подзаголовок 2"/>
          <p:cNvSpPr>
            <a:spLocks noGrp="1"/>
          </p:cNvSpPr>
          <p:nvPr>
            <p:ph type="subTitle" idx="1"/>
          </p:nvPr>
        </p:nvSpPr>
        <p:spPr>
          <a:xfrm>
            <a:off x="103141" y="1052736"/>
            <a:ext cx="3240360" cy="4680520"/>
          </a:xfrm>
        </p:spPr>
        <p:style>
          <a:lnRef idx="2">
            <a:schemeClr val="accent1"/>
          </a:lnRef>
          <a:fillRef idx="1">
            <a:schemeClr val="lt1"/>
          </a:fillRef>
          <a:effectRef idx="0">
            <a:schemeClr val="accent1"/>
          </a:effectRef>
          <a:fontRef idx="minor">
            <a:schemeClr val="dk1"/>
          </a:fontRef>
        </p:style>
        <p:txBody>
          <a:bodyPr/>
          <a:lstStyle/>
          <a:p>
            <a:pPr algn="l"/>
            <a:r>
              <a:rPr lang="ru-RU" sz="1600" dirty="0" smtClean="0">
                <a:solidFill>
                  <a:schemeClr val="tx1"/>
                </a:solidFill>
                <a:latin typeface="Times New Roman" panose="02020603050405020304" pitchFamily="18" charset="0"/>
                <a:cs typeface="Times New Roman" panose="02020603050405020304" pitchFamily="18" charset="0"/>
              </a:rPr>
              <a:t>Михайловский </a:t>
            </a:r>
            <a:r>
              <a:rPr lang="ru-RU" sz="1600" dirty="0">
                <a:solidFill>
                  <a:schemeClr val="tx1"/>
                </a:solidFill>
                <a:latin typeface="Times New Roman" panose="02020603050405020304" pitchFamily="18" charset="0"/>
                <a:cs typeface="Times New Roman" panose="02020603050405020304" pitchFamily="18" charset="0"/>
              </a:rPr>
              <a:t>муниципальный район входит в состав Приморского края, относящегося </a:t>
            </a:r>
            <a:r>
              <a:rPr lang="ru-RU" sz="1600" dirty="0" smtClean="0">
                <a:solidFill>
                  <a:schemeClr val="tx1"/>
                </a:solidFill>
                <a:latin typeface="Times New Roman" panose="02020603050405020304" pitchFamily="18" charset="0"/>
                <a:cs typeface="Times New Roman" panose="02020603050405020304" pitchFamily="18" charset="0"/>
              </a:rPr>
              <a:t>к Дальневосточному </a:t>
            </a:r>
            <a:r>
              <a:rPr lang="ru-RU" sz="1600" dirty="0">
                <a:solidFill>
                  <a:schemeClr val="tx1"/>
                </a:solidFill>
                <a:latin typeface="Times New Roman" panose="02020603050405020304" pitchFamily="18" charset="0"/>
                <a:cs typeface="Times New Roman" panose="02020603050405020304" pitchFamily="18" charset="0"/>
              </a:rPr>
              <a:t>федеральному округу, и расположен в юго-западной части </a:t>
            </a:r>
            <a:r>
              <a:rPr lang="ru-RU" sz="1600" dirty="0" smtClean="0">
                <a:solidFill>
                  <a:schemeClr val="tx1"/>
                </a:solidFill>
                <a:latin typeface="Times New Roman" panose="02020603050405020304" pitchFamily="18" charset="0"/>
                <a:cs typeface="Times New Roman" panose="02020603050405020304" pitchFamily="18" charset="0"/>
              </a:rPr>
              <a:t>субъекта.</a:t>
            </a:r>
          </a:p>
          <a:p>
            <a:pPr algn="l"/>
            <a:r>
              <a:rPr lang="ru-RU" sz="1600" dirty="0" smtClean="0">
                <a:solidFill>
                  <a:schemeClr val="tx1"/>
                </a:solidFill>
                <a:latin typeface="Times New Roman" panose="02020603050405020304" pitchFamily="18" charset="0"/>
                <a:cs typeface="Times New Roman" panose="02020603050405020304" pitchFamily="18" charset="0"/>
              </a:rPr>
              <a:t>Граничит </a:t>
            </a:r>
            <a:r>
              <a:rPr lang="ru-RU" sz="1600" dirty="0">
                <a:solidFill>
                  <a:schemeClr val="tx1"/>
                </a:solidFill>
                <a:latin typeface="Times New Roman" panose="02020603050405020304" pitchFamily="18" charset="0"/>
                <a:cs typeface="Times New Roman" panose="02020603050405020304" pitchFamily="18" charset="0"/>
              </a:rPr>
              <a:t>с Уссурийским, </a:t>
            </a:r>
            <a:r>
              <a:rPr lang="ru-RU" sz="1600" dirty="0" err="1">
                <a:solidFill>
                  <a:schemeClr val="tx1"/>
                </a:solidFill>
                <a:latin typeface="Times New Roman" panose="02020603050405020304" pitchFamily="18" charset="0"/>
                <a:cs typeface="Times New Roman" panose="02020603050405020304" pitchFamily="18" charset="0"/>
              </a:rPr>
              <a:t>Анучинским</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Шкотовским</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Хорольским</a:t>
            </a:r>
            <a:r>
              <a:rPr lang="ru-RU" sz="1600" dirty="0">
                <a:solidFill>
                  <a:schemeClr val="tx1"/>
                </a:solidFill>
                <a:latin typeface="Times New Roman" panose="02020603050405020304" pitchFamily="18" charset="0"/>
                <a:cs typeface="Times New Roman" panose="02020603050405020304" pitchFamily="18" charset="0"/>
              </a:rPr>
              <a:t>, Черниговским и Октябрьским районами. Общая протяженность границ составляет 380 км. Михайловский район имеет чрезвычайно удобное географическое положение с ключевыми для Приморского края транспортными коридорами, что обуславливает значительные возможности развития района. </a:t>
            </a:r>
          </a:p>
          <a:p>
            <a:pPr>
              <a:defRPr/>
            </a:pPr>
            <a:endParaRPr lang="ru-RU" sz="1500" dirty="0"/>
          </a:p>
        </p:txBody>
      </p:sp>
      <p:pic>
        <p:nvPicPr>
          <p:cNvPr id="1026" name="Picture 2" descr="C:\Users\HabarovaEG\Desktop\карта.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1880" y="1043702"/>
            <a:ext cx="5472607" cy="2817346"/>
          </a:xfrm>
          <a:prstGeom prst="rect">
            <a:avLst/>
          </a:prstGeom>
          <a:ln>
            <a:noFill/>
          </a:ln>
          <a:effectLst>
            <a:outerShdw blurRad="190500" algn="tl" rotWithShape="0">
              <a:srgbClr val="000000">
                <a:alpha val="70000"/>
              </a:srgbClr>
            </a:outerShdw>
          </a:effectLst>
          <a:extLst/>
        </p:spPr>
      </p:pic>
      <p:sp>
        <p:nvSpPr>
          <p:cNvPr id="2" name="Прямоугольник 1"/>
          <p:cNvSpPr/>
          <p:nvPr/>
        </p:nvSpPr>
        <p:spPr>
          <a:xfrm>
            <a:off x="3491880" y="3990219"/>
            <a:ext cx="5580112" cy="280076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ru-RU" sz="1600" dirty="0">
                <a:latin typeface="Times New Roman" panose="02020603050405020304" pitchFamily="18" charset="0"/>
                <a:cs typeface="Times New Roman" panose="02020603050405020304" pitchFamily="18" charset="0"/>
              </a:rPr>
              <a:t>В состав Михайловского муниципального района входит 7 поселений: 1 городское – </a:t>
            </a:r>
            <a:r>
              <a:rPr lang="ru-RU" sz="1600" dirty="0" err="1">
                <a:latin typeface="Times New Roman" panose="02020603050405020304" pitchFamily="18" charset="0"/>
                <a:cs typeface="Times New Roman" panose="02020603050405020304" pitchFamily="18" charset="0"/>
              </a:rPr>
              <a:t>Новошахтинское</a:t>
            </a:r>
            <a:r>
              <a:rPr lang="ru-RU" sz="1600" dirty="0">
                <a:latin typeface="Times New Roman" panose="02020603050405020304" pitchFamily="18" charset="0"/>
                <a:cs typeface="Times New Roman" panose="02020603050405020304" pitchFamily="18" charset="0"/>
              </a:rPr>
              <a:t> и 6 сельских - </a:t>
            </a:r>
            <a:r>
              <a:rPr lang="ru-RU" sz="1600" dirty="0" err="1">
                <a:latin typeface="Times New Roman" panose="02020603050405020304" pitchFamily="18" charset="0"/>
                <a:cs typeface="Times New Roman" panose="02020603050405020304" pitchFamily="18" charset="0"/>
              </a:rPr>
              <a:t>Григорьевское</a:t>
            </a:r>
            <a:r>
              <a:rPr lang="ru-RU" sz="1600" dirty="0">
                <a:latin typeface="Times New Roman" panose="02020603050405020304" pitchFamily="18" charset="0"/>
                <a:cs typeface="Times New Roman" panose="02020603050405020304" pitchFamily="18" charset="0"/>
              </a:rPr>
              <a:t>, Ивановское, </a:t>
            </a:r>
            <a:r>
              <a:rPr lang="ru-RU" sz="1600" dirty="0" err="1">
                <a:latin typeface="Times New Roman" panose="02020603050405020304" pitchFamily="18" charset="0"/>
                <a:cs typeface="Times New Roman" panose="02020603050405020304" pitchFamily="18" charset="0"/>
              </a:rPr>
              <a:t>Кремовское</a:t>
            </a:r>
            <a:r>
              <a:rPr lang="ru-RU" sz="1600" dirty="0">
                <a:latin typeface="Times New Roman" panose="02020603050405020304" pitchFamily="18" charset="0"/>
                <a:cs typeface="Times New Roman" panose="02020603050405020304" pitchFamily="18" charset="0"/>
              </a:rPr>
              <a:t>, Михайловское, </a:t>
            </a:r>
            <a:r>
              <a:rPr lang="ru-RU" sz="1600" dirty="0" err="1">
                <a:latin typeface="Times New Roman" panose="02020603050405020304" pitchFamily="18" charset="0"/>
                <a:cs typeface="Times New Roman" panose="02020603050405020304" pitchFamily="18" charset="0"/>
              </a:rPr>
              <a:t>Осиновское</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Сунятсенское</a:t>
            </a:r>
            <a:r>
              <a:rPr lang="ru-RU" sz="1600" dirty="0">
                <a:latin typeface="Times New Roman" panose="02020603050405020304" pitchFamily="18" charset="0"/>
                <a:cs typeface="Times New Roman" panose="02020603050405020304" pitchFamily="18" charset="0"/>
              </a:rPr>
              <a:t>. Число населенных пунктов – 31, районный центр - село Михайловка. Численность населения района по состоянию на 1 января 2023 года составляла 28 755 человек, в том числе городского – 7 049 человек, сельского – 21 706 человек. На долю населения трудоспособного возраста приходится 54,4 %, по плотности населения (10,5 чел. на 1 км</a:t>
            </a:r>
            <a:r>
              <a:rPr lang="ru-RU" sz="1600" baseline="30000" dirty="0">
                <a:latin typeface="Times New Roman" panose="02020603050405020304" pitchFamily="18" charset="0"/>
                <a:cs typeface="Times New Roman" panose="02020603050405020304" pitchFamily="18" charset="0"/>
              </a:rPr>
              <a:t>2</a:t>
            </a:r>
            <a:r>
              <a:rPr lang="ru-RU" sz="1600" dirty="0">
                <a:latin typeface="Times New Roman" panose="02020603050405020304" pitchFamily="18" charset="0"/>
                <a:cs typeface="Times New Roman" panose="02020603050405020304" pitchFamily="18" charset="0"/>
              </a:rPr>
              <a:t>) район занимает 5 место среди муниципальных районов и округов Приморского края.</a:t>
            </a:r>
          </a:p>
        </p:txBody>
      </p:sp>
      <p:sp>
        <p:nvSpPr>
          <p:cNvPr id="4" name="Прямоугольник 3"/>
          <p:cNvSpPr/>
          <p:nvPr/>
        </p:nvSpPr>
        <p:spPr>
          <a:xfrm>
            <a:off x="827584" y="120372"/>
            <a:ext cx="7560840" cy="830997"/>
          </a:xfrm>
          <a:prstGeom prst="rect">
            <a:avLst/>
          </a:prstGeom>
        </p:spPr>
        <p:txBody>
          <a:bodyPr wrap="square">
            <a:spAutoFit/>
          </a:bodyPr>
          <a:lstStyle/>
          <a:p>
            <a:pPr algn="ctr"/>
            <a:r>
              <a:rPr lang="ru-RU" altLang="ru-RU" sz="2400" b="1" i="1" dirty="0">
                <a:latin typeface="Times New Roman" pitchFamily="18" charset="0"/>
                <a:cs typeface="Times New Roman" pitchFamily="18" charset="0"/>
              </a:rPr>
              <a:t>Административно-территориальное деление Михайловского муниципального района</a:t>
            </a:r>
            <a:endParaRPr lang="ru-RU" sz="2400" b="1" dirty="0"/>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8520" y="116632"/>
            <a:ext cx="9252520" cy="544612"/>
          </a:xfrm>
        </p:spPr>
        <p:txBody>
          <a:bodyPr/>
          <a:lstStyle/>
          <a:p>
            <a:pPr algn="r"/>
            <a:r>
              <a:rPr lang="ru-RU" sz="1500" b="1" i="1" dirty="0">
                <a:effectLst>
                  <a:outerShdw blurRad="38100" dist="38100" dir="2700000" algn="tl">
                    <a:srgbClr val="FFFFFF"/>
                  </a:outerShdw>
                </a:effectLst>
                <a:latin typeface="Times New Roman" pitchFamily="18" charset="0"/>
              </a:rPr>
              <a:t>Непрограммные направления расходов бюджета Михайловского муниципального района за  2023 год</a:t>
            </a:r>
            <a:r>
              <a:rPr lang="ru-RU" sz="1500" b="1" i="1" dirty="0" smtClean="0">
                <a:effectLst>
                  <a:outerShdw blurRad="38100" dist="38100" dir="2700000" algn="tl">
                    <a:srgbClr val="FFFFFF"/>
                  </a:outerShdw>
                </a:effectLst>
                <a:latin typeface="Times New Roman" pitchFamily="18" charset="0"/>
              </a:rPr>
              <a:t>,</a:t>
            </a:r>
            <a:br>
              <a:rPr lang="ru-RU" sz="1500" b="1" i="1" dirty="0" smtClean="0">
                <a:effectLst>
                  <a:outerShdw blurRad="38100" dist="38100" dir="2700000" algn="tl">
                    <a:srgbClr val="FFFFFF"/>
                  </a:outerShdw>
                </a:effectLst>
                <a:latin typeface="Times New Roman" pitchFamily="18" charset="0"/>
              </a:rPr>
            </a:br>
            <a:r>
              <a:rPr lang="ru-RU" sz="1500" b="1" i="1" dirty="0" smtClean="0">
                <a:effectLst>
                  <a:outerShdw blurRad="38100" dist="38100" dir="2700000" algn="tl">
                    <a:srgbClr val="FFFFFF"/>
                  </a:outerShdw>
                </a:effectLst>
                <a:latin typeface="Times New Roman" pitchFamily="18" charset="0"/>
              </a:rPr>
              <a:t> </a:t>
            </a:r>
            <a:r>
              <a:rPr lang="ru-RU" sz="1200" b="1" i="1" dirty="0">
                <a:effectLst>
                  <a:outerShdw blurRad="38100" dist="38100" dir="2700000" algn="tl">
                    <a:srgbClr val="FFFFFF"/>
                  </a:outerShdw>
                </a:effectLst>
                <a:latin typeface="Times New Roman" pitchFamily="18" charset="0"/>
              </a:rPr>
              <a:t>тыс. руб.</a:t>
            </a:r>
            <a:endParaRPr lang="ru-RU" sz="1200" dirty="0"/>
          </a:p>
        </p:txBody>
      </p:sp>
      <p:graphicFrame>
        <p:nvGraphicFramePr>
          <p:cNvPr id="3" name="Таблица 2"/>
          <p:cNvGraphicFramePr>
            <a:graphicFrameLocks noGrp="1"/>
          </p:cNvGraphicFramePr>
          <p:nvPr>
            <p:extLst>
              <p:ext uri="{D42A27DB-BD31-4B8C-83A1-F6EECF244321}">
                <p14:modId xmlns:p14="http://schemas.microsoft.com/office/powerpoint/2010/main" val="3634911115"/>
              </p:ext>
            </p:extLst>
          </p:nvPr>
        </p:nvGraphicFramePr>
        <p:xfrm>
          <a:off x="107504" y="651118"/>
          <a:ext cx="8928992" cy="6171962"/>
        </p:xfrm>
        <a:graphic>
          <a:graphicData uri="http://schemas.openxmlformats.org/drawingml/2006/table">
            <a:tbl>
              <a:tblPr>
                <a:tableStyleId>{69CF1AB2-1976-4502-BF36-3FF5EA218861}</a:tableStyleId>
              </a:tblPr>
              <a:tblGrid>
                <a:gridCol w="4824536"/>
                <a:gridCol w="864096"/>
                <a:gridCol w="887564"/>
                <a:gridCol w="989339"/>
                <a:gridCol w="720525"/>
                <a:gridCol w="642932"/>
              </a:tblGrid>
              <a:tr h="181899">
                <a:tc>
                  <a:txBody>
                    <a:bodyPr/>
                    <a:lstStyle/>
                    <a:p>
                      <a:pPr algn="ctr" fontAlgn="ctr"/>
                      <a:r>
                        <a:rPr lang="ru-RU" sz="800" b="0" i="0" u="none" strike="noStrike" dirty="0">
                          <a:effectLst/>
                          <a:latin typeface="Times New Roman"/>
                        </a:rPr>
                        <a:t>Наименование показателя</a:t>
                      </a:r>
                    </a:p>
                  </a:txBody>
                  <a:tcPr marL="9525" marR="9525" marT="9525" marB="0" anchor="ctr"/>
                </a:tc>
                <a:tc>
                  <a:txBody>
                    <a:bodyPr/>
                    <a:lstStyle/>
                    <a:p>
                      <a:pPr algn="ctr" fontAlgn="ctr"/>
                      <a:r>
                        <a:rPr lang="ru-RU" sz="800" b="0" i="0" u="none" strike="noStrike" dirty="0">
                          <a:effectLst/>
                          <a:latin typeface="Times New Roman"/>
                        </a:rPr>
                        <a:t>Годовой план на 01.01.2023</a:t>
                      </a:r>
                    </a:p>
                  </a:txBody>
                  <a:tcPr marL="9525" marR="9525" marT="9525" marB="0" anchor="ctr"/>
                </a:tc>
                <a:tc>
                  <a:txBody>
                    <a:bodyPr/>
                    <a:lstStyle/>
                    <a:p>
                      <a:pPr algn="ctr" fontAlgn="ctr"/>
                      <a:r>
                        <a:rPr lang="ru-RU" sz="800" b="0" i="0" u="none" strike="noStrike" dirty="0">
                          <a:effectLst/>
                          <a:latin typeface="Times New Roman"/>
                        </a:rPr>
                        <a:t>Годовой план уточненный</a:t>
                      </a:r>
                    </a:p>
                  </a:txBody>
                  <a:tcPr marL="9525" marR="9525" marT="9525" marB="0" anchor="ctr"/>
                </a:tc>
                <a:tc>
                  <a:txBody>
                    <a:bodyPr/>
                    <a:lstStyle/>
                    <a:p>
                      <a:pPr algn="ctr" fontAlgn="ctr"/>
                      <a:r>
                        <a:rPr lang="ru-RU" sz="800" b="0" i="0" u="none" strike="noStrike" dirty="0">
                          <a:effectLst/>
                          <a:latin typeface="Times New Roman"/>
                        </a:rPr>
                        <a:t>Исполнено</a:t>
                      </a:r>
                    </a:p>
                  </a:txBody>
                  <a:tcPr marL="9525" marR="9525" marT="9525" marB="0" anchor="ctr"/>
                </a:tc>
                <a:tc>
                  <a:txBody>
                    <a:bodyPr/>
                    <a:lstStyle/>
                    <a:p>
                      <a:pPr algn="ctr" fontAlgn="ctr"/>
                      <a:r>
                        <a:rPr lang="ru-RU" sz="800" b="0" i="0" u="none" strike="noStrike" dirty="0">
                          <a:effectLst/>
                          <a:latin typeface="Times New Roman"/>
                        </a:rPr>
                        <a:t>% исполнения к первоначально утвержденным расходам</a:t>
                      </a:r>
                    </a:p>
                  </a:txBody>
                  <a:tcPr marL="9525" marR="9525" marT="9525" marB="0" anchor="ctr"/>
                </a:tc>
                <a:tc>
                  <a:txBody>
                    <a:bodyPr/>
                    <a:lstStyle/>
                    <a:p>
                      <a:pPr algn="ctr" fontAlgn="ctr"/>
                      <a:r>
                        <a:rPr lang="ru-RU" sz="800" b="0" i="0" u="none" strike="noStrike" dirty="0">
                          <a:effectLst/>
                          <a:latin typeface="Times New Roman"/>
                        </a:rPr>
                        <a:t> % исполнения к уточненным расходам </a:t>
                      </a:r>
                    </a:p>
                  </a:txBody>
                  <a:tcPr marL="9525" marR="9525" marT="9525" marB="0" anchor="ctr"/>
                </a:tc>
              </a:tr>
              <a:tr h="181899">
                <a:tc>
                  <a:txBody>
                    <a:bodyPr/>
                    <a:lstStyle/>
                    <a:p>
                      <a:pPr algn="l" fontAlgn="t"/>
                      <a:r>
                        <a:rPr lang="ru-RU" sz="800" u="none" strike="noStrike" dirty="0">
                          <a:effectLst/>
                        </a:rPr>
                        <a:t>Непрограммные направления деятельности органов муниципальной  власти</a:t>
                      </a:r>
                      <a:endParaRPr lang="ru-RU" sz="800" b="0" i="0" u="none" strike="noStrike" dirty="0">
                        <a:effectLst/>
                        <a:latin typeface="Times New Roman"/>
                      </a:endParaRPr>
                    </a:p>
                  </a:txBody>
                  <a:tcPr marL="3595" marR="3595" marT="3595" marB="0"/>
                </a:tc>
                <a:tc>
                  <a:txBody>
                    <a:bodyPr/>
                    <a:lstStyle/>
                    <a:p>
                      <a:pPr algn="ctr" fontAlgn="ctr"/>
                      <a:r>
                        <a:rPr lang="ru-RU" sz="800" u="none" strike="noStrike" dirty="0">
                          <a:effectLst/>
                        </a:rPr>
                        <a:t>245 006,18797</a:t>
                      </a:r>
                      <a:endParaRPr lang="ru-RU" sz="800" b="0" i="0" u="none" strike="noStrike" dirty="0">
                        <a:effectLst/>
                        <a:latin typeface="Times New Roman"/>
                      </a:endParaRPr>
                    </a:p>
                  </a:txBody>
                  <a:tcPr marL="3595" marR="3595" marT="3595" marB="0" anchor="ctr"/>
                </a:tc>
                <a:tc>
                  <a:txBody>
                    <a:bodyPr/>
                    <a:lstStyle/>
                    <a:p>
                      <a:pPr algn="ctr" fontAlgn="ctr"/>
                      <a:r>
                        <a:rPr lang="ru-RU" sz="800" u="none" strike="noStrike">
                          <a:effectLst/>
                        </a:rPr>
                        <a:t>321 037,88141</a:t>
                      </a:r>
                      <a:endParaRPr lang="ru-RU" sz="800" b="0" i="0" u="none" strike="noStrike">
                        <a:effectLst/>
                        <a:latin typeface="Times New Roman"/>
                      </a:endParaRPr>
                    </a:p>
                  </a:txBody>
                  <a:tcPr marL="3595" marR="3595" marT="3595" marB="0" anchor="ctr"/>
                </a:tc>
                <a:tc>
                  <a:txBody>
                    <a:bodyPr/>
                    <a:lstStyle/>
                    <a:p>
                      <a:pPr algn="ctr" fontAlgn="ctr"/>
                      <a:r>
                        <a:rPr lang="ru-RU" sz="800" u="none" strike="noStrike">
                          <a:effectLst/>
                        </a:rPr>
                        <a:t>298 748,73535</a:t>
                      </a:r>
                      <a:endParaRPr lang="ru-RU" sz="800" b="0" i="0" u="none" strike="noStrike">
                        <a:solidFill>
                          <a:srgbClr val="000000"/>
                        </a:solidFill>
                        <a:effectLst/>
                        <a:latin typeface="Times New Roman"/>
                      </a:endParaRPr>
                    </a:p>
                  </a:txBody>
                  <a:tcPr marL="3595" marR="3595" marT="3595" marB="0" anchor="ctr"/>
                </a:tc>
                <a:tc>
                  <a:txBody>
                    <a:bodyPr/>
                    <a:lstStyle/>
                    <a:p>
                      <a:pPr algn="ctr" fontAlgn="b"/>
                      <a:r>
                        <a:rPr lang="ru-RU" sz="800" u="none" strike="noStrike">
                          <a:effectLst/>
                        </a:rPr>
                        <a:t>121,94</a:t>
                      </a:r>
                      <a:endParaRPr lang="ru-RU" sz="800" b="0" i="0" u="none" strike="noStrike">
                        <a:effectLst/>
                        <a:latin typeface="Times New Roman"/>
                      </a:endParaRPr>
                    </a:p>
                  </a:txBody>
                  <a:tcPr marL="3595" marR="3595" marT="3595" marB="0" anchor="b"/>
                </a:tc>
                <a:tc>
                  <a:txBody>
                    <a:bodyPr/>
                    <a:lstStyle/>
                    <a:p>
                      <a:pPr algn="ctr" fontAlgn="b"/>
                      <a:r>
                        <a:rPr lang="ru-RU" sz="800" u="none" strike="noStrike">
                          <a:effectLst/>
                        </a:rPr>
                        <a:t>93,06</a:t>
                      </a:r>
                      <a:endParaRPr lang="ru-RU" sz="800" b="0" i="0" u="none" strike="noStrike">
                        <a:effectLst/>
                        <a:latin typeface="Times New Roman"/>
                      </a:endParaRPr>
                    </a:p>
                  </a:txBody>
                  <a:tcPr marL="3595" marR="3595" marT="3595" marB="0" anchor="b"/>
                </a:tc>
              </a:tr>
              <a:tr h="92935">
                <a:tc>
                  <a:txBody>
                    <a:bodyPr/>
                    <a:lstStyle/>
                    <a:p>
                      <a:pPr algn="ctr" fontAlgn="ctr"/>
                      <a:r>
                        <a:rPr lang="ru-RU" sz="800" b="1" u="none" strike="noStrike" dirty="0">
                          <a:effectLst/>
                        </a:rPr>
                        <a:t>АДМИНИСТРАЦИЯ МИХАЙЛОВСКОГО МУНИЦИПАЛЬНОГО РАЙОНА</a:t>
                      </a:r>
                      <a:endParaRPr lang="ru-RU" sz="800" b="1" i="0" u="none" strike="noStrike" dirty="0">
                        <a:effectLst/>
                        <a:latin typeface="Times New Roman"/>
                      </a:endParaRPr>
                    </a:p>
                  </a:txBody>
                  <a:tcPr marL="3595" marR="3595" marT="3595" marB="0" anchor="ctr"/>
                </a:tc>
                <a:tc>
                  <a:txBody>
                    <a:bodyPr/>
                    <a:lstStyle/>
                    <a:p>
                      <a:pPr algn="ctr" fontAlgn="ctr"/>
                      <a:r>
                        <a:rPr lang="ru-RU" sz="800" b="1" u="none" strike="noStrike" dirty="0">
                          <a:effectLst/>
                        </a:rPr>
                        <a:t>239 258,05597</a:t>
                      </a:r>
                      <a:endParaRPr lang="ru-RU" sz="800" b="1" i="0" u="none" strike="noStrike" dirty="0">
                        <a:effectLst/>
                        <a:latin typeface="Times New Roman"/>
                      </a:endParaRPr>
                    </a:p>
                  </a:txBody>
                  <a:tcPr marL="3595" marR="3595" marT="3595" marB="0" anchor="ctr"/>
                </a:tc>
                <a:tc>
                  <a:txBody>
                    <a:bodyPr/>
                    <a:lstStyle/>
                    <a:p>
                      <a:pPr algn="ctr" fontAlgn="ctr"/>
                      <a:r>
                        <a:rPr lang="ru-RU" sz="800" b="1" u="none" strike="noStrike" dirty="0">
                          <a:effectLst/>
                        </a:rPr>
                        <a:t>316 553,53441</a:t>
                      </a:r>
                      <a:endParaRPr lang="ru-RU" sz="800" b="1" i="0" u="none" strike="noStrike" dirty="0">
                        <a:effectLst/>
                        <a:latin typeface="Times New Roman"/>
                      </a:endParaRPr>
                    </a:p>
                  </a:txBody>
                  <a:tcPr marL="3595" marR="3595" marT="3595" marB="0" anchor="ctr"/>
                </a:tc>
                <a:tc>
                  <a:txBody>
                    <a:bodyPr/>
                    <a:lstStyle/>
                    <a:p>
                      <a:pPr algn="ctr" fontAlgn="ctr"/>
                      <a:r>
                        <a:rPr lang="ru-RU" sz="800" b="1" u="none" strike="noStrike" dirty="0">
                          <a:effectLst/>
                        </a:rPr>
                        <a:t>295 264,38835</a:t>
                      </a:r>
                      <a:endParaRPr lang="ru-RU" sz="800" b="1" i="0" u="none" strike="noStrike" dirty="0">
                        <a:solidFill>
                          <a:srgbClr val="000000"/>
                        </a:solidFill>
                        <a:effectLst/>
                        <a:latin typeface="Times New Roman"/>
                      </a:endParaRPr>
                    </a:p>
                  </a:txBody>
                  <a:tcPr marL="3595" marR="3595" marT="3595" marB="0" anchor="ctr"/>
                </a:tc>
                <a:tc>
                  <a:txBody>
                    <a:bodyPr/>
                    <a:lstStyle/>
                    <a:p>
                      <a:pPr algn="ctr" fontAlgn="b"/>
                      <a:r>
                        <a:rPr lang="ru-RU" sz="800" b="1" u="none" strike="noStrike" dirty="0">
                          <a:effectLst/>
                        </a:rPr>
                        <a:t>123,41</a:t>
                      </a:r>
                      <a:endParaRPr lang="ru-RU" sz="800" b="1" i="0" u="none" strike="noStrike" dirty="0">
                        <a:effectLst/>
                        <a:latin typeface="Times New Roman"/>
                      </a:endParaRPr>
                    </a:p>
                  </a:txBody>
                  <a:tcPr marL="3595" marR="3595" marT="3595" marB="0" anchor="b"/>
                </a:tc>
                <a:tc>
                  <a:txBody>
                    <a:bodyPr/>
                    <a:lstStyle/>
                    <a:p>
                      <a:pPr algn="ctr" fontAlgn="b"/>
                      <a:r>
                        <a:rPr lang="ru-RU" sz="800" b="1" u="none" strike="noStrike" dirty="0">
                          <a:effectLst/>
                        </a:rPr>
                        <a:t>93,27</a:t>
                      </a:r>
                      <a:endParaRPr lang="ru-RU" sz="800" b="1" i="0" u="none" strike="noStrike" dirty="0">
                        <a:effectLst/>
                        <a:latin typeface="Times New Roman"/>
                      </a:endParaRPr>
                    </a:p>
                  </a:txBody>
                  <a:tcPr marL="3595" marR="3595" marT="3595" marB="0" anchor="b"/>
                </a:tc>
              </a:tr>
              <a:tr h="135034">
                <a:tc>
                  <a:txBody>
                    <a:bodyPr/>
                    <a:lstStyle/>
                    <a:p>
                      <a:pPr algn="l" fontAlgn="t"/>
                      <a:r>
                        <a:rPr lang="ru-RU" sz="800" b="1" u="none" strike="noStrike" dirty="0">
                          <a:effectLst/>
                        </a:rPr>
                        <a:t>Глава Михайловского муниципального района</a:t>
                      </a:r>
                      <a:endParaRPr lang="ru-RU" sz="800" b="1" i="0" u="none" strike="noStrike" dirty="0">
                        <a:effectLst/>
                        <a:latin typeface="Times New Roman"/>
                      </a:endParaRPr>
                    </a:p>
                  </a:txBody>
                  <a:tcPr marL="3595" marR="3595" marT="3595" marB="0"/>
                </a:tc>
                <a:tc>
                  <a:txBody>
                    <a:bodyPr/>
                    <a:lstStyle/>
                    <a:p>
                      <a:pPr algn="ctr" fontAlgn="ctr"/>
                      <a:r>
                        <a:rPr lang="ru-RU" sz="800" b="1" u="none" strike="noStrike">
                          <a:effectLst/>
                        </a:rPr>
                        <a:t>4 131,60000</a:t>
                      </a:r>
                      <a:endParaRPr lang="ru-RU" sz="800" b="1" i="0" u="none" strike="noStrike">
                        <a:effectLst/>
                        <a:latin typeface="Times New Roman"/>
                      </a:endParaRPr>
                    </a:p>
                  </a:txBody>
                  <a:tcPr marL="3595" marR="3595" marT="3595" marB="0" anchor="ctr"/>
                </a:tc>
                <a:tc>
                  <a:txBody>
                    <a:bodyPr/>
                    <a:lstStyle/>
                    <a:p>
                      <a:pPr algn="ctr" fontAlgn="ctr"/>
                      <a:r>
                        <a:rPr lang="ru-RU" sz="800" b="1" u="none" strike="noStrike">
                          <a:effectLst/>
                        </a:rPr>
                        <a:t>3 925,55032</a:t>
                      </a:r>
                      <a:endParaRPr lang="ru-RU" sz="800" b="1" i="0" u="none" strike="noStrike">
                        <a:effectLst/>
                        <a:latin typeface="Times New Roman"/>
                      </a:endParaRPr>
                    </a:p>
                  </a:txBody>
                  <a:tcPr marL="3595" marR="3595" marT="3595" marB="0" anchor="ctr"/>
                </a:tc>
                <a:tc>
                  <a:txBody>
                    <a:bodyPr/>
                    <a:lstStyle/>
                    <a:p>
                      <a:pPr algn="ctr" fontAlgn="ctr"/>
                      <a:r>
                        <a:rPr lang="ru-RU" sz="800" b="1" u="none" strike="noStrike" dirty="0">
                          <a:effectLst/>
                        </a:rPr>
                        <a:t>3 925,55032</a:t>
                      </a:r>
                      <a:endParaRPr lang="ru-RU" sz="800" b="1" i="0" u="none" strike="noStrike" dirty="0">
                        <a:solidFill>
                          <a:srgbClr val="000000"/>
                        </a:solidFill>
                        <a:effectLst/>
                        <a:latin typeface="Times New Roman"/>
                      </a:endParaRPr>
                    </a:p>
                  </a:txBody>
                  <a:tcPr marL="3595" marR="3595" marT="3595" marB="0" anchor="ctr"/>
                </a:tc>
                <a:tc>
                  <a:txBody>
                    <a:bodyPr/>
                    <a:lstStyle/>
                    <a:p>
                      <a:pPr algn="ctr" fontAlgn="b"/>
                      <a:r>
                        <a:rPr lang="ru-RU" sz="800" b="1" u="none" strike="noStrike" dirty="0">
                          <a:effectLst/>
                        </a:rPr>
                        <a:t>95,01</a:t>
                      </a:r>
                      <a:endParaRPr lang="ru-RU" sz="800" b="1" i="0" u="none" strike="noStrike" dirty="0">
                        <a:effectLst/>
                        <a:latin typeface="Times New Roman"/>
                      </a:endParaRPr>
                    </a:p>
                  </a:txBody>
                  <a:tcPr marL="3595" marR="3595" marT="3595" marB="0" anchor="b"/>
                </a:tc>
                <a:tc>
                  <a:txBody>
                    <a:bodyPr/>
                    <a:lstStyle/>
                    <a:p>
                      <a:pPr algn="ctr" fontAlgn="b"/>
                      <a:r>
                        <a:rPr lang="ru-RU" sz="800" b="1" u="none" strike="noStrike" dirty="0">
                          <a:effectLst/>
                        </a:rPr>
                        <a:t>100,00</a:t>
                      </a:r>
                      <a:endParaRPr lang="ru-RU" sz="800" b="1" i="0" u="none" strike="noStrike" dirty="0">
                        <a:effectLst/>
                        <a:latin typeface="Times New Roman"/>
                      </a:endParaRPr>
                    </a:p>
                  </a:txBody>
                  <a:tcPr marL="3595" marR="3595" marT="3595" marB="0" anchor="b"/>
                </a:tc>
              </a:tr>
              <a:tr h="232734">
                <a:tc>
                  <a:txBody>
                    <a:bodyPr/>
                    <a:lstStyle/>
                    <a:p>
                      <a:pPr algn="l" fontAlgn="t"/>
                      <a:r>
                        <a:rPr lang="ru-RU" sz="800" u="none" strike="noStrike" dirty="0">
                          <a:effectLst/>
                        </a:rPr>
                        <a:t>Функционирование законодательных (представительных) органов государственной власти и представительных органов муниципальных образований</a:t>
                      </a:r>
                      <a:endParaRPr lang="ru-RU" sz="800" b="1" i="0" u="none" strike="noStrike" dirty="0">
                        <a:effectLst/>
                        <a:latin typeface="Times New Roman"/>
                      </a:endParaRPr>
                    </a:p>
                  </a:txBody>
                  <a:tcPr marL="3595" marR="3595" marT="3595" marB="0"/>
                </a:tc>
                <a:tc>
                  <a:txBody>
                    <a:bodyPr/>
                    <a:lstStyle/>
                    <a:p>
                      <a:pPr algn="ctr" fontAlgn="ctr"/>
                      <a:r>
                        <a:rPr lang="ru-RU" sz="800" u="none" strike="noStrike" dirty="0">
                          <a:effectLst/>
                        </a:rPr>
                        <a:t>7 183,00000</a:t>
                      </a:r>
                      <a:endParaRPr lang="ru-RU" sz="800" b="1" i="0" u="none" strike="noStrike" dirty="0">
                        <a:effectLst/>
                        <a:latin typeface="Times New Roman"/>
                      </a:endParaRPr>
                    </a:p>
                  </a:txBody>
                  <a:tcPr marL="3595" marR="3595" marT="3595" marB="0" anchor="ctr"/>
                </a:tc>
                <a:tc>
                  <a:txBody>
                    <a:bodyPr/>
                    <a:lstStyle/>
                    <a:p>
                      <a:pPr algn="ctr" fontAlgn="ctr"/>
                      <a:r>
                        <a:rPr lang="ru-RU" sz="800" u="none" strike="noStrike">
                          <a:effectLst/>
                        </a:rPr>
                        <a:t>6 917,65258</a:t>
                      </a:r>
                      <a:endParaRPr lang="ru-RU" sz="800" b="1" i="0" u="none" strike="noStrike">
                        <a:effectLst/>
                        <a:latin typeface="Times New Roman"/>
                      </a:endParaRPr>
                    </a:p>
                  </a:txBody>
                  <a:tcPr marL="3595" marR="3595" marT="3595" marB="0" anchor="ctr"/>
                </a:tc>
                <a:tc>
                  <a:txBody>
                    <a:bodyPr/>
                    <a:lstStyle/>
                    <a:p>
                      <a:pPr algn="ctr" fontAlgn="ctr"/>
                      <a:r>
                        <a:rPr lang="ru-RU" sz="800" u="none" strike="noStrike">
                          <a:effectLst/>
                        </a:rPr>
                        <a:t>6 917,65258</a:t>
                      </a:r>
                      <a:endParaRPr lang="ru-RU" sz="800" b="1" i="0" u="none" strike="noStrike">
                        <a:solidFill>
                          <a:srgbClr val="000000"/>
                        </a:solidFill>
                        <a:effectLst/>
                        <a:latin typeface="Times New Roman"/>
                      </a:endParaRPr>
                    </a:p>
                  </a:txBody>
                  <a:tcPr marL="3595" marR="3595" marT="3595" marB="0" anchor="ctr"/>
                </a:tc>
                <a:tc>
                  <a:txBody>
                    <a:bodyPr/>
                    <a:lstStyle/>
                    <a:p>
                      <a:pPr algn="ctr" fontAlgn="b"/>
                      <a:r>
                        <a:rPr lang="ru-RU" sz="800" u="none" strike="noStrike">
                          <a:effectLst/>
                        </a:rPr>
                        <a:t>96,31</a:t>
                      </a:r>
                      <a:endParaRPr lang="ru-RU" sz="800" b="0" i="0" u="none" strike="noStrike">
                        <a:effectLst/>
                        <a:latin typeface="Times New Roman"/>
                      </a:endParaRPr>
                    </a:p>
                  </a:txBody>
                  <a:tcPr marL="3595" marR="3595" marT="3595" marB="0" anchor="b"/>
                </a:tc>
                <a:tc>
                  <a:txBody>
                    <a:bodyPr/>
                    <a:lstStyle/>
                    <a:p>
                      <a:pPr algn="ctr" fontAlgn="b"/>
                      <a:r>
                        <a:rPr lang="ru-RU" sz="800" u="none" strike="noStrike" dirty="0">
                          <a:effectLst/>
                        </a:rPr>
                        <a:t>100,00</a:t>
                      </a:r>
                      <a:endParaRPr lang="ru-RU" sz="800" b="0" i="0" u="none" strike="noStrike" dirty="0">
                        <a:effectLst/>
                        <a:latin typeface="Times New Roman"/>
                      </a:endParaRPr>
                    </a:p>
                  </a:txBody>
                  <a:tcPr marL="3595" marR="3595" marT="3595" marB="0" anchor="b"/>
                </a:tc>
              </a:tr>
              <a:tr h="156481">
                <a:tc>
                  <a:txBody>
                    <a:bodyPr/>
                    <a:lstStyle/>
                    <a:p>
                      <a:pPr algn="l" fontAlgn="t"/>
                      <a:r>
                        <a:rPr lang="ru-RU" sz="800" u="none" strike="noStrike" dirty="0">
                          <a:effectLst/>
                        </a:rPr>
                        <a:t>Руководство и управление в сфере установленных функций органов самоуправления Михайловского муниципального района</a:t>
                      </a:r>
                      <a:endParaRPr lang="ru-RU" sz="800" b="1" i="1" u="none" strike="noStrike" dirty="0">
                        <a:effectLst/>
                        <a:latin typeface="Times New Roman"/>
                      </a:endParaRPr>
                    </a:p>
                  </a:txBody>
                  <a:tcPr marL="3595" marR="3595" marT="3595" marB="0"/>
                </a:tc>
                <a:tc>
                  <a:txBody>
                    <a:bodyPr/>
                    <a:lstStyle/>
                    <a:p>
                      <a:pPr algn="ctr" fontAlgn="ctr"/>
                      <a:r>
                        <a:rPr lang="ru-RU" sz="800" u="none" strike="noStrike">
                          <a:effectLst/>
                        </a:rPr>
                        <a:t>3 990,00000</a:t>
                      </a:r>
                      <a:endParaRPr lang="ru-RU" sz="800" b="1" i="0" u="none" strike="noStrike">
                        <a:effectLst/>
                        <a:latin typeface="Times New Roman"/>
                      </a:endParaRPr>
                    </a:p>
                  </a:txBody>
                  <a:tcPr marL="3595" marR="3595" marT="3595" marB="0" anchor="ctr"/>
                </a:tc>
                <a:tc>
                  <a:txBody>
                    <a:bodyPr/>
                    <a:lstStyle/>
                    <a:p>
                      <a:pPr algn="ctr" fontAlgn="ctr"/>
                      <a:r>
                        <a:rPr lang="ru-RU" sz="800" u="none" strike="noStrike">
                          <a:effectLst/>
                        </a:rPr>
                        <a:t>3 163,99253</a:t>
                      </a:r>
                      <a:endParaRPr lang="ru-RU" sz="800" b="1" i="0" u="none" strike="noStrike">
                        <a:effectLst/>
                        <a:latin typeface="Times New Roman"/>
                      </a:endParaRPr>
                    </a:p>
                  </a:txBody>
                  <a:tcPr marL="3595" marR="3595" marT="3595" marB="0" anchor="ctr"/>
                </a:tc>
                <a:tc>
                  <a:txBody>
                    <a:bodyPr/>
                    <a:lstStyle/>
                    <a:p>
                      <a:pPr algn="ctr" fontAlgn="ctr"/>
                      <a:r>
                        <a:rPr lang="ru-RU" sz="800" u="none" strike="noStrike">
                          <a:effectLst/>
                        </a:rPr>
                        <a:t>3 163,99253</a:t>
                      </a:r>
                      <a:endParaRPr lang="ru-RU" sz="800" b="1" i="0" u="none" strike="noStrike">
                        <a:solidFill>
                          <a:srgbClr val="000000"/>
                        </a:solidFill>
                        <a:effectLst/>
                        <a:latin typeface="Times New Roman"/>
                      </a:endParaRPr>
                    </a:p>
                  </a:txBody>
                  <a:tcPr marL="3595" marR="3595" marT="3595" marB="0" anchor="ctr"/>
                </a:tc>
                <a:tc>
                  <a:txBody>
                    <a:bodyPr/>
                    <a:lstStyle/>
                    <a:p>
                      <a:pPr algn="ctr" fontAlgn="b"/>
                      <a:r>
                        <a:rPr lang="ru-RU" sz="800" u="none" strike="noStrike">
                          <a:effectLst/>
                        </a:rPr>
                        <a:t>79,30</a:t>
                      </a:r>
                      <a:endParaRPr lang="ru-RU" sz="800" b="0" i="0" u="none" strike="noStrike">
                        <a:effectLst/>
                        <a:latin typeface="Times New Roman"/>
                      </a:endParaRPr>
                    </a:p>
                  </a:txBody>
                  <a:tcPr marL="3595" marR="3595" marT="3595" marB="0" anchor="b"/>
                </a:tc>
                <a:tc>
                  <a:txBody>
                    <a:bodyPr/>
                    <a:lstStyle/>
                    <a:p>
                      <a:pPr algn="ctr" fontAlgn="b"/>
                      <a:r>
                        <a:rPr lang="ru-RU" sz="800" u="none" strike="noStrike">
                          <a:effectLst/>
                        </a:rPr>
                        <a:t>100,00</a:t>
                      </a:r>
                      <a:endParaRPr lang="ru-RU" sz="800" b="0" i="0" u="none" strike="noStrike">
                        <a:effectLst/>
                        <a:latin typeface="Times New Roman"/>
                      </a:endParaRPr>
                    </a:p>
                  </a:txBody>
                  <a:tcPr marL="3595" marR="3595" marT="3595" marB="0" anchor="b"/>
                </a:tc>
              </a:tr>
              <a:tr h="99289">
                <a:tc>
                  <a:txBody>
                    <a:bodyPr/>
                    <a:lstStyle/>
                    <a:p>
                      <a:pPr algn="l" fontAlgn="t"/>
                      <a:r>
                        <a:rPr lang="ru-RU" sz="800" u="none" strike="noStrike" dirty="0">
                          <a:effectLst/>
                        </a:rPr>
                        <a:t>Председатель Думы Михайловского муниципального района</a:t>
                      </a:r>
                      <a:endParaRPr lang="ru-RU" sz="800" b="1" i="1" u="none" strike="noStrike" dirty="0">
                        <a:effectLst/>
                        <a:latin typeface="Times New Roman"/>
                      </a:endParaRPr>
                    </a:p>
                  </a:txBody>
                  <a:tcPr marL="3595" marR="3595" marT="3595" marB="0"/>
                </a:tc>
                <a:tc>
                  <a:txBody>
                    <a:bodyPr/>
                    <a:lstStyle/>
                    <a:p>
                      <a:pPr algn="ctr" fontAlgn="ctr"/>
                      <a:r>
                        <a:rPr lang="ru-RU" sz="800" u="none" strike="noStrike">
                          <a:effectLst/>
                        </a:rPr>
                        <a:t>2 617,00000</a:t>
                      </a:r>
                      <a:endParaRPr lang="ru-RU" sz="800" b="1" i="0" u="none" strike="noStrike">
                        <a:effectLst/>
                        <a:latin typeface="Times New Roman"/>
                      </a:endParaRPr>
                    </a:p>
                  </a:txBody>
                  <a:tcPr marL="3595" marR="3595" marT="3595" marB="0" anchor="ctr"/>
                </a:tc>
                <a:tc>
                  <a:txBody>
                    <a:bodyPr/>
                    <a:lstStyle/>
                    <a:p>
                      <a:pPr algn="ctr" fontAlgn="ctr"/>
                      <a:r>
                        <a:rPr lang="ru-RU" sz="800" u="none" strike="noStrike">
                          <a:effectLst/>
                        </a:rPr>
                        <a:t>3 177,66005</a:t>
                      </a:r>
                      <a:endParaRPr lang="ru-RU" sz="800" b="1" i="0" u="none" strike="noStrike">
                        <a:effectLst/>
                        <a:latin typeface="Times New Roman"/>
                      </a:endParaRPr>
                    </a:p>
                  </a:txBody>
                  <a:tcPr marL="3595" marR="3595" marT="3595" marB="0" anchor="ctr"/>
                </a:tc>
                <a:tc>
                  <a:txBody>
                    <a:bodyPr/>
                    <a:lstStyle/>
                    <a:p>
                      <a:pPr algn="ctr" fontAlgn="ctr"/>
                      <a:r>
                        <a:rPr lang="ru-RU" sz="800" u="none" strike="noStrike">
                          <a:effectLst/>
                        </a:rPr>
                        <a:t>3 177,66005</a:t>
                      </a:r>
                      <a:endParaRPr lang="ru-RU" sz="800" b="1" i="0" u="none" strike="noStrike">
                        <a:solidFill>
                          <a:srgbClr val="000000"/>
                        </a:solidFill>
                        <a:effectLst/>
                        <a:latin typeface="Times New Roman"/>
                      </a:endParaRPr>
                    </a:p>
                  </a:txBody>
                  <a:tcPr marL="3595" marR="3595" marT="3595" marB="0" anchor="ctr"/>
                </a:tc>
                <a:tc>
                  <a:txBody>
                    <a:bodyPr/>
                    <a:lstStyle/>
                    <a:p>
                      <a:pPr algn="ctr" fontAlgn="b"/>
                      <a:r>
                        <a:rPr lang="ru-RU" sz="800" u="none" strike="noStrike">
                          <a:effectLst/>
                        </a:rPr>
                        <a:t>121,42</a:t>
                      </a:r>
                      <a:endParaRPr lang="ru-RU" sz="800" b="0" i="0" u="none" strike="noStrike">
                        <a:effectLst/>
                        <a:latin typeface="Times New Roman"/>
                      </a:endParaRPr>
                    </a:p>
                  </a:txBody>
                  <a:tcPr marL="3595" marR="3595" marT="3595" marB="0" anchor="b"/>
                </a:tc>
                <a:tc>
                  <a:txBody>
                    <a:bodyPr/>
                    <a:lstStyle/>
                    <a:p>
                      <a:pPr algn="ctr" fontAlgn="b"/>
                      <a:r>
                        <a:rPr lang="ru-RU" sz="800" u="none" strike="noStrike">
                          <a:effectLst/>
                        </a:rPr>
                        <a:t>100,00</a:t>
                      </a:r>
                      <a:endParaRPr lang="ru-RU" sz="800" b="0" i="0" u="none" strike="noStrike">
                        <a:effectLst/>
                        <a:latin typeface="Times New Roman"/>
                      </a:endParaRPr>
                    </a:p>
                  </a:txBody>
                  <a:tcPr marL="3595" marR="3595" marT="3595" marB="0" anchor="b"/>
                </a:tc>
              </a:tr>
              <a:tr h="99289">
                <a:tc>
                  <a:txBody>
                    <a:bodyPr/>
                    <a:lstStyle/>
                    <a:p>
                      <a:pPr algn="l" fontAlgn="t"/>
                      <a:r>
                        <a:rPr lang="ru-RU" sz="800" u="none" strike="noStrike" dirty="0">
                          <a:effectLst/>
                        </a:rPr>
                        <a:t>Депутаты Думы Михайловского муниципального района</a:t>
                      </a:r>
                      <a:endParaRPr lang="ru-RU" sz="800" b="1" i="1" u="none" strike="noStrike" dirty="0">
                        <a:effectLst/>
                        <a:latin typeface="Times New Roman"/>
                      </a:endParaRPr>
                    </a:p>
                  </a:txBody>
                  <a:tcPr marL="3595" marR="3595" marT="3595" marB="0"/>
                </a:tc>
                <a:tc>
                  <a:txBody>
                    <a:bodyPr/>
                    <a:lstStyle/>
                    <a:p>
                      <a:pPr algn="ctr" fontAlgn="ctr"/>
                      <a:r>
                        <a:rPr lang="ru-RU" sz="800" u="none" strike="noStrike">
                          <a:effectLst/>
                        </a:rPr>
                        <a:t>576,00000</a:t>
                      </a:r>
                      <a:endParaRPr lang="ru-RU" sz="800" b="1" i="0" u="none" strike="noStrike">
                        <a:effectLst/>
                        <a:latin typeface="Times New Roman"/>
                      </a:endParaRPr>
                    </a:p>
                  </a:txBody>
                  <a:tcPr marL="3595" marR="3595" marT="3595" marB="0" anchor="ctr"/>
                </a:tc>
                <a:tc>
                  <a:txBody>
                    <a:bodyPr/>
                    <a:lstStyle/>
                    <a:p>
                      <a:pPr algn="ctr" fontAlgn="ctr"/>
                      <a:r>
                        <a:rPr lang="ru-RU" sz="800" u="none" strike="noStrike">
                          <a:effectLst/>
                        </a:rPr>
                        <a:t>576,00000</a:t>
                      </a:r>
                      <a:endParaRPr lang="ru-RU" sz="800" b="1" i="0" u="none" strike="noStrike">
                        <a:effectLst/>
                        <a:latin typeface="Times New Roman"/>
                      </a:endParaRPr>
                    </a:p>
                  </a:txBody>
                  <a:tcPr marL="3595" marR="3595" marT="3595" marB="0" anchor="ctr"/>
                </a:tc>
                <a:tc>
                  <a:txBody>
                    <a:bodyPr/>
                    <a:lstStyle/>
                    <a:p>
                      <a:pPr algn="ctr" fontAlgn="ctr"/>
                      <a:r>
                        <a:rPr lang="ru-RU" sz="800" u="none" strike="noStrike">
                          <a:effectLst/>
                        </a:rPr>
                        <a:t>576,00000</a:t>
                      </a:r>
                      <a:endParaRPr lang="ru-RU" sz="800" b="1" i="0" u="none" strike="noStrike">
                        <a:solidFill>
                          <a:srgbClr val="000000"/>
                        </a:solidFill>
                        <a:effectLst/>
                        <a:latin typeface="Times New Roman"/>
                      </a:endParaRPr>
                    </a:p>
                  </a:txBody>
                  <a:tcPr marL="3595" marR="3595" marT="3595" marB="0" anchor="ctr"/>
                </a:tc>
                <a:tc>
                  <a:txBody>
                    <a:bodyPr/>
                    <a:lstStyle/>
                    <a:p>
                      <a:pPr algn="ctr" fontAlgn="b"/>
                      <a:r>
                        <a:rPr lang="ru-RU" sz="800" u="none" strike="noStrike">
                          <a:effectLst/>
                        </a:rPr>
                        <a:t>100,00</a:t>
                      </a:r>
                      <a:endParaRPr lang="ru-RU" sz="800" b="0" i="0" u="none" strike="noStrike">
                        <a:effectLst/>
                        <a:latin typeface="Times New Roman"/>
                      </a:endParaRPr>
                    </a:p>
                  </a:txBody>
                  <a:tcPr marL="3595" marR="3595" marT="3595" marB="0" anchor="b"/>
                </a:tc>
                <a:tc>
                  <a:txBody>
                    <a:bodyPr/>
                    <a:lstStyle/>
                    <a:p>
                      <a:pPr algn="ctr" fontAlgn="b"/>
                      <a:r>
                        <a:rPr lang="ru-RU" sz="800" u="none" strike="noStrike">
                          <a:effectLst/>
                        </a:rPr>
                        <a:t>100,00</a:t>
                      </a:r>
                      <a:endParaRPr lang="ru-RU" sz="800" b="0" i="0" u="none" strike="noStrike">
                        <a:effectLst/>
                        <a:latin typeface="Times New Roman"/>
                      </a:endParaRPr>
                    </a:p>
                  </a:txBody>
                  <a:tcPr marL="3595" marR="3595" marT="3595" marB="0" anchor="b"/>
                </a:tc>
              </a:tr>
              <a:tr h="274039">
                <a:tc>
                  <a:txBody>
                    <a:bodyPr/>
                    <a:lstStyle/>
                    <a:p>
                      <a:pPr algn="l" fontAlgn="t"/>
                      <a:r>
                        <a:rPr lang="ru-RU" sz="800" b="1" u="none" strike="noStrike" dirty="0">
                          <a:effectLst/>
                        </a:rPr>
                        <a:t>Функционирование Правительства Российской Федерации, высших исполнительных органов государственной власти субъектов Российской Федерации, местных администраций</a:t>
                      </a:r>
                      <a:endParaRPr lang="ru-RU" sz="800" b="1" i="0" u="none" strike="noStrike" dirty="0">
                        <a:effectLst/>
                        <a:latin typeface="Times New Roman"/>
                      </a:endParaRPr>
                    </a:p>
                  </a:txBody>
                  <a:tcPr marL="3595" marR="3595" marT="3595" marB="0"/>
                </a:tc>
                <a:tc>
                  <a:txBody>
                    <a:bodyPr/>
                    <a:lstStyle/>
                    <a:p>
                      <a:pPr algn="ctr" fontAlgn="ctr"/>
                      <a:r>
                        <a:rPr lang="ru-RU" sz="800" b="1" u="none" strike="noStrike">
                          <a:effectLst/>
                        </a:rPr>
                        <a:t>14 101,03000</a:t>
                      </a:r>
                      <a:endParaRPr lang="ru-RU" sz="800" b="1" i="0" u="none" strike="noStrike">
                        <a:effectLst/>
                        <a:latin typeface="Times New Roman"/>
                      </a:endParaRPr>
                    </a:p>
                  </a:txBody>
                  <a:tcPr marL="3595" marR="3595" marT="3595" marB="0" anchor="ctr"/>
                </a:tc>
                <a:tc>
                  <a:txBody>
                    <a:bodyPr/>
                    <a:lstStyle/>
                    <a:p>
                      <a:pPr algn="ctr" fontAlgn="ctr"/>
                      <a:r>
                        <a:rPr lang="ru-RU" sz="800" b="1" u="none" strike="noStrike">
                          <a:effectLst/>
                        </a:rPr>
                        <a:t>15 003,07104</a:t>
                      </a:r>
                      <a:endParaRPr lang="ru-RU" sz="800" b="1" i="0" u="none" strike="noStrike">
                        <a:effectLst/>
                        <a:latin typeface="Times New Roman"/>
                      </a:endParaRPr>
                    </a:p>
                  </a:txBody>
                  <a:tcPr marL="3595" marR="3595" marT="3595" marB="0" anchor="ctr"/>
                </a:tc>
                <a:tc>
                  <a:txBody>
                    <a:bodyPr/>
                    <a:lstStyle/>
                    <a:p>
                      <a:pPr algn="ctr" fontAlgn="ctr"/>
                      <a:r>
                        <a:rPr lang="ru-RU" sz="800" b="1" u="none" strike="noStrike">
                          <a:effectLst/>
                        </a:rPr>
                        <a:t>14 637,92211</a:t>
                      </a:r>
                      <a:endParaRPr lang="ru-RU" sz="800" b="1" i="0" u="none" strike="noStrike">
                        <a:solidFill>
                          <a:srgbClr val="000000"/>
                        </a:solidFill>
                        <a:effectLst/>
                        <a:latin typeface="Times New Roman"/>
                      </a:endParaRPr>
                    </a:p>
                  </a:txBody>
                  <a:tcPr marL="3595" marR="3595" marT="3595" marB="0" anchor="ctr"/>
                </a:tc>
                <a:tc>
                  <a:txBody>
                    <a:bodyPr/>
                    <a:lstStyle/>
                    <a:p>
                      <a:pPr algn="ctr" fontAlgn="b"/>
                      <a:r>
                        <a:rPr lang="ru-RU" sz="800" b="1" u="none" strike="noStrike">
                          <a:effectLst/>
                        </a:rPr>
                        <a:t>103,81</a:t>
                      </a:r>
                      <a:endParaRPr lang="ru-RU" sz="800" b="1" i="0" u="none" strike="noStrike">
                        <a:effectLst/>
                        <a:latin typeface="Times New Roman"/>
                      </a:endParaRPr>
                    </a:p>
                  </a:txBody>
                  <a:tcPr marL="3595" marR="3595" marT="3595" marB="0" anchor="b"/>
                </a:tc>
                <a:tc>
                  <a:txBody>
                    <a:bodyPr/>
                    <a:lstStyle/>
                    <a:p>
                      <a:pPr algn="ctr" fontAlgn="b"/>
                      <a:r>
                        <a:rPr lang="ru-RU" sz="800" b="1" u="none" strike="noStrike" dirty="0">
                          <a:effectLst/>
                        </a:rPr>
                        <a:t>97,57</a:t>
                      </a:r>
                      <a:endParaRPr lang="ru-RU" sz="800" b="1" i="0" u="none" strike="noStrike" dirty="0">
                        <a:effectLst/>
                        <a:latin typeface="Times New Roman"/>
                      </a:endParaRPr>
                    </a:p>
                  </a:txBody>
                  <a:tcPr marL="3595" marR="3595" marT="3595" marB="0" anchor="b"/>
                </a:tc>
              </a:tr>
              <a:tr h="156481">
                <a:tc>
                  <a:txBody>
                    <a:bodyPr/>
                    <a:lstStyle/>
                    <a:p>
                      <a:pPr algn="l" fontAlgn="t"/>
                      <a:r>
                        <a:rPr lang="ru-RU" sz="800" u="none" strike="noStrike" dirty="0">
                          <a:effectLst/>
                        </a:rPr>
                        <a:t>Руководство и управление в сфере установленных функций органов местного самоуправления Михайловского муниципального района</a:t>
                      </a:r>
                      <a:endParaRPr lang="ru-RU" sz="800" b="1" i="0" u="none" strike="noStrike" dirty="0">
                        <a:effectLst/>
                        <a:latin typeface="Times New Roman"/>
                      </a:endParaRPr>
                    </a:p>
                  </a:txBody>
                  <a:tcPr marL="3595" marR="3595" marT="3595" marB="0"/>
                </a:tc>
                <a:tc>
                  <a:txBody>
                    <a:bodyPr/>
                    <a:lstStyle/>
                    <a:p>
                      <a:pPr algn="ctr" fontAlgn="ctr"/>
                      <a:r>
                        <a:rPr lang="ru-RU" sz="800" u="none" strike="noStrike">
                          <a:effectLst/>
                        </a:rPr>
                        <a:t>14 101,03000</a:t>
                      </a:r>
                      <a:endParaRPr lang="ru-RU" sz="800" b="1" i="0" u="none" strike="noStrike">
                        <a:effectLst/>
                        <a:latin typeface="Times New Roman"/>
                      </a:endParaRPr>
                    </a:p>
                  </a:txBody>
                  <a:tcPr marL="3595" marR="3595" marT="3595" marB="0" anchor="ctr"/>
                </a:tc>
                <a:tc>
                  <a:txBody>
                    <a:bodyPr/>
                    <a:lstStyle/>
                    <a:p>
                      <a:pPr algn="ctr" fontAlgn="ctr"/>
                      <a:r>
                        <a:rPr lang="ru-RU" sz="800" u="none" strike="noStrike">
                          <a:effectLst/>
                        </a:rPr>
                        <a:t>15 003,07104</a:t>
                      </a:r>
                      <a:endParaRPr lang="ru-RU" sz="800" b="1" i="0" u="none" strike="noStrike">
                        <a:effectLst/>
                        <a:latin typeface="Times New Roman"/>
                      </a:endParaRPr>
                    </a:p>
                  </a:txBody>
                  <a:tcPr marL="3595" marR="3595" marT="3595" marB="0" anchor="ctr"/>
                </a:tc>
                <a:tc>
                  <a:txBody>
                    <a:bodyPr/>
                    <a:lstStyle/>
                    <a:p>
                      <a:pPr algn="ctr" fontAlgn="ctr"/>
                      <a:r>
                        <a:rPr lang="ru-RU" sz="800" u="none" strike="noStrike">
                          <a:effectLst/>
                        </a:rPr>
                        <a:t>14 637,92211</a:t>
                      </a:r>
                      <a:endParaRPr lang="ru-RU" sz="800" b="1" i="0" u="none" strike="noStrike">
                        <a:solidFill>
                          <a:srgbClr val="000000"/>
                        </a:solidFill>
                        <a:effectLst/>
                        <a:latin typeface="Times New Roman"/>
                      </a:endParaRPr>
                    </a:p>
                  </a:txBody>
                  <a:tcPr marL="3595" marR="3595" marT="3595" marB="0" anchor="ctr"/>
                </a:tc>
                <a:tc>
                  <a:txBody>
                    <a:bodyPr/>
                    <a:lstStyle/>
                    <a:p>
                      <a:pPr algn="ctr" fontAlgn="b"/>
                      <a:r>
                        <a:rPr lang="ru-RU" sz="800" u="none" strike="noStrike">
                          <a:effectLst/>
                        </a:rPr>
                        <a:t>103,81</a:t>
                      </a:r>
                      <a:endParaRPr lang="ru-RU" sz="800" b="0" i="0" u="none" strike="noStrike">
                        <a:effectLst/>
                        <a:latin typeface="Times New Roman"/>
                      </a:endParaRPr>
                    </a:p>
                  </a:txBody>
                  <a:tcPr marL="3595" marR="3595" marT="3595" marB="0" anchor="b"/>
                </a:tc>
                <a:tc>
                  <a:txBody>
                    <a:bodyPr/>
                    <a:lstStyle/>
                    <a:p>
                      <a:pPr algn="ctr" fontAlgn="b"/>
                      <a:r>
                        <a:rPr lang="ru-RU" sz="800" u="none" strike="noStrike">
                          <a:effectLst/>
                        </a:rPr>
                        <a:t>97,57</a:t>
                      </a:r>
                      <a:endParaRPr lang="ru-RU" sz="800" b="0" i="0" u="none" strike="noStrike">
                        <a:effectLst/>
                        <a:latin typeface="Times New Roman"/>
                      </a:endParaRPr>
                    </a:p>
                  </a:txBody>
                  <a:tcPr marL="3595" marR="3595" marT="3595" marB="0" anchor="b"/>
                </a:tc>
              </a:tr>
              <a:tr h="103261">
                <a:tc>
                  <a:txBody>
                    <a:bodyPr/>
                    <a:lstStyle/>
                    <a:p>
                      <a:pPr algn="l" fontAlgn="t"/>
                      <a:r>
                        <a:rPr lang="ru-RU" sz="800" b="1" u="none" strike="noStrike" dirty="0">
                          <a:effectLst/>
                        </a:rPr>
                        <a:t>Судебная система</a:t>
                      </a:r>
                      <a:endParaRPr lang="ru-RU" sz="800" b="1" i="0" u="none" strike="noStrike" dirty="0">
                        <a:effectLst/>
                        <a:latin typeface="Times New Roman"/>
                      </a:endParaRPr>
                    </a:p>
                  </a:txBody>
                  <a:tcPr marL="3595" marR="3595" marT="3595" marB="0"/>
                </a:tc>
                <a:tc>
                  <a:txBody>
                    <a:bodyPr/>
                    <a:lstStyle/>
                    <a:p>
                      <a:pPr algn="ctr" fontAlgn="ctr"/>
                      <a:r>
                        <a:rPr lang="ru-RU" sz="800" u="none" strike="noStrike">
                          <a:effectLst/>
                        </a:rPr>
                        <a:t>5,30200</a:t>
                      </a:r>
                      <a:endParaRPr lang="ru-RU" sz="800" b="1" i="0" u="none" strike="noStrike">
                        <a:effectLst/>
                        <a:latin typeface="Times New Roman"/>
                      </a:endParaRPr>
                    </a:p>
                  </a:txBody>
                  <a:tcPr marL="3595" marR="3595" marT="3595" marB="0" anchor="ctr"/>
                </a:tc>
                <a:tc>
                  <a:txBody>
                    <a:bodyPr/>
                    <a:lstStyle/>
                    <a:p>
                      <a:pPr algn="ctr" fontAlgn="ctr"/>
                      <a:r>
                        <a:rPr lang="ru-RU" sz="800" u="none" strike="noStrike">
                          <a:effectLst/>
                        </a:rPr>
                        <a:t>5,30200</a:t>
                      </a:r>
                      <a:endParaRPr lang="ru-RU" sz="800" b="1" i="0" u="none" strike="noStrike">
                        <a:effectLst/>
                        <a:latin typeface="Times New Roman"/>
                      </a:endParaRPr>
                    </a:p>
                  </a:txBody>
                  <a:tcPr marL="3595" marR="3595" marT="3595" marB="0" anchor="ctr"/>
                </a:tc>
                <a:tc>
                  <a:txBody>
                    <a:bodyPr/>
                    <a:lstStyle/>
                    <a:p>
                      <a:pPr algn="ctr" fontAlgn="ctr"/>
                      <a:r>
                        <a:rPr lang="ru-RU" sz="800" u="none" strike="noStrike">
                          <a:effectLst/>
                        </a:rPr>
                        <a:t>5,30200</a:t>
                      </a:r>
                      <a:endParaRPr lang="ru-RU" sz="800" b="1" i="0" u="none" strike="noStrike">
                        <a:solidFill>
                          <a:srgbClr val="000000"/>
                        </a:solidFill>
                        <a:effectLst/>
                        <a:latin typeface="Times New Roman"/>
                      </a:endParaRPr>
                    </a:p>
                  </a:txBody>
                  <a:tcPr marL="3595" marR="3595" marT="3595" marB="0" anchor="ctr"/>
                </a:tc>
                <a:tc>
                  <a:txBody>
                    <a:bodyPr/>
                    <a:lstStyle/>
                    <a:p>
                      <a:pPr algn="ctr" fontAlgn="b"/>
                      <a:r>
                        <a:rPr lang="ru-RU" sz="800" u="none" strike="noStrike">
                          <a:effectLst/>
                        </a:rPr>
                        <a:t>100,00</a:t>
                      </a:r>
                      <a:endParaRPr lang="ru-RU" sz="800" b="0" i="0" u="none" strike="noStrike">
                        <a:effectLst/>
                        <a:latin typeface="Times New Roman"/>
                      </a:endParaRPr>
                    </a:p>
                  </a:txBody>
                  <a:tcPr marL="3595" marR="3595" marT="3595" marB="0" anchor="b"/>
                </a:tc>
                <a:tc>
                  <a:txBody>
                    <a:bodyPr/>
                    <a:lstStyle/>
                    <a:p>
                      <a:pPr algn="ctr" fontAlgn="b"/>
                      <a:r>
                        <a:rPr lang="ru-RU" sz="800" u="none" strike="noStrike">
                          <a:effectLst/>
                        </a:rPr>
                        <a:t>100,00</a:t>
                      </a:r>
                      <a:endParaRPr lang="ru-RU" sz="800" b="0" i="0" u="none" strike="noStrike">
                        <a:effectLst/>
                        <a:latin typeface="Times New Roman"/>
                      </a:endParaRPr>
                    </a:p>
                  </a:txBody>
                  <a:tcPr marL="3595" marR="3595" marT="3595" marB="0" anchor="b"/>
                </a:tc>
              </a:tr>
              <a:tr h="156481">
                <a:tc>
                  <a:txBody>
                    <a:bodyPr/>
                    <a:lstStyle/>
                    <a:p>
                      <a:pPr algn="l" fontAlgn="t"/>
                      <a:r>
                        <a:rPr lang="ru-RU" sz="800" u="none" strike="noStrike">
                          <a:effectLst/>
                        </a:rPr>
                        <a:t>Составление (изменение) списков кандидатов в присяжные заседатели федеральных судов</a:t>
                      </a:r>
                      <a:endParaRPr lang="ru-RU" sz="800" b="1" i="0" u="none" strike="noStrike">
                        <a:effectLst/>
                        <a:latin typeface="Times New Roman"/>
                      </a:endParaRPr>
                    </a:p>
                  </a:txBody>
                  <a:tcPr marL="3595" marR="3595" marT="3595" marB="0"/>
                </a:tc>
                <a:tc>
                  <a:txBody>
                    <a:bodyPr/>
                    <a:lstStyle/>
                    <a:p>
                      <a:pPr algn="ctr" fontAlgn="ctr"/>
                      <a:r>
                        <a:rPr lang="ru-RU" sz="800" u="none" strike="noStrike">
                          <a:effectLst/>
                        </a:rPr>
                        <a:t>5,30200</a:t>
                      </a:r>
                      <a:endParaRPr lang="ru-RU" sz="800" b="1" i="0" u="none" strike="noStrike">
                        <a:effectLst/>
                        <a:latin typeface="Times New Roman"/>
                      </a:endParaRPr>
                    </a:p>
                  </a:txBody>
                  <a:tcPr marL="3595" marR="3595" marT="3595" marB="0" anchor="ctr"/>
                </a:tc>
                <a:tc>
                  <a:txBody>
                    <a:bodyPr/>
                    <a:lstStyle/>
                    <a:p>
                      <a:pPr algn="ctr" fontAlgn="ctr"/>
                      <a:r>
                        <a:rPr lang="ru-RU" sz="800" u="none" strike="noStrike">
                          <a:effectLst/>
                        </a:rPr>
                        <a:t>5,30200</a:t>
                      </a:r>
                      <a:endParaRPr lang="ru-RU" sz="800" b="1" i="0" u="none" strike="noStrike">
                        <a:effectLst/>
                        <a:latin typeface="Times New Roman"/>
                      </a:endParaRPr>
                    </a:p>
                  </a:txBody>
                  <a:tcPr marL="3595" marR="3595" marT="3595" marB="0" anchor="ctr"/>
                </a:tc>
                <a:tc>
                  <a:txBody>
                    <a:bodyPr/>
                    <a:lstStyle/>
                    <a:p>
                      <a:pPr algn="ctr" fontAlgn="ctr"/>
                      <a:r>
                        <a:rPr lang="ru-RU" sz="800" u="none" strike="noStrike">
                          <a:effectLst/>
                        </a:rPr>
                        <a:t>5,30200</a:t>
                      </a:r>
                      <a:endParaRPr lang="ru-RU" sz="800" b="1" i="0" u="none" strike="noStrike">
                        <a:solidFill>
                          <a:srgbClr val="000000"/>
                        </a:solidFill>
                        <a:effectLst/>
                        <a:latin typeface="Times New Roman"/>
                      </a:endParaRPr>
                    </a:p>
                  </a:txBody>
                  <a:tcPr marL="3595" marR="3595" marT="3595" marB="0" anchor="ctr"/>
                </a:tc>
                <a:tc>
                  <a:txBody>
                    <a:bodyPr/>
                    <a:lstStyle/>
                    <a:p>
                      <a:pPr algn="ctr" fontAlgn="b"/>
                      <a:r>
                        <a:rPr lang="ru-RU" sz="800" u="none" strike="noStrike">
                          <a:effectLst/>
                        </a:rPr>
                        <a:t>100,00</a:t>
                      </a:r>
                      <a:endParaRPr lang="ru-RU" sz="800" b="0" i="0" u="none" strike="noStrike">
                        <a:effectLst/>
                        <a:latin typeface="Times New Roman"/>
                      </a:endParaRPr>
                    </a:p>
                  </a:txBody>
                  <a:tcPr marL="3595" marR="3595" marT="3595" marB="0" anchor="b"/>
                </a:tc>
                <a:tc>
                  <a:txBody>
                    <a:bodyPr/>
                    <a:lstStyle/>
                    <a:p>
                      <a:pPr algn="ctr" fontAlgn="b"/>
                      <a:r>
                        <a:rPr lang="ru-RU" sz="800" u="none" strike="noStrike">
                          <a:effectLst/>
                        </a:rPr>
                        <a:t>100,00</a:t>
                      </a:r>
                      <a:endParaRPr lang="ru-RU" sz="800" b="0" i="0" u="none" strike="noStrike">
                        <a:effectLst/>
                        <a:latin typeface="Times New Roman"/>
                      </a:endParaRPr>
                    </a:p>
                  </a:txBody>
                  <a:tcPr marL="3595" marR="3595" marT="3595" marB="0" anchor="b"/>
                </a:tc>
              </a:tr>
              <a:tr h="198579">
                <a:tc>
                  <a:txBody>
                    <a:bodyPr/>
                    <a:lstStyle/>
                    <a:p>
                      <a:pPr algn="l" fontAlgn="t"/>
                      <a:r>
                        <a:rPr lang="ru-RU" sz="800" b="1" u="none" strike="noStrike" dirty="0">
                          <a:effectLst/>
                        </a:rPr>
                        <a:t>Обеспечение деятельности финансовых, налоговых и таможенных органов и органов финансового (финансово-бюджетного) надзора</a:t>
                      </a:r>
                      <a:endParaRPr lang="ru-RU" sz="800" b="1" i="0" u="none" strike="noStrike" dirty="0">
                        <a:effectLst/>
                        <a:latin typeface="Times New Roman"/>
                      </a:endParaRPr>
                    </a:p>
                  </a:txBody>
                  <a:tcPr marL="3595" marR="3595" marT="3595" marB="0"/>
                </a:tc>
                <a:tc>
                  <a:txBody>
                    <a:bodyPr/>
                    <a:lstStyle/>
                    <a:p>
                      <a:pPr algn="ctr" fontAlgn="ctr"/>
                      <a:r>
                        <a:rPr lang="ru-RU" sz="800" b="1" u="none" strike="noStrike">
                          <a:effectLst/>
                        </a:rPr>
                        <a:t>14 984,28000</a:t>
                      </a:r>
                      <a:endParaRPr lang="ru-RU" sz="800" b="1" i="0" u="none" strike="noStrike">
                        <a:effectLst/>
                        <a:latin typeface="Times New Roman"/>
                      </a:endParaRPr>
                    </a:p>
                  </a:txBody>
                  <a:tcPr marL="3595" marR="3595" marT="3595" marB="0" anchor="ctr"/>
                </a:tc>
                <a:tc>
                  <a:txBody>
                    <a:bodyPr/>
                    <a:lstStyle/>
                    <a:p>
                      <a:pPr algn="ctr" fontAlgn="ctr"/>
                      <a:r>
                        <a:rPr lang="ru-RU" sz="800" b="1" u="none" strike="noStrike">
                          <a:effectLst/>
                        </a:rPr>
                        <a:t>13 440,00314</a:t>
                      </a:r>
                      <a:endParaRPr lang="ru-RU" sz="800" b="1" i="0" u="none" strike="noStrike">
                        <a:effectLst/>
                        <a:latin typeface="Times New Roman"/>
                      </a:endParaRPr>
                    </a:p>
                  </a:txBody>
                  <a:tcPr marL="3595" marR="3595" marT="3595" marB="0" anchor="ctr"/>
                </a:tc>
                <a:tc>
                  <a:txBody>
                    <a:bodyPr/>
                    <a:lstStyle/>
                    <a:p>
                      <a:pPr algn="ctr" fontAlgn="ctr"/>
                      <a:r>
                        <a:rPr lang="ru-RU" sz="800" b="1" u="none" strike="noStrike">
                          <a:effectLst/>
                        </a:rPr>
                        <a:t>13 440,00314</a:t>
                      </a:r>
                      <a:endParaRPr lang="ru-RU" sz="800" b="1" i="0" u="none" strike="noStrike">
                        <a:solidFill>
                          <a:srgbClr val="000000"/>
                        </a:solidFill>
                        <a:effectLst/>
                        <a:latin typeface="Times New Roman"/>
                      </a:endParaRPr>
                    </a:p>
                  </a:txBody>
                  <a:tcPr marL="3595" marR="3595" marT="3595" marB="0" anchor="ctr"/>
                </a:tc>
                <a:tc>
                  <a:txBody>
                    <a:bodyPr/>
                    <a:lstStyle/>
                    <a:p>
                      <a:pPr algn="ctr" fontAlgn="b"/>
                      <a:r>
                        <a:rPr lang="ru-RU" sz="800" b="1" u="none" strike="noStrike">
                          <a:effectLst/>
                        </a:rPr>
                        <a:t>89,69</a:t>
                      </a:r>
                      <a:endParaRPr lang="ru-RU" sz="800" b="1" i="0" u="none" strike="noStrike">
                        <a:effectLst/>
                        <a:latin typeface="Times New Roman"/>
                      </a:endParaRPr>
                    </a:p>
                  </a:txBody>
                  <a:tcPr marL="3595" marR="3595" marT="3595" marB="0" anchor="b"/>
                </a:tc>
                <a:tc>
                  <a:txBody>
                    <a:bodyPr/>
                    <a:lstStyle/>
                    <a:p>
                      <a:pPr algn="ctr" fontAlgn="b"/>
                      <a:r>
                        <a:rPr lang="ru-RU" sz="800" b="1" u="none" strike="noStrike" dirty="0">
                          <a:effectLst/>
                        </a:rPr>
                        <a:t>100,00</a:t>
                      </a:r>
                      <a:endParaRPr lang="ru-RU" sz="800" b="1" i="0" u="none" strike="noStrike" dirty="0">
                        <a:effectLst/>
                        <a:latin typeface="Times New Roman"/>
                      </a:endParaRPr>
                    </a:p>
                  </a:txBody>
                  <a:tcPr marL="3595" marR="3595" marT="3595" marB="0" anchor="b"/>
                </a:tc>
              </a:tr>
              <a:tr h="198579">
                <a:tc>
                  <a:txBody>
                    <a:bodyPr/>
                    <a:lstStyle/>
                    <a:p>
                      <a:pPr algn="l" fontAlgn="t"/>
                      <a:r>
                        <a:rPr lang="ru-RU" sz="800" u="none" strike="noStrike">
                          <a:effectLst/>
                        </a:rPr>
                        <a:t>Руководство и управление в сфере установленных функций органов  местного самоуправления Михайловского муниципального района</a:t>
                      </a:r>
                      <a:endParaRPr lang="ru-RU" sz="800" b="1" i="0" u="none" strike="noStrike">
                        <a:effectLst/>
                        <a:latin typeface="Times New Roman"/>
                      </a:endParaRPr>
                    </a:p>
                  </a:txBody>
                  <a:tcPr marL="3595" marR="3595" marT="3595" marB="0"/>
                </a:tc>
                <a:tc>
                  <a:txBody>
                    <a:bodyPr/>
                    <a:lstStyle/>
                    <a:p>
                      <a:pPr algn="ctr" fontAlgn="ctr"/>
                      <a:r>
                        <a:rPr lang="ru-RU" sz="800" u="none" strike="noStrike">
                          <a:effectLst/>
                        </a:rPr>
                        <a:t>10 951,84000</a:t>
                      </a:r>
                      <a:endParaRPr lang="ru-RU" sz="800" b="1" i="0" u="none" strike="noStrike">
                        <a:effectLst/>
                        <a:latin typeface="Times New Roman"/>
                      </a:endParaRPr>
                    </a:p>
                  </a:txBody>
                  <a:tcPr marL="3595" marR="3595" marT="3595" marB="0" anchor="ctr"/>
                </a:tc>
                <a:tc>
                  <a:txBody>
                    <a:bodyPr/>
                    <a:lstStyle/>
                    <a:p>
                      <a:pPr algn="ctr" fontAlgn="ctr"/>
                      <a:r>
                        <a:rPr lang="ru-RU" sz="800" u="none" strike="noStrike">
                          <a:effectLst/>
                        </a:rPr>
                        <a:t>9 341,45173</a:t>
                      </a:r>
                      <a:endParaRPr lang="ru-RU" sz="800" b="1" i="0" u="none" strike="noStrike">
                        <a:effectLst/>
                        <a:latin typeface="Times New Roman"/>
                      </a:endParaRPr>
                    </a:p>
                  </a:txBody>
                  <a:tcPr marL="3595" marR="3595" marT="3595" marB="0" anchor="ctr"/>
                </a:tc>
                <a:tc>
                  <a:txBody>
                    <a:bodyPr/>
                    <a:lstStyle/>
                    <a:p>
                      <a:pPr algn="ctr" fontAlgn="ctr"/>
                      <a:r>
                        <a:rPr lang="ru-RU" sz="800" u="none" strike="noStrike">
                          <a:effectLst/>
                        </a:rPr>
                        <a:t>9 341,45173</a:t>
                      </a:r>
                      <a:endParaRPr lang="ru-RU" sz="800" b="1" i="0" u="none" strike="noStrike">
                        <a:solidFill>
                          <a:srgbClr val="000000"/>
                        </a:solidFill>
                        <a:effectLst/>
                        <a:latin typeface="Times New Roman"/>
                      </a:endParaRPr>
                    </a:p>
                  </a:txBody>
                  <a:tcPr marL="3595" marR="3595" marT="3595" marB="0" anchor="ctr"/>
                </a:tc>
                <a:tc>
                  <a:txBody>
                    <a:bodyPr/>
                    <a:lstStyle/>
                    <a:p>
                      <a:pPr algn="ctr" fontAlgn="b"/>
                      <a:r>
                        <a:rPr lang="ru-RU" sz="800" u="none" strike="noStrike">
                          <a:effectLst/>
                        </a:rPr>
                        <a:t>85,30</a:t>
                      </a:r>
                      <a:endParaRPr lang="ru-RU" sz="800" b="0" i="0" u="none" strike="noStrike">
                        <a:effectLst/>
                        <a:latin typeface="Times New Roman"/>
                      </a:endParaRPr>
                    </a:p>
                  </a:txBody>
                  <a:tcPr marL="3595" marR="3595" marT="3595" marB="0" anchor="b"/>
                </a:tc>
                <a:tc>
                  <a:txBody>
                    <a:bodyPr/>
                    <a:lstStyle/>
                    <a:p>
                      <a:pPr algn="ctr" fontAlgn="b"/>
                      <a:r>
                        <a:rPr lang="ru-RU" sz="800" u="none" strike="noStrike">
                          <a:effectLst/>
                        </a:rPr>
                        <a:t>100,00</a:t>
                      </a:r>
                      <a:endParaRPr lang="ru-RU" sz="800" b="0" i="0" u="none" strike="noStrike">
                        <a:effectLst/>
                        <a:latin typeface="Times New Roman"/>
                      </a:endParaRPr>
                    </a:p>
                  </a:txBody>
                  <a:tcPr marL="3595" marR="3595" marT="3595" marB="0" anchor="b"/>
                </a:tc>
              </a:tr>
              <a:tr h="198579">
                <a:tc>
                  <a:txBody>
                    <a:bodyPr/>
                    <a:lstStyle/>
                    <a:p>
                      <a:pPr algn="l" fontAlgn="t"/>
                      <a:r>
                        <a:rPr lang="ru-RU" sz="800" u="none" strike="noStrike">
                          <a:effectLst/>
                        </a:rPr>
                        <a:t>Контрольно-счетная комиссия Михайловского муниципального района</a:t>
                      </a:r>
                      <a:endParaRPr lang="ru-RU" sz="800" b="1" i="0" u="none" strike="noStrike">
                        <a:effectLst/>
                        <a:latin typeface="Times New Roman"/>
                      </a:endParaRPr>
                    </a:p>
                  </a:txBody>
                  <a:tcPr marL="3595" marR="3595" marT="3595" marB="0"/>
                </a:tc>
                <a:tc>
                  <a:txBody>
                    <a:bodyPr/>
                    <a:lstStyle/>
                    <a:p>
                      <a:pPr algn="ctr" fontAlgn="ctr"/>
                      <a:r>
                        <a:rPr lang="ru-RU" sz="800" u="none" strike="noStrike">
                          <a:effectLst/>
                        </a:rPr>
                        <a:t>4 032,44000</a:t>
                      </a:r>
                      <a:endParaRPr lang="ru-RU" sz="800" b="1" i="0" u="none" strike="noStrike">
                        <a:effectLst/>
                        <a:latin typeface="Times New Roman"/>
                      </a:endParaRPr>
                    </a:p>
                  </a:txBody>
                  <a:tcPr marL="3595" marR="3595" marT="3595" marB="0" anchor="ctr"/>
                </a:tc>
                <a:tc>
                  <a:txBody>
                    <a:bodyPr/>
                    <a:lstStyle/>
                    <a:p>
                      <a:pPr algn="ctr" fontAlgn="ctr"/>
                      <a:r>
                        <a:rPr lang="ru-RU" sz="800" u="none" strike="noStrike">
                          <a:effectLst/>
                        </a:rPr>
                        <a:t>4 098,55141</a:t>
                      </a:r>
                      <a:endParaRPr lang="ru-RU" sz="800" b="1" i="0" u="none" strike="noStrike">
                        <a:effectLst/>
                        <a:latin typeface="Times New Roman"/>
                      </a:endParaRPr>
                    </a:p>
                  </a:txBody>
                  <a:tcPr marL="3595" marR="3595" marT="3595" marB="0" anchor="ctr"/>
                </a:tc>
                <a:tc>
                  <a:txBody>
                    <a:bodyPr/>
                    <a:lstStyle/>
                    <a:p>
                      <a:pPr algn="ctr" fontAlgn="ctr"/>
                      <a:r>
                        <a:rPr lang="ru-RU" sz="800" u="none" strike="noStrike">
                          <a:effectLst/>
                        </a:rPr>
                        <a:t>4 098,55141</a:t>
                      </a:r>
                      <a:endParaRPr lang="ru-RU" sz="800" b="1" i="0" u="none" strike="noStrike">
                        <a:solidFill>
                          <a:srgbClr val="000000"/>
                        </a:solidFill>
                        <a:effectLst/>
                        <a:latin typeface="Times New Roman"/>
                      </a:endParaRPr>
                    </a:p>
                  </a:txBody>
                  <a:tcPr marL="3595" marR="3595" marT="3595" marB="0" anchor="ctr"/>
                </a:tc>
                <a:tc>
                  <a:txBody>
                    <a:bodyPr/>
                    <a:lstStyle/>
                    <a:p>
                      <a:pPr algn="ctr" fontAlgn="b"/>
                      <a:r>
                        <a:rPr lang="ru-RU" sz="800" u="none" strike="noStrike">
                          <a:effectLst/>
                        </a:rPr>
                        <a:t>101,64</a:t>
                      </a:r>
                      <a:endParaRPr lang="ru-RU" sz="800" b="0" i="0" u="none" strike="noStrike">
                        <a:effectLst/>
                        <a:latin typeface="Times New Roman"/>
                      </a:endParaRPr>
                    </a:p>
                  </a:txBody>
                  <a:tcPr marL="3595" marR="3595" marT="3595" marB="0" anchor="b"/>
                </a:tc>
                <a:tc>
                  <a:txBody>
                    <a:bodyPr/>
                    <a:lstStyle/>
                    <a:p>
                      <a:pPr algn="ctr" fontAlgn="b"/>
                      <a:r>
                        <a:rPr lang="ru-RU" sz="800" u="none" strike="noStrike">
                          <a:effectLst/>
                        </a:rPr>
                        <a:t>100,00</a:t>
                      </a:r>
                      <a:endParaRPr lang="ru-RU" sz="800" b="0" i="0" u="none" strike="noStrike">
                        <a:effectLst/>
                        <a:latin typeface="Times New Roman"/>
                      </a:endParaRPr>
                    </a:p>
                  </a:txBody>
                  <a:tcPr marL="3595" marR="3595" marT="3595" marB="0" anchor="b"/>
                </a:tc>
              </a:tr>
              <a:tr h="111204">
                <a:tc>
                  <a:txBody>
                    <a:bodyPr/>
                    <a:lstStyle/>
                    <a:p>
                      <a:pPr algn="l" fontAlgn="t"/>
                      <a:r>
                        <a:rPr lang="ru-RU" sz="800" b="1" u="none" strike="noStrike" dirty="0">
                          <a:effectLst/>
                        </a:rPr>
                        <a:t>Обеспечение проведения выборов и референдумов</a:t>
                      </a:r>
                      <a:endParaRPr lang="ru-RU" sz="800" b="1" i="0" u="none" strike="noStrike" dirty="0">
                        <a:effectLst/>
                        <a:latin typeface="Times New Roman"/>
                      </a:endParaRPr>
                    </a:p>
                  </a:txBody>
                  <a:tcPr marL="3595" marR="3595" marT="3595" marB="0"/>
                </a:tc>
                <a:tc>
                  <a:txBody>
                    <a:bodyPr/>
                    <a:lstStyle/>
                    <a:p>
                      <a:pPr algn="ctr" fontAlgn="ctr"/>
                      <a:r>
                        <a:rPr lang="ru-RU" sz="800" b="1" u="none" strike="noStrike">
                          <a:effectLst/>
                        </a:rPr>
                        <a:t>0,00000</a:t>
                      </a:r>
                      <a:endParaRPr lang="ru-RU" sz="800" b="1" i="0" u="none" strike="noStrike">
                        <a:effectLst/>
                        <a:latin typeface="Times New Roman"/>
                      </a:endParaRPr>
                    </a:p>
                  </a:txBody>
                  <a:tcPr marL="3595" marR="3595" marT="3595" marB="0" anchor="ctr"/>
                </a:tc>
                <a:tc>
                  <a:txBody>
                    <a:bodyPr/>
                    <a:lstStyle/>
                    <a:p>
                      <a:pPr algn="ctr" fontAlgn="ctr"/>
                      <a:r>
                        <a:rPr lang="ru-RU" sz="800" b="1" u="none" strike="noStrike">
                          <a:effectLst/>
                        </a:rPr>
                        <a:t>0,00000</a:t>
                      </a:r>
                      <a:endParaRPr lang="ru-RU" sz="800" b="1" i="0" u="none" strike="noStrike">
                        <a:effectLst/>
                        <a:latin typeface="Times New Roman"/>
                      </a:endParaRPr>
                    </a:p>
                  </a:txBody>
                  <a:tcPr marL="3595" marR="3595" marT="3595" marB="0" anchor="ctr"/>
                </a:tc>
                <a:tc>
                  <a:txBody>
                    <a:bodyPr/>
                    <a:lstStyle/>
                    <a:p>
                      <a:pPr algn="ctr" fontAlgn="ctr"/>
                      <a:r>
                        <a:rPr lang="ru-RU" sz="800" b="1" u="none" strike="noStrike">
                          <a:effectLst/>
                        </a:rPr>
                        <a:t>0,00000</a:t>
                      </a:r>
                      <a:endParaRPr lang="ru-RU" sz="800" b="1" i="0" u="none" strike="noStrike">
                        <a:solidFill>
                          <a:srgbClr val="000000"/>
                        </a:solidFill>
                        <a:effectLst/>
                        <a:latin typeface="Times New Roman"/>
                      </a:endParaRPr>
                    </a:p>
                  </a:txBody>
                  <a:tcPr marL="3595" marR="3595" marT="3595" marB="0" anchor="ctr"/>
                </a:tc>
                <a:tc>
                  <a:txBody>
                    <a:bodyPr/>
                    <a:lstStyle/>
                    <a:p>
                      <a:pPr algn="ctr" fontAlgn="b"/>
                      <a:r>
                        <a:rPr lang="ru-RU" sz="800" b="1" u="none" strike="noStrike">
                          <a:effectLst/>
                        </a:rPr>
                        <a:t>0,00</a:t>
                      </a:r>
                      <a:endParaRPr lang="ru-RU" sz="800" b="1" i="0" u="none" strike="noStrike">
                        <a:effectLst/>
                        <a:latin typeface="Times New Roman"/>
                      </a:endParaRPr>
                    </a:p>
                  </a:txBody>
                  <a:tcPr marL="3595" marR="3595" marT="3595" marB="0" anchor="b"/>
                </a:tc>
                <a:tc>
                  <a:txBody>
                    <a:bodyPr/>
                    <a:lstStyle/>
                    <a:p>
                      <a:pPr algn="ctr" fontAlgn="b"/>
                      <a:r>
                        <a:rPr lang="ru-RU" sz="800" b="1" u="none" strike="noStrike">
                          <a:effectLst/>
                        </a:rPr>
                        <a:t>0,00</a:t>
                      </a:r>
                      <a:endParaRPr lang="ru-RU" sz="800" b="1" i="0" u="none" strike="noStrike">
                        <a:effectLst/>
                        <a:latin typeface="Times New Roman"/>
                      </a:endParaRPr>
                    </a:p>
                  </a:txBody>
                  <a:tcPr marL="3595" marR="3595" marT="3595" marB="0" anchor="b"/>
                </a:tc>
              </a:tr>
              <a:tr h="174750">
                <a:tc>
                  <a:txBody>
                    <a:bodyPr/>
                    <a:lstStyle/>
                    <a:p>
                      <a:pPr algn="l" fontAlgn="t"/>
                      <a:r>
                        <a:rPr lang="ru-RU" sz="800" b="1" u="none" strike="noStrike">
                          <a:effectLst/>
                        </a:rPr>
                        <a:t>Резервные фонды администрации Михайловского муниципального района</a:t>
                      </a:r>
                      <a:endParaRPr lang="ru-RU" sz="800" b="1" i="0" u="none" strike="noStrike">
                        <a:effectLst/>
                        <a:latin typeface="Times New Roman"/>
                      </a:endParaRPr>
                    </a:p>
                  </a:txBody>
                  <a:tcPr marL="3595" marR="3595" marT="3595" marB="0"/>
                </a:tc>
                <a:tc>
                  <a:txBody>
                    <a:bodyPr/>
                    <a:lstStyle/>
                    <a:p>
                      <a:pPr algn="ctr" fontAlgn="ctr"/>
                      <a:r>
                        <a:rPr lang="ru-RU" sz="800" b="1" u="none" strike="noStrike">
                          <a:effectLst/>
                        </a:rPr>
                        <a:t>10 000,00000</a:t>
                      </a:r>
                      <a:endParaRPr lang="ru-RU" sz="800" b="1" i="0" u="none" strike="noStrike">
                        <a:effectLst/>
                        <a:latin typeface="Times New Roman"/>
                      </a:endParaRPr>
                    </a:p>
                  </a:txBody>
                  <a:tcPr marL="3595" marR="3595" marT="3595" marB="0" anchor="ctr"/>
                </a:tc>
                <a:tc>
                  <a:txBody>
                    <a:bodyPr/>
                    <a:lstStyle/>
                    <a:p>
                      <a:pPr algn="ctr" fontAlgn="ctr"/>
                      <a:r>
                        <a:rPr lang="ru-RU" sz="800" b="1" u="none" strike="noStrike">
                          <a:effectLst/>
                        </a:rPr>
                        <a:t>20 000,00000</a:t>
                      </a:r>
                      <a:endParaRPr lang="ru-RU" sz="800" b="1" i="0" u="none" strike="noStrike">
                        <a:effectLst/>
                        <a:latin typeface="Times New Roman"/>
                      </a:endParaRPr>
                    </a:p>
                  </a:txBody>
                  <a:tcPr marL="3595" marR="3595" marT="3595" marB="0" anchor="ctr"/>
                </a:tc>
                <a:tc>
                  <a:txBody>
                    <a:bodyPr/>
                    <a:lstStyle/>
                    <a:p>
                      <a:pPr algn="ctr" fontAlgn="ctr"/>
                      <a:r>
                        <a:rPr lang="ru-RU" sz="800" b="1" u="none" strike="noStrike">
                          <a:effectLst/>
                        </a:rPr>
                        <a:t>11 059,93014</a:t>
                      </a:r>
                      <a:endParaRPr lang="ru-RU" sz="800" b="1" i="0" u="none" strike="noStrike">
                        <a:solidFill>
                          <a:srgbClr val="000000"/>
                        </a:solidFill>
                        <a:effectLst/>
                        <a:latin typeface="Times New Roman"/>
                      </a:endParaRPr>
                    </a:p>
                  </a:txBody>
                  <a:tcPr marL="3595" marR="3595" marT="3595" marB="0" anchor="ctr"/>
                </a:tc>
                <a:tc>
                  <a:txBody>
                    <a:bodyPr/>
                    <a:lstStyle/>
                    <a:p>
                      <a:pPr algn="ctr" fontAlgn="b"/>
                      <a:r>
                        <a:rPr lang="ru-RU" sz="800" b="1" u="none" strike="noStrike">
                          <a:effectLst/>
                        </a:rPr>
                        <a:t>110,60</a:t>
                      </a:r>
                      <a:endParaRPr lang="ru-RU" sz="800" b="1" i="0" u="none" strike="noStrike">
                        <a:effectLst/>
                        <a:latin typeface="Times New Roman"/>
                      </a:endParaRPr>
                    </a:p>
                  </a:txBody>
                  <a:tcPr marL="3595" marR="3595" marT="3595" marB="0" anchor="b"/>
                </a:tc>
                <a:tc>
                  <a:txBody>
                    <a:bodyPr/>
                    <a:lstStyle/>
                    <a:p>
                      <a:pPr algn="ctr" fontAlgn="b"/>
                      <a:r>
                        <a:rPr lang="ru-RU" sz="800" b="1" u="none" strike="noStrike" dirty="0">
                          <a:effectLst/>
                        </a:rPr>
                        <a:t>55,30</a:t>
                      </a:r>
                      <a:endParaRPr lang="ru-RU" sz="800" b="1" i="0" u="none" strike="noStrike" dirty="0">
                        <a:effectLst/>
                        <a:latin typeface="Times New Roman"/>
                      </a:endParaRPr>
                    </a:p>
                  </a:txBody>
                  <a:tcPr marL="3595" marR="3595" marT="3595" marB="0" anchor="b"/>
                </a:tc>
              </a:tr>
              <a:tr h="107233">
                <a:tc>
                  <a:txBody>
                    <a:bodyPr/>
                    <a:lstStyle/>
                    <a:p>
                      <a:pPr algn="l" fontAlgn="t"/>
                      <a:r>
                        <a:rPr lang="ru-RU" sz="800" b="1" u="none" strike="noStrike" dirty="0">
                          <a:effectLst/>
                        </a:rPr>
                        <a:t>Другие общегосударственные вопросы</a:t>
                      </a:r>
                      <a:endParaRPr lang="ru-RU" sz="800" b="1" i="0" u="none" strike="noStrike" dirty="0">
                        <a:effectLst/>
                        <a:latin typeface="Times New Roman"/>
                      </a:endParaRPr>
                    </a:p>
                  </a:txBody>
                  <a:tcPr marL="3595" marR="3595" marT="3595" marB="0"/>
                </a:tc>
                <a:tc>
                  <a:txBody>
                    <a:bodyPr/>
                    <a:lstStyle/>
                    <a:p>
                      <a:pPr algn="ctr" fontAlgn="ctr"/>
                      <a:r>
                        <a:rPr lang="ru-RU" sz="800" b="1" u="none" strike="noStrike" dirty="0">
                          <a:effectLst/>
                        </a:rPr>
                        <a:t>107 399,13679</a:t>
                      </a:r>
                      <a:endParaRPr lang="ru-RU" sz="800" b="1" i="0" u="none" strike="noStrike" dirty="0">
                        <a:effectLst/>
                        <a:latin typeface="Times New Roman"/>
                      </a:endParaRPr>
                    </a:p>
                  </a:txBody>
                  <a:tcPr marL="3595" marR="3595" marT="3595" marB="0" anchor="ctr"/>
                </a:tc>
                <a:tc>
                  <a:txBody>
                    <a:bodyPr/>
                    <a:lstStyle/>
                    <a:p>
                      <a:pPr algn="ctr" fontAlgn="ctr"/>
                      <a:r>
                        <a:rPr lang="ru-RU" sz="800" b="1" u="none" strike="noStrike">
                          <a:effectLst/>
                        </a:rPr>
                        <a:t>107 743,83338</a:t>
                      </a:r>
                      <a:endParaRPr lang="ru-RU" sz="800" b="1" i="0" u="none" strike="noStrike">
                        <a:effectLst/>
                        <a:latin typeface="Times New Roman"/>
                      </a:endParaRPr>
                    </a:p>
                  </a:txBody>
                  <a:tcPr marL="3595" marR="3595" marT="3595" marB="0" anchor="ctr"/>
                </a:tc>
                <a:tc>
                  <a:txBody>
                    <a:bodyPr/>
                    <a:lstStyle/>
                    <a:p>
                      <a:pPr algn="ctr" fontAlgn="ctr"/>
                      <a:r>
                        <a:rPr lang="ru-RU" sz="800" b="1" u="none" strike="noStrike">
                          <a:effectLst/>
                        </a:rPr>
                        <a:t>105 360,13292</a:t>
                      </a:r>
                      <a:endParaRPr lang="ru-RU" sz="800" b="1" i="0" u="none" strike="noStrike">
                        <a:solidFill>
                          <a:srgbClr val="000000"/>
                        </a:solidFill>
                        <a:effectLst/>
                        <a:latin typeface="Times New Roman"/>
                      </a:endParaRPr>
                    </a:p>
                  </a:txBody>
                  <a:tcPr marL="3595" marR="3595" marT="3595" marB="0" anchor="ctr"/>
                </a:tc>
                <a:tc>
                  <a:txBody>
                    <a:bodyPr/>
                    <a:lstStyle/>
                    <a:p>
                      <a:pPr algn="ctr" fontAlgn="b"/>
                      <a:r>
                        <a:rPr lang="ru-RU" sz="800" b="1" u="none" strike="noStrike">
                          <a:effectLst/>
                        </a:rPr>
                        <a:t>98,10</a:t>
                      </a:r>
                      <a:endParaRPr lang="ru-RU" sz="800" b="1" i="0" u="none" strike="noStrike">
                        <a:effectLst/>
                        <a:latin typeface="Times New Roman"/>
                      </a:endParaRPr>
                    </a:p>
                  </a:txBody>
                  <a:tcPr marL="3595" marR="3595" marT="3595" marB="0" anchor="b"/>
                </a:tc>
                <a:tc>
                  <a:txBody>
                    <a:bodyPr/>
                    <a:lstStyle/>
                    <a:p>
                      <a:pPr algn="ctr" fontAlgn="b"/>
                      <a:r>
                        <a:rPr lang="ru-RU" sz="800" b="1" u="none" strike="noStrike" dirty="0">
                          <a:effectLst/>
                        </a:rPr>
                        <a:t>97,79</a:t>
                      </a:r>
                      <a:endParaRPr lang="ru-RU" sz="800" b="1" i="0" u="none" strike="noStrike" dirty="0">
                        <a:effectLst/>
                        <a:latin typeface="Times New Roman"/>
                      </a:endParaRPr>
                    </a:p>
                  </a:txBody>
                  <a:tcPr marL="3595" marR="3595" marT="3595" marB="0" anchor="b"/>
                </a:tc>
              </a:tr>
              <a:tr h="88156">
                <a:tc>
                  <a:txBody>
                    <a:bodyPr/>
                    <a:lstStyle/>
                    <a:p>
                      <a:pPr algn="l" fontAlgn="t"/>
                      <a:r>
                        <a:rPr lang="ru-RU" sz="800" u="none" strike="noStrike">
                          <a:effectLst/>
                        </a:rPr>
                        <a:t>Государственная регистрация актов гражданского состояния</a:t>
                      </a:r>
                      <a:endParaRPr lang="ru-RU" sz="800" b="1" i="0" u="none" strike="noStrike">
                        <a:effectLst/>
                        <a:latin typeface="Times New Roman"/>
                      </a:endParaRPr>
                    </a:p>
                  </a:txBody>
                  <a:tcPr marL="3595" marR="3595" marT="3595" marB="0"/>
                </a:tc>
                <a:tc>
                  <a:txBody>
                    <a:bodyPr/>
                    <a:lstStyle/>
                    <a:p>
                      <a:pPr algn="ctr" fontAlgn="ctr"/>
                      <a:r>
                        <a:rPr lang="ru-RU" sz="800" u="none" strike="noStrike">
                          <a:effectLst/>
                        </a:rPr>
                        <a:t>1 863,27700</a:t>
                      </a:r>
                      <a:endParaRPr lang="ru-RU" sz="800" b="1" i="0" u="none" strike="noStrike">
                        <a:effectLst/>
                        <a:latin typeface="Times New Roman"/>
                      </a:endParaRPr>
                    </a:p>
                  </a:txBody>
                  <a:tcPr marL="3595" marR="3595" marT="3595" marB="0" anchor="ctr"/>
                </a:tc>
                <a:tc>
                  <a:txBody>
                    <a:bodyPr/>
                    <a:lstStyle/>
                    <a:p>
                      <a:pPr algn="ctr" fontAlgn="ctr"/>
                      <a:r>
                        <a:rPr lang="ru-RU" sz="800" u="none" strike="noStrike">
                          <a:effectLst/>
                        </a:rPr>
                        <a:t>1 863,27700</a:t>
                      </a:r>
                      <a:endParaRPr lang="ru-RU" sz="800" b="1" i="0" u="none" strike="noStrike">
                        <a:effectLst/>
                        <a:latin typeface="Times New Roman"/>
                      </a:endParaRPr>
                    </a:p>
                  </a:txBody>
                  <a:tcPr marL="3595" marR="3595" marT="3595" marB="0" anchor="ctr"/>
                </a:tc>
                <a:tc>
                  <a:txBody>
                    <a:bodyPr/>
                    <a:lstStyle/>
                    <a:p>
                      <a:pPr algn="ctr" fontAlgn="ctr"/>
                      <a:r>
                        <a:rPr lang="ru-RU" sz="800" u="none" strike="noStrike">
                          <a:effectLst/>
                        </a:rPr>
                        <a:t>1 863,27700</a:t>
                      </a:r>
                      <a:endParaRPr lang="ru-RU" sz="800" b="1" i="0" u="none" strike="noStrike">
                        <a:solidFill>
                          <a:srgbClr val="000000"/>
                        </a:solidFill>
                        <a:effectLst/>
                        <a:latin typeface="Times New Roman"/>
                      </a:endParaRPr>
                    </a:p>
                  </a:txBody>
                  <a:tcPr marL="3595" marR="3595" marT="3595" marB="0" anchor="ctr"/>
                </a:tc>
                <a:tc>
                  <a:txBody>
                    <a:bodyPr/>
                    <a:lstStyle/>
                    <a:p>
                      <a:pPr algn="ctr" fontAlgn="b"/>
                      <a:r>
                        <a:rPr lang="ru-RU" sz="800" u="none" strike="noStrike">
                          <a:effectLst/>
                        </a:rPr>
                        <a:t>100,00</a:t>
                      </a:r>
                      <a:endParaRPr lang="ru-RU" sz="800" b="0" i="0" u="none" strike="noStrike">
                        <a:effectLst/>
                        <a:latin typeface="Times New Roman"/>
                      </a:endParaRPr>
                    </a:p>
                  </a:txBody>
                  <a:tcPr marL="3595" marR="3595" marT="3595" marB="0" anchor="b"/>
                </a:tc>
                <a:tc>
                  <a:txBody>
                    <a:bodyPr/>
                    <a:lstStyle/>
                    <a:p>
                      <a:pPr algn="ctr" fontAlgn="b"/>
                      <a:r>
                        <a:rPr lang="ru-RU" sz="800" u="none" strike="noStrike">
                          <a:effectLst/>
                        </a:rPr>
                        <a:t>100,00</a:t>
                      </a:r>
                      <a:endParaRPr lang="ru-RU" sz="800" b="0" i="0" u="none" strike="noStrike">
                        <a:effectLst/>
                        <a:latin typeface="Times New Roman"/>
                      </a:endParaRPr>
                    </a:p>
                  </a:txBody>
                  <a:tcPr marL="3595" marR="3595" marT="3595" marB="0" anchor="b"/>
                </a:tc>
              </a:tr>
              <a:tr h="166806">
                <a:tc>
                  <a:txBody>
                    <a:bodyPr/>
                    <a:lstStyle/>
                    <a:p>
                      <a:pPr algn="l" fontAlgn="t"/>
                      <a:r>
                        <a:rPr lang="ru-RU" sz="800" u="none" strike="noStrike">
                          <a:effectLst/>
                        </a:rPr>
                        <a:t>Руководство и управление в сфере установленных функций органов  местного самоуправления Михайловского муниципального района</a:t>
                      </a:r>
                      <a:endParaRPr lang="ru-RU" sz="800" b="1" i="0" u="none" strike="noStrike">
                        <a:effectLst/>
                        <a:latin typeface="Times New Roman"/>
                      </a:endParaRPr>
                    </a:p>
                  </a:txBody>
                  <a:tcPr marL="3595" marR="3595" marT="3595" marB="0"/>
                </a:tc>
                <a:tc>
                  <a:txBody>
                    <a:bodyPr/>
                    <a:lstStyle/>
                    <a:p>
                      <a:pPr algn="ctr" fontAlgn="ctr"/>
                      <a:r>
                        <a:rPr lang="ru-RU" sz="800" u="none" strike="noStrike">
                          <a:effectLst/>
                        </a:rPr>
                        <a:t>51 124,86000</a:t>
                      </a:r>
                      <a:endParaRPr lang="ru-RU" sz="800" b="1" i="0" u="none" strike="noStrike">
                        <a:effectLst/>
                        <a:latin typeface="Times New Roman"/>
                      </a:endParaRPr>
                    </a:p>
                  </a:txBody>
                  <a:tcPr marL="3595" marR="3595" marT="3595" marB="0" anchor="ctr"/>
                </a:tc>
                <a:tc>
                  <a:txBody>
                    <a:bodyPr/>
                    <a:lstStyle/>
                    <a:p>
                      <a:pPr algn="ctr" fontAlgn="ctr"/>
                      <a:r>
                        <a:rPr lang="ru-RU" sz="800" u="none" strike="noStrike">
                          <a:effectLst/>
                        </a:rPr>
                        <a:t>50 431,29250</a:t>
                      </a:r>
                      <a:endParaRPr lang="ru-RU" sz="800" b="1" i="0" u="none" strike="noStrike">
                        <a:effectLst/>
                        <a:latin typeface="Times New Roman"/>
                      </a:endParaRPr>
                    </a:p>
                  </a:txBody>
                  <a:tcPr marL="3595" marR="3595" marT="3595" marB="0" anchor="ctr"/>
                </a:tc>
                <a:tc>
                  <a:txBody>
                    <a:bodyPr/>
                    <a:lstStyle/>
                    <a:p>
                      <a:pPr algn="ctr" fontAlgn="ctr"/>
                      <a:r>
                        <a:rPr lang="ru-RU" sz="800" u="none" strike="noStrike">
                          <a:effectLst/>
                        </a:rPr>
                        <a:t>49 773,73719</a:t>
                      </a:r>
                      <a:endParaRPr lang="ru-RU" sz="800" b="1" i="0" u="none" strike="noStrike">
                        <a:solidFill>
                          <a:srgbClr val="000000"/>
                        </a:solidFill>
                        <a:effectLst/>
                        <a:latin typeface="Times New Roman"/>
                      </a:endParaRPr>
                    </a:p>
                  </a:txBody>
                  <a:tcPr marL="3595" marR="3595" marT="3595" marB="0" anchor="ctr"/>
                </a:tc>
                <a:tc>
                  <a:txBody>
                    <a:bodyPr/>
                    <a:lstStyle/>
                    <a:p>
                      <a:pPr algn="ctr" fontAlgn="b"/>
                      <a:r>
                        <a:rPr lang="ru-RU" sz="800" u="none" strike="noStrike">
                          <a:effectLst/>
                        </a:rPr>
                        <a:t>97,36</a:t>
                      </a:r>
                      <a:endParaRPr lang="ru-RU" sz="800" b="0" i="0" u="none" strike="noStrike">
                        <a:effectLst/>
                        <a:latin typeface="Times New Roman"/>
                      </a:endParaRPr>
                    </a:p>
                  </a:txBody>
                  <a:tcPr marL="3595" marR="3595" marT="3595" marB="0" anchor="b"/>
                </a:tc>
                <a:tc>
                  <a:txBody>
                    <a:bodyPr/>
                    <a:lstStyle/>
                    <a:p>
                      <a:pPr algn="ctr" fontAlgn="b"/>
                      <a:r>
                        <a:rPr lang="ru-RU" sz="800" u="none" strike="noStrike">
                          <a:effectLst/>
                        </a:rPr>
                        <a:t>98,70</a:t>
                      </a:r>
                      <a:endParaRPr lang="ru-RU" sz="800" b="0" i="0" u="none" strike="noStrike">
                        <a:effectLst/>
                        <a:latin typeface="Times New Roman"/>
                      </a:endParaRPr>
                    </a:p>
                  </a:txBody>
                  <a:tcPr marL="3595" marR="3595" marT="3595" marB="0" anchor="b"/>
                </a:tc>
              </a:tr>
              <a:tr h="166806">
                <a:tc>
                  <a:txBody>
                    <a:bodyPr/>
                    <a:lstStyle/>
                    <a:p>
                      <a:pPr algn="l" fontAlgn="t"/>
                      <a:r>
                        <a:rPr lang="ru-RU" sz="800" u="none" strike="noStrike">
                          <a:effectLst/>
                        </a:rPr>
                        <a:t>Обеспечение деятельности районных казенных муниципальных учреждений</a:t>
                      </a:r>
                      <a:endParaRPr lang="ru-RU" sz="800" b="1" i="0" u="none" strike="noStrike">
                        <a:effectLst/>
                        <a:latin typeface="Times New Roman"/>
                      </a:endParaRPr>
                    </a:p>
                  </a:txBody>
                  <a:tcPr marL="3595" marR="3595" marT="3595" marB="0"/>
                </a:tc>
                <a:tc>
                  <a:txBody>
                    <a:bodyPr/>
                    <a:lstStyle/>
                    <a:p>
                      <a:pPr algn="ctr" fontAlgn="ctr"/>
                      <a:r>
                        <a:rPr lang="ru-RU" sz="800" u="none" strike="noStrike">
                          <a:effectLst/>
                        </a:rPr>
                        <a:t>50 000,00000</a:t>
                      </a:r>
                      <a:endParaRPr lang="ru-RU" sz="800" b="1" i="0" u="none" strike="noStrike">
                        <a:effectLst/>
                        <a:latin typeface="Times New Roman"/>
                      </a:endParaRPr>
                    </a:p>
                  </a:txBody>
                  <a:tcPr marL="3595" marR="3595" marT="3595" marB="0" anchor="ctr"/>
                </a:tc>
                <a:tc>
                  <a:txBody>
                    <a:bodyPr/>
                    <a:lstStyle/>
                    <a:p>
                      <a:pPr algn="ctr" fontAlgn="ctr"/>
                      <a:r>
                        <a:rPr lang="ru-RU" sz="800" u="none" strike="noStrike">
                          <a:effectLst/>
                        </a:rPr>
                        <a:t>49 218,25137</a:t>
                      </a:r>
                      <a:endParaRPr lang="ru-RU" sz="800" b="1" i="0" u="none" strike="noStrike">
                        <a:effectLst/>
                        <a:latin typeface="Times New Roman"/>
                      </a:endParaRPr>
                    </a:p>
                  </a:txBody>
                  <a:tcPr marL="3595" marR="3595" marT="3595" marB="0" anchor="ctr"/>
                </a:tc>
                <a:tc>
                  <a:txBody>
                    <a:bodyPr/>
                    <a:lstStyle/>
                    <a:p>
                      <a:pPr algn="ctr" fontAlgn="ctr"/>
                      <a:r>
                        <a:rPr lang="ru-RU" sz="800" u="none" strike="noStrike">
                          <a:effectLst/>
                        </a:rPr>
                        <a:t>48 340,28889</a:t>
                      </a:r>
                      <a:endParaRPr lang="ru-RU" sz="800" b="1" i="0" u="none" strike="noStrike">
                        <a:solidFill>
                          <a:srgbClr val="000000"/>
                        </a:solidFill>
                        <a:effectLst/>
                        <a:latin typeface="Times New Roman"/>
                      </a:endParaRPr>
                    </a:p>
                  </a:txBody>
                  <a:tcPr marL="3595" marR="3595" marT="3595" marB="0" anchor="ctr"/>
                </a:tc>
                <a:tc>
                  <a:txBody>
                    <a:bodyPr/>
                    <a:lstStyle/>
                    <a:p>
                      <a:pPr algn="ctr" fontAlgn="b"/>
                      <a:r>
                        <a:rPr lang="ru-RU" sz="800" u="none" strike="noStrike">
                          <a:effectLst/>
                        </a:rPr>
                        <a:t>96,68</a:t>
                      </a:r>
                      <a:endParaRPr lang="ru-RU" sz="800" b="0" i="0" u="none" strike="noStrike">
                        <a:effectLst/>
                        <a:latin typeface="Times New Roman"/>
                      </a:endParaRPr>
                    </a:p>
                  </a:txBody>
                  <a:tcPr marL="3595" marR="3595" marT="3595" marB="0" anchor="b"/>
                </a:tc>
                <a:tc>
                  <a:txBody>
                    <a:bodyPr/>
                    <a:lstStyle/>
                    <a:p>
                      <a:pPr algn="ctr" fontAlgn="b"/>
                      <a:r>
                        <a:rPr lang="ru-RU" sz="800" u="none" strike="noStrike">
                          <a:effectLst/>
                        </a:rPr>
                        <a:t>98,22</a:t>
                      </a:r>
                      <a:endParaRPr lang="ru-RU" sz="800" b="0" i="0" u="none" strike="noStrike">
                        <a:effectLst/>
                        <a:latin typeface="Times New Roman"/>
                      </a:endParaRPr>
                    </a:p>
                  </a:txBody>
                  <a:tcPr marL="3595" marR="3595" marT="3595" marB="0" anchor="b"/>
                </a:tc>
              </a:tr>
              <a:tr h="103261">
                <a:tc>
                  <a:txBody>
                    <a:bodyPr/>
                    <a:lstStyle/>
                    <a:p>
                      <a:pPr algn="l" fontAlgn="t"/>
                      <a:r>
                        <a:rPr lang="ru-RU" sz="800" u="none" strike="noStrike">
                          <a:effectLst/>
                        </a:rPr>
                        <a:t>Исполнение судебных актов</a:t>
                      </a:r>
                      <a:endParaRPr lang="ru-RU" sz="800" b="1" i="0" u="none" strike="noStrike">
                        <a:effectLst/>
                        <a:latin typeface="Times New Roman"/>
                      </a:endParaRPr>
                    </a:p>
                  </a:txBody>
                  <a:tcPr marL="3595" marR="3595" marT="3595" marB="0"/>
                </a:tc>
                <a:tc>
                  <a:txBody>
                    <a:bodyPr/>
                    <a:lstStyle/>
                    <a:p>
                      <a:pPr algn="ctr" fontAlgn="ctr"/>
                      <a:r>
                        <a:rPr lang="ru-RU" sz="800" u="none" strike="noStrike">
                          <a:effectLst/>
                        </a:rPr>
                        <a:t>0,00000</a:t>
                      </a:r>
                      <a:endParaRPr lang="ru-RU" sz="800" b="1" i="0" u="none" strike="noStrike">
                        <a:effectLst/>
                        <a:latin typeface="Times New Roman"/>
                      </a:endParaRPr>
                    </a:p>
                  </a:txBody>
                  <a:tcPr marL="3595" marR="3595" marT="3595" marB="0" anchor="ctr"/>
                </a:tc>
                <a:tc>
                  <a:txBody>
                    <a:bodyPr/>
                    <a:lstStyle/>
                    <a:p>
                      <a:pPr algn="ctr" fontAlgn="ctr"/>
                      <a:r>
                        <a:rPr lang="ru-RU" sz="800" u="none" strike="noStrike">
                          <a:effectLst/>
                        </a:rPr>
                        <a:t>836,88444</a:t>
                      </a:r>
                      <a:endParaRPr lang="ru-RU" sz="800" b="1" i="0" u="none" strike="noStrike">
                        <a:effectLst/>
                        <a:latin typeface="Times New Roman"/>
                      </a:endParaRPr>
                    </a:p>
                  </a:txBody>
                  <a:tcPr marL="3595" marR="3595" marT="3595" marB="0" anchor="ctr"/>
                </a:tc>
                <a:tc>
                  <a:txBody>
                    <a:bodyPr/>
                    <a:lstStyle/>
                    <a:p>
                      <a:pPr algn="ctr" fontAlgn="ctr"/>
                      <a:r>
                        <a:rPr lang="ru-RU" sz="800" u="none" strike="noStrike">
                          <a:effectLst/>
                        </a:rPr>
                        <a:t>836,88444</a:t>
                      </a:r>
                      <a:endParaRPr lang="ru-RU" sz="800" b="1" i="0" u="none" strike="noStrike">
                        <a:solidFill>
                          <a:srgbClr val="000000"/>
                        </a:solidFill>
                        <a:effectLst/>
                        <a:latin typeface="Times New Roman"/>
                      </a:endParaRPr>
                    </a:p>
                  </a:txBody>
                  <a:tcPr marL="3595" marR="3595" marT="3595" marB="0" anchor="ctr"/>
                </a:tc>
                <a:tc>
                  <a:txBody>
                    <a:bodyPr/>
                    <a:lstStyle/>
                    <a:p>
                      <a:pPr algn="ctr" fontAlgn="b"/>
                      <a:r>
                        <a:rPr lang="ru-RU" sz="800" u="none" strike="noStrike">
                          <a:effectLst/>
                        </a:rPr>
                        <a:t>0,00</a:t>
                      </a:r>
                      <a:endParaRPr lang="ru-RU" sz="800" b="0" i="0" u="none" strike="noStrike">
                        <a:effectLst/>
                        <a:latin typeface="Times New Roman"/>
                      </a:endParaRPr>
                    </a:p>
                  </a:txBody>
                  <a:tcPr marL="3595" marR="3595" marT="3595" marB="0" anchor="b"/>
                </a:tc>
                <a:tc>
                  <a:txBody>
                    <a:bodyPr/>
                    <a:lstStyle/>
                    <a:p>
                      <a:pPr algn="ctr" fontAlgn="b"/>
                      <a:r>
                        <a:rPr lang="ru-RU" sz="800" u="none" strike="noStrike">
                          <a:effectLst/>
                        </a:rPr>
                        <a:t>100,00</a:t>
                      </a:r>
                      <a:endParaRPr lang="ru-RU" sz="800" b="0" i="0" u="none" strike="noStrike">
                        <a:effectLst/>
                        <a:latin typeface="Times New Roman"/>
                      </a:endParaRPr>
                    </a:p>
                  </a:txBody>
                  <a:tcPr marL="3595" marR="3595" marT="3595" marB="0" anchor="b"/>
                </a:tc>
              </a:tr>
              <a:tr h="156481">
                <a:tc>
                  <a:txBody>
                    <a:bodyPr/>
                    <a:lstStyle/>
                    <a:p>
                      <a:pPr algn="l" fontAlgn="t"/>
                      <a:r>
                        <a:rPr lang="ru-RU" sz="800" u="none" strike="noStrike">
                          <a:effectLst/>
                        </a:rPr>
                        <a:t>Обеспечение деятельности комиссий по делам несовершеннолетних и защите их прав</a:t>
                      </a:r>
                      <a:endParaRPr lang="ru-RU" sz="800" b="1" i="0" u="none" strike="noStrike">
                        <a:effectLst/>
                        <a:latin typeface="Times New Roman"/>
                      </a:endParaRPr>
                    </a:p>
                  </a:txBody>
                  <a:tcPr marL="3595" marR="3595" marT="3595" marB="0"/>
                </a:tc>
                <a:tc>
                  <a:txBody>
                    <a:bodyPr/>
                    <a:lstStyle/>
                    <a:p>
                      <a:pPr algn="ctr" fontAlgn="ctr"/>
                      <a:r>
                        <a:rPr lang="ru-RU" sz="800" u="none" strike="noStrike">
                          <a:effectLst/>
                        </a:rPr>
                        <a:t>1 421,90000</a:t>
                      </a:r>
                      <a:endParaRPr lang="ru-RU" sz="800" b="1" i="0" u="none" strike="noStrike">
                        <a:effectLst/>
                        <a:latin typeface="Times New Roman"/>
                      </a:endParaRPr>
                    </a:p>
                  </a:txBody>
                  <a:tcPr marL="3595" marR="3595" marT="3595" marB="0" anchor="ctr"/>
                </a:tc>
                <a:tc>
                  <a:txBody>
                    <a:bodyPr/>
                    <a:lstStyle/>
                    <a:p>
                      <a:pPr algn="ctr" fontAlgn="ctr"/>
                      <a:r>
                        <a:rPr lang="ru-RU" sz="800" u="none" strike="noStrike">
                          <a:effectLst/>
                        </a:rPr>
                        <a:t>1 345,32800</a:t>
                      </a:r>
                      <a:endParaRPr lang="ru-RU" sz="800" b="1" i="0" u="none" strike="noStrike">
                        <a:effectLst/>
                        <a:latin typeface="Times New Roman"/>
                      </a:endParaRPr>
                    </a:p>
                  </a:txBody>
                  <a:tcPr marL="3595" marR="3595" marT="3595" marB="0" anchor="ctr"/>
                </a:tc>
                <a:tc>
                  <a:txBody>
                    <a:bodyPr/>
                    <a:lstStyle/>
                    <a:p>
                      <a:pPr algn="ctr" fontAlgn="ctr"/>
                      <a:r>
                        <a:rPr lang="ru-RU" sz="800" u="none" strike="noStrike">
                          <a:effectLst/>
                        </a:rPr>
                        <a:t>1 246,65881</a:t>
                      </a:r>
                      <a:endParaRPr lang="ru-RU" sz="800" b="1" i="0" u="none" strike="noStrike">
                        <a:solidFill>
                          <a:srgbClr val="000000"/>
                        </a:solidFill>
                        <a:effectLst/>
                        <a:latin typeface="Times New Roman"/>
                      </a:endParaRPr>
                    </a:p>
                  </a:txBody>
                  <a:tcPr marL="3595" marR="3595" marT="3595" marB="0" anchor="ctr"/>
                </a:tc>
                <a:tc>
                  <a:txBody>
                    <a:bodyPr/>
                    <a:lstStyle/>
                    <a:p>
                      <a:pPr algn="ctr" fontAlgn="b"/>
                      <a:r>
                        <a:rPr lang="ru-RU" sz="800" u="none" strike="noStrike">
                          <a:effectLst/>
                        </a:rPr>
                        <a:t>87,68</a:t>
                      </a:r>
                      <a:endParaRPr lang="ru-RU" sz="800" b="0" i="0" u="none" strike="noStrike">
                        <a:effectLst/>
                        <a:latin typeface="Times New Roman"/>
                      </a:endParaRPr>
                    </a:p>
                  </a:txBody>
                  <a:tcPr marL="3595" marR="3595" marT="3595" marB="0" anchor="b"/>
                </a:tc>
                <a:tc>
                  <a:txBody>
                    <a:bodyPr/>
                    <a:lstStyle/>
                    <a:p>
                      <a:pPr algn="ctr" fontAlgn="b"/>
                      <a:r>
                        <a:rPr lang="ru-RU" sz="800" u="none" strike="noStrike">
                          <a:effectLst/>
                        </a:rPr>
                        <a:t>92,67</a:t>
                      </a:r>
                      <a:endParaRPr lang="ru-RU" sz="800" b="0" i="0" u="none" strike="noStrike">
                        <a:effectLst/>
                        <a:latin typeface="Times New Roman"/>
                      </a:endParaRPr>
                    </a:p>
                  </a:txBody>
                  <a:tcPr marL="3595" marR="3595" marT="3595" marB="0" anchor="b"/>
                </a:tc>
              </a:tr>
              <a:tr h="156481">
                <a:tc>
                  <a:txBody>
                    <a:bodyPr/>
                    <a:lstStyle/>
                    <a:p>
                      <a:pPr algn="l" fontAlgn="t"/>
                      <a:r>
                        <a:rPr lang="ru-RU" sz="800" u="none" strike="noStrike">
                          <a:effectLst/>
                        </a:rPr>
                        <a:t>Выполнение отдельных государственных полномочий по государственному управлению охраной труда</a:t>
                      </a:r>
                      <a:endParaRPr lang="ru-RU" sz="800" b="1" i="0" u="none" strike="noStrike">
                        <a:effectLst/>
                        <a:latin typeface="Times New Roman"/>
                      </a:endParaRPr>
                    </a:p>
                  </a:txBody>
                  <a:tcPr marL="3595" marR="3595" marT="3595" marB="0"/>
                </a:tc>
                <a:tc>
                  <a:txBody>
                    <a:bodyPr/>
                    <a:lstStyle/>
                    <a:p>
                      <a:pPr algn="ctr" fontAlgn="ctr"/>
                      <a:r>
                        <a:rPr lang="ru-RU" sz="800" u="none" strike="noStrike">
                          <a:effectLst/>
                        </a:rPr>
                        <a:t>864,53300</a:t>
                      </a:r>
                      <a:endParaRPr lang="ru-RU" sz="800" b="1" i="0" u="none" strike="noStrike">
                        <a:effectLst/>
                        <a:latin typeface="Times New Roman"/>
                      </a:endParaRPr>
                    </a:p>
                  </a:txBody>
                  <a:tcPr marL="3595" marR="3595" marT="3595" marB="0" anchor="ctr"/>
                </a:tc>
                <a:tc>
                  <a:txBody>
                    <a:bodyPr/>
                    <a:lstStyle/>
                    <a:p>
                      <a:pPr algn="ctr" fontAlgn="ctr"/>
                      <a:r>
                        <a:rPr lang="ru-RU" sz="800" u="none" strike="noStrike">
                          <a:effectLst/>
                        </a:rPr>
                        <a:t>888,62800</a:t>
                      </a:r>
                      <a:endParaRPr lang="ru-RU" sz="800" b="1" i="0" u="none" strike="noStrike">
                        <a:effectLst/>
                        <a:latin typeface="Times New Roman"/>
                      </a:endParaRPr>
                    </a:p>
                  </a:txBody>
                  <a:tcPr marL="3595" marR="3595" marT="3595" marB="0" anchor="ctr"/>
                </a:tc>
                <a:tc>
                  <a:txBody>
                    <a:bodyPr/>
                    <a:lstStyle/>
                    <a:p>
                      <a:pPr algn="ctr" fontAlgn="ctr"/>
                      <a:r>
                        <a:rPr lang="ru-RU" sz="800" u="none" strike="noStrike" dirty="0">
                          <a:effectLst/>
                        </a:rPr>
                        <a:t>888,62800</a:t>
                      </a:r>
                      <a:endParaRPr lang="ru-RU" sz="800" b="1" i="0" u="none" strike="noStrike" dirty="0">
                        <a:solidFill>
                          <a:srgbClr val="000000"/>
                        </a:solidFill>
                        <a:effectLst/>
                        <a:latin typeface="Times New Roman"/>
                      </a:endParaRPr>
                    </a:p>
                  </a:txBody>
                  <a:tcPr marL="3595" marR="3595" marT="3595" marB="0" anchor="ctr"/>
                </a:tc>
                <a:tc>
                  <a:txBody>
                    <a:bodyPr/>
                    <a:lstStyle/>
                    <a:p>
                      <a:pPr algn="ctr" fontAlgn="b"/>
                      <a:r>
                        <a:rPr lang="ru-RU" sz="800" u="none" strike="noStrike">
                          <a:effectLst/>
                        </a:rPr>
                        <a:t>102,79</a:t>
                      </a:r>
                      <a:endParaRPr lang="ru-RU" sz="800" b="0" i="0" u="none" strike="noStrike">
                        <a:effectLst/>
                        <a:latin typeface="Times New Roman"/>
                      </a:endParaRPr>
                    </a:p>
                  </a:txBody>
                  <a:tcPr marL="3595" marR="3595" marT="3595" marB="0" anchor="b"/>
                </a:tc>
                <a:tc>
                  <a:txBody>
                    <a:bodyPr/>
                    <a:lstStyle/>
                    <a:p>
                      <a:pPr algn="ctr" fontAlgn="b"/>
                      <a:r>
                        <a:rPr lang="ru-RU" sz="800" u="none" strike="noStrike">
                          <a:effectLst/>
                        </a:rPr>
                        <a:t>100,00</a:t>
                      </a:r>
                      <a:endParaRPr lang="ru-RU" sz="800" b="0" i="0" u="none" strike="noStrike">
                        <a:effectLst/>
                        <a:latin typeface="Times New Roman"/>
                      </a:endParaRPr>
                    </a:p>
                  </a:txBody>
                  <a:tcPr marL="3595" marR="3595" marT="3595" marB="0" anchor="b"/>
                </a:tc>
              </a:tr>
              <a:tr h="166806">
                <a:tc>
                  <a:txBody>
                    <a:bodyPr/>
                    <a:lstStyle/>
                    <a:p>
                      <a:pPr algn="l" fontAlgn="t"/>
                      <a:r>
                        <a:rPr lang="ru-RU" sz="800" u="none" strike="noStrike">
                          <a:effectLst/>
                        </a:rPr>
                        <a:t>Выполнение отдельных государственных полномочий по созданию административных комиссий</a:t>
                      </a:r>
                      <a:endParaRPr lang="ru-RU" sz="800" b="1" i="0" u="none" strike="noStrike">
                        <a:effectLst/>
                        <a:latin typeface="Times New Roman"/>
                      </a:endParaRPr>
                    </a:p>
                  </a:txBody>
                  <a:tcPr marL="3595" marR="3595" marT="3595" marB="0"/>
                </a:tc>
                <a:tc>
                  <a:txBody>
                    <a:bodyPr/>
                    <a:lstStyle/>
                    <a:p>
                      <a:pPr algn="ctr" fontAlgn="ctr"/>
                      <a:r>
                        <a:rPr lang="ru-RU" sz="800" u="none" strike="noStrike">
                          <a:effectLst/>
                        </a:rPr>
                        <a:t>942,20200</a:t>
                      </a:r>
                      <a:endParaRPr lang="ru-RU" sz="800" b="1" i="0" u="none" strike="noStrike">
                        <a:effectLst/>
                        <a:latin typeface="Times New Roman"/>
                      </a:endParaRPr>
                    </a:p>
                  </a:txBody>
                  <a:tcPr marL="3595" marR="3595" marT="3595" marB="0" anchor="ctr"/>
                </a:tc>
                <a:tc>
                  <a:txBody>
                    <a:bodyPr/>
                    <a:lstStyle/>
                    <a:p>
                      <a:pPr algn="ctr" fontAlgn="ctr"/>
                      <a:r>
                        <a:rPr lang="ru-RU" sz="800" u="none" strike="noStrike">
                          <a:effectLst/>
                        </a:rPr>
                        <a:t>1 085,65200</a:t>
                      </a:r>
                      <a:endParaRPr lang="ru-RU" sz="800" b="1" i="0" u="none" strike="noStrike">
                        <a:effectLst/>
                        <a:latin typeface="Times New Roman"/>
                      </a:endParaRPr>
                    </a:p>
                  </a:txBody>
                  <a:tcPr marL="3595" marR="3595" marT="3595" marB="0" anchor="ctr"/>
                </a:tc>
                <a:tc>
                  <a:txBody>
                    <a:bodyPr/>
                    <a:lstStyle/>
                    <a:p>
                      <a:pPr algn="ctr" fontAlgn="ctr"/>
                      <a:r>
                        <a:rPr lang="ru-RU" sz="800" u="none" strike="noStrike">
                          <a:effectLst/>
                        </a:rPr>
                        <a:t>1 043,63814</a:t>
                      </a:r>
                      <a:endParaRPr lang="ru-RU" sz="800" b="1" i="0" u="none" strike="noStrike">
                        <a:solidFill>
                          <a:srgbClr val="000000"/>
                        </a:solidFill>
                        <a:effectLst/>
                        <a:latin typeface="Times New Roman"/>
                      </a:endParaRPr>
                    </a:p>
                  </a:txBody>
                  <a:tcPr marL="3595" marR="3595" marT="3595" marB="0" anchor="ctr"/>
                </a:tc>
                <a:tc>
                  <a:txBody>
                    <a:bodyPr/>
                    <a:lstStyle/>
                    <a:p>
                      <a:pPr algn="ctr" fontAlgn="b"/>
                      <a:r>
                        <a:rPr lang="ru-RU" sz="800" u="none" strike="noStrike">
                          <a:effectLst/>
                        </a:rPr>
                        <a:t>110,77</a:t>
                      </a:r>
                      <a:endParaRPr lang="ru-RU" sz="800" b="0" i="0" u="none" strike="noStrike">
                        <a:effectLst/>
                        <a:latin typeface="Times New Roman"/>
                      </a:endParaRPr>
                    </a:p>
                  </a:txBody>
                  <a:tcPr marL="3595" marR="3595" marT="3595" marB="0" anchor="b"/>
                </a:tc>
                <a:tc>
                  <a:txBody>
                    <a:bodyPr/>
                    <a:lstStyle/>
                    <a:p>
                      <a:pPr algn="ctr" fontAlgn="b"/>
                      <a:r>
                        <a:rPr lang="ru-RU" sz="800" u="none" strike="noStrike">
                          <a:effectLst/>
                        </a:rPr>
                        <a:t>96,13</a:t>
                      </a:r>
                      <a:endParaRPr lang="ru-RU" sz="800" b="0" i="0" u="none" strike="noStrike">
                        <a:effectLst/>
                        <a:latin typeface="Times New Roman"/>
                      </a:endParaRPr>
                    </a:p>
                  </a:txBody>
                  <a:tcPr marL="3595" marR="3595" marT="3595" marB="0" anchor="b"/>
                </a:tc>
              </a:tr>
              <a:tr h="250210">
                <a:tc>
                  <a:txBody>
                    <a:bodyPr/>
                    <a:lstStyle/>
                    <a:p>
                      <a:pPr algn="l" fontAlgn="t"/>
                      <a:r>
                        <a:rPr lang="ru-RU" sz="800" u="none" strike="noStrike">
                          <a:effectLst/>
                        </a:rPr>
                        <a:t>Выполнение отдельных государственных полномочийРоссийской Федерации на государственную регистрацию актов гражданского состояния за счет средств краевого бюджета</a:t>
                      </a:r>
                      <a:endParaRPr lang="ru-RU" sz="800" b="1" i="0" u="none" strike="noStrike">
                        <a:effectLst/>
                        <a:latin typeface="Times New Roman"/>
                      </a:endParaRPr>
                    </a:p>
                  </a:txBody>
                  <a:tcPr marL="3595" marR="3595" marT="3595" marB="0"/>
                </a:tc>
                <a:tc>
                  <a:txBody>
                    <a:bodyPr/>
                    <a:lstStyle/>
                    <a:p>
                      <a:pPr algn="ctr" fontAlgn="ctr"/>
                      <a:r>
                        <a:rPr lang="ru-RU" sz="800" u="none" strike="noStrike">
                          <a:effectLst/>
                        </a:rPr>
                        <a:t>441,97300</a:t>
                      </a:r>
                      <a:endParaRPr lang="ru-RU" sz="800" b="1" i="0" u="none" strike="noStrike">
                        <a:effectLst/>
                        <a:latin typeface="Times New Roman"/>
                      </a:endParaRPr>
                    </a:p>
                  </a:txBody>
                  <a:tcPr marL="3595" marR="3595" marT="3595" marB="0" anchor="ctr"/>
                </a:tc>
                <a:tc>
                  <a:txBody>
                    <a:bodyPr/>
                    <a:lstStyle/>
                    <a:p>
                      <a:pPr algn="ctr" fontAlgn="ctr"/>
                      <a:r>
                        <a:rPr lang="ru-RU" sz="800" u="none" strike="noStrike">
                          <a:effectLst/>
                        </a:rPr>
                        <a:t>453,86000</a:t>
                      </a:r>
                      <a:endParaRPr lang="ru-RU" sz="800" b="1" i="0" u="none" strike="noStrike">
                        <a:effectLst/>
                        <a:latin typeface="Times New Roman"/>
                      </a:endParaRPr>
                    </a:p>
                  </a:txBody>
                  <a:tcPr marL="3595" marR="3595" marT="3595" marB="0" anchor="ctr"/>
                </a:tc>
                <a:tc>
                  <a:txBody>
                    <a:bodyPr/>
                    <a:lstStyle/>
                    <a:p>
                      <a:pPr algn="ctr" fontAlgn="ctr"/>
                      <a:r>
                        <a:rPr lang="ru-RU" sz="800" u="none" strike="noStrike">
                          <a:effectLst/>
                        </a:rPr>
                        <a:t>453,86000</a:t>
                      </a:r>
                      <a:endParaRPr lang="ru-RU" sz="800" b="1" i="0" u="none" strike="noStrike">
                        <a:solidFill>
                          <a:srgbClr val="000000"/>
                        </a:solidFill>
                        <a:effectLst/>
                        <a:latin typeface="Times New Roman"/>
                      </a:endParaRPr>
                    </a:p>
                  </a:txBody>
                  <a:tcPr marL="3595" marR="3595" marT="3595" marB="0" anchor="ctr"/>
                </a:tc>
                <a:tc>
                  <a:txBody>
                    <a:bodyPr/>
                    <a:lstStyle/>
                    <a:p>
                      <a:pPr algn="ctr" fontAlgn="b"/>
                      <a:r>
                        <a:rPr lang="ru-RU" sz="800" u="none" strike="noStrike">
                          <a:effectLst/>
                        </a:rPr>
                        <a:t>102,69</a:t>
                      </a:r>
                      <a:endParaRPr lang="ru-RU" sz="800" b="0" i="0" u="none" strike="noStrike">
                        <a:effectLst/>
                        <a:latin typeface="Times New Roman"/>
                      </a:endParaRPr>
                    </a:p>
                  </a:txBody>
                  <a:tcPr marL="3595" marR="3595" marT="3595" marB="0" anchor="b"/>
                </a:tc>
                <a:tc>
                  <a:txBody>
                    <a:bodyPr/>
                    <a:lstStyle/>
                    <a:p>
                      <a:pPr algn="ctr" fontAlgn="b"/>
                      <a:r>
                        <a:rPr lang="ru-RU" sz="800" u="none" strike="noStrike">
                          <a:effectLst/>
                        </a:rPr>
                        <a:t>100,00</a:t>
                      </a:r>
                      <a:endParaRPr lang="ru-RU" sz="800" b="0" i="0" u="none" strike="noStrike">
                        <a:effectLst/>
                        <a:latin typeface="Times New Roman"/>
                      </a:endParaRPr>
                    </a:p>
                  </a:txBody>
                  <a:tcPr marL="3595" marR="3595" marT="3595" marB="0" anchor="b"/>
                </a:tc>
              </a:tr>
              <a:tr h="333613">
                <a:tc>
                  <a:txBody>
                    <a:bodyPr/>
                    <a:lstStyle/>
                    <a:p>
                      <a:pPr algn="l" fontAlgn="t"/>
                      <a:r>
                        <a:rPr lang="ru-RU" sz="800" u="none" strike="noStrike">
                          <a:effectLst/>
                        </a:rPr>
                        <a:t>Расходы на обеспечение деятельности в связи с осуществлением полномочий по обеспечению детей-сирот и детей, оставшихся без попечения родителей, лиц из числа детей-сирот и детей, оставшихся без попечения родителей, жилыми помещениями</a:t>
                      </a:r>
                      <a:endParaRPr lang="ru-RU" sz="800" b="1" i="0" u="none" strike="noStrike">
                        <a:effectLst/>
                        <a:latin typeface="Times New Roman"/>
                      </a:endParaRPr>
                    </a:p>
                  </a:txBody>
                  <a:tcPr marL="3595" marR="3595" marT="3595" marB="0"/>
                </a:tc>
                <a:tc>
                  <a:txBody>
                    <a:bodyPr/>
                    <a:lstStyle/>
                    <a:p>
                      <a:pPr algn="ctr" fontAlgn="ctr"/>
                      <a:r>
                        <a:rPr lang="ru-RU" sz="800" u="none" strike="noStrike">
                          <a:effectLst/>
                        </a:rPr>
                        <a:t>740,39179</a:t>
                      </a:r>
                      <a:endParaRPr lang="ru-RU" sz="800" b="1" i="0" u="none" strike="noStrike">
                        <a:effectLst/>
                        <a:latin typeface="Times New Roman"/>
                      </a:endParaRPr>
                    </a:p>
                  </a:txBody>
                  <a:tcPr marL="3595" marR="3595" marT="3595" marB="0" anchor="ctr"/>
                </a:tc>
                <a:tc>
                  <a:txBody>
                    <a:bodyPr/>
                    <a:lstStyle/>
                    <a:p>
                      <a:pPr algn="ctr" fontAlgn="ctr"/>
                      <a:r>
                        <a:rPr lang="ru-RU" sz="800" u="none" strike="noStrike">
                          <a:effectLst/>
                        </a:rPr>
                        <a:t>1 620,66007</a:t>
                      </a:r>
                      <a:endParaRPr lang="ru-RU" sz="800" b="1" i="0" u="none" strike="noStrike">
                        <a:effectLst/>
                        <a:latin typeface="Times New Roman"/>
                      </a:endParaRPr>
                    </a:p>
                  </a:txBody>
                  <a:tcPr marL="3595" marR="3595" marT="3595" marB="0" anchor="ctr"/>
                </a:tc>
                <a:tc>
                  <a:txBody>
                    <a:bodyPr/>
                    <a:lstStyle/>
                    <a:p>
                      <a:pPr algn="ctr" fontAlgn="ctr"/>
                      <a:r>
                        <a:rPr lang="ru-RU" sz="800" u="none" strike="noStrike">
                          <a:effectLst/>
                        </a:rPr>
                        <a:t>913,16045</a:t>
                      </a:r>
                      <a:endParaRPr lang="ru-RU" sz="800" b="1" i="0" u="none" strike="noStrike">
                        <a:solidFill>
                          <a:srgbClr val="000000"/>
                        </a:solidFill>
                        <a:effectLst/>
                        <a:latin typeface="Times New Roman"/>
                      </a:endParaRPr>
                    </a:p>
                  </a:txBody>
                  <a:tcPr marL="3595" marR="3595" marT="3595" marB="0" anchor="ctr"/>
                </a:tc>
                <a:tc>
                  <a:txBody>
                    <a:bodyPr/>
                    <a:lstStyle/>
                    <a:p>
                      <a:pPr algn="ctr" fontAlgn="b"/>
                      <a:r>
                        <a:rPr lang="ru-RU" sz="800" u="none" strike="noStrike">
                          <a:effectLst/>
                        </a:rPr>
                        <a:t>123,33</a:t>
                      </a:r>
                      <a:endParaRPr lang="ru-RU" sz="800" b="0" i="0" u="none" strike="noStrike">
                        <a:effectLst/>
                        <a:latin typeface="Times New Roman"/>
                      </a:endParaRPr>
                    </a:p>
                  </a:txBody>
                  <a:tcPr marL="3595" marR="3595" marT="3595" marB="0" anchor="b"/>
                </a:tc>
                <a:tc>
                  <a:txBody>
                    <a:bodyPr/>
                    <a:lstStyle/>
                    <a:p>
                      <a:pPr algn="ctr" fontAlgn="b"/>
                      <a:r>
                        <a:rPr lang="ru-RU" sz="800" u="none" strike="noStrike">
                          <a:effectLst/>
                        </a:rPr>
                        <a:t>56,34</a:t>
                      </a:r>
                      <a:endParaRPr lang="ru-RU" sz="800" b="0" i="0" u="none" strike="noStrike">
                        <a:effectLst/>
                        <a:latin typeface="Times New Roman"/>
                      </a:endParaRPr>
                    </a:p>
                  </a:txBody>
                  <a:tcPr marL="3595" marR="3595" marT="3595" marB="0" anchor="b"/>
                </a:tc>
              </a:tr>
              <a:tr h="95318">
                <a:tc>
                  <a:txBody>
                    <a:bodyPr/>
                    <a:lstStyle/>
                    <a:p>
                      <a:pPr algn="l" fontAlgn="t"/>
                      <a:r>
                        <a:rPr lang="ru-RU" sz="800" b="1" u="none" strike="noStrike" dirty="0">
                          <a:effectLst/>
                        </a:rPr>
                        <a:t>Сельское хозяйство и рыболовство</a:t>
                      </a:r>
                      <a:endParaRPr lang="ru-RU" sz="800" b="1" i="0" u="none" strike="noStrike" dirty="0">
                        <a:effectLst/>
                        <a:latin typeface="Times New Roman"/>
                      </a:endParaRPr>
                    </a:p>
                  </a:txBody>
                  <a:tcPr marL="3595" marR="3595" marT="3595" marB="0"/>
                </a:tc>
                <a:tc>
                  <a:txBody>
                    <a:bodyPr/>
                    <a:lstStyle/>
                    <a:p>
                      <a:pPr algn="ctr" fontAlgn="ctr"/>
                      <a:r>
                        <a:rPr lang="ru-RU" sz="800" b="1" u="none" strike="noStrike">
                          <a:effectLst/>
                        </a:rPr>
                        <a:t>1 479,17443</a:t>
                      </a:r>
                      <a:endParaRPr lang="ru-RU" sz="800" b="1" i="0" u="none" strike="noStrike">
                        <a:effectLst/>
                        <a:latin typeface="Times New Roman"/>
                      </a:endParaRPr>
                    </a:p>
                  </a:txBody>
                  <a:tcPr marL="3595" marR="3595" marT="3595" marB="0" anchor="ctr"/>
                </a:tc>
                <a:tc>
                  <a:txBody>
                    <a:bodyPr/>
                    <a:lstStyle/>
                    <a:p>
                      <a:pPr algn="ctr" fontAlgn="ctr"/>
                      <a:r>
                        <a:rPr lang="ru-RU" sz="800" b="1" u="none" strike="noStrike">
                          <a:effectLst/>
                        </a:rPr>
                        <a:t>1 479,17443</a:t>
                      </a:r>
                      <a:endParaRPr lang="ru-RU" sz="800" b="1" i="0" u="none" strike="noStrike">
                        <a:effectLst/>
                        <a:latin typeface="Times New Roman"/>
                      </a:endParaRPr>
                    </a:p>
                  </a:txBody>
                  <a:tcPr marL="3595" marR="3595" marT="3595" marB="0" anchor="ctr"/>
                </a:tc>
                <a:tc>
                  <a:txBody>
                    <a:bodyPr/>
                    <a:lstStyle/>
                    <a:p>
                      <a:pPr algn="ctr" fontAlgn="ctr"/>
                      <a:r>
                        <a:rPr lang="ru-RU" sz="800" b="1" u="none" strike="noStrike">
                          <a:effectLst/>
                        </a:rPr>
                        <a:t>1 353,84413</a:t>
                      </a:r>
                      <a:endParaRPr lang="ru-RU" sz="800" b="1" i="0" u="none" strike="noStrike">
                        <a:solidFill>
                          <a:srgbClr val="000000"/>
                        </a:solidFill>
                        <a:effectLst/>
                        <a:latin typeface="Times New Roman"/>
                      </a:endParaRPr>
                    </a:p>
                  </a:txBody>
                  <a:tcPr marL="3595" marR="3595" marT="3595" marB="0" anchor="ctr"/>
                </a:tc>
                <a:tc>
                  <a:txBody>
                    <a:bodyPr/>
                    <a:lstStyle/>
                    <a:p>
                      <a:pPr algn="ctr" fontAlgn="b"/>
                      <a:r>
                        <a:rPr lang="ru-RU" sz="800" b="1" u="none" strike="noStrike">
                          <a:effectLst/>
                        </a:rPr>
                        <a:t>91,53</a:t>
                      </a:r>
                      <a:endParaRPr lang="ru-RU" sz="800" b="1" i="0" u="none" strike="noStrike">
                        <a:effectLst/>
                        <a:latin typeface="Times New Roman"/>
                      </a:endParaRPr>
                    </a:p>
                  </a:txBody>
                  <a:tcPr marL="3595" marR="3595" marT="3595" marB="0" anchor="b"/>
                </a:tc>
                <a:tc>
                  <a:txBody>
                    <a:bodyPr/>
                    <a:lstStyle/>
                    <a:p>
                      <a:pPr algn="ctr" fontAlgn="b"/>
                      <a:r>
                        <a:rPr lang="ru-RU" sz="800" b="1" u="none" strike="noStrike" dirty="0">
                          <a:effectLst/>
                        </a:rPr>
                        <a:t>91,53</a:t>
                      </a:r>
                      <a:endParaRPr lang="ru-RU" sz="800" b="1" i="0" u="none" strike="noStrike" dirty="0">
                        <a:effectLst/>
                        <a:latin typeface="Times New Roman"/>
                      </a:endParaRPr>
                    </a:p>
                  </a:txBody>
                  <a:tcPr marL="3595" marR="3595" marT="3595" marB="0" anchor="b"/>
                </a:tc>
              </a:tr>
              <a:tr h="232734">
                <a:tc>
                  <a:txBody>
                    <a:bodyPr/>
                    <a:lstStyle/>
                    <a:p>
                      <a:pPr algn="l" fontAlgn="t"/>
                      <a:r>
                        <a:rPr lang="ru-RU" sz="800" u="none" strike="noStrike" dirty="0">
                          <a:effectLst/>
                        </a:rPr>
                        <a:t>Расходы на проведение мероприятий по предупреждению и ликвидации болезней животных, их лечению, защите населения от болезней, общих для человека и животных</a:t>
                      </a:r>
                      <a:endParaRPr lang="ru-RU" sz="800" b="1" i="0" u="none" strike="noStrike" dirty="0">
                        <a:effectLst/>
                        <a:latin typeface="Times New Roman"/>
                      </a:endParaRPr>
                    </a:p>
                  </a:txBody>
                  <a:tcPr marL="3595" marR="3595" marT="3595" marB="0"/>
                </a:tc>
                <a:tc>
                  <a:txBody>
                    <a:bodyPr/>
                    <a:lstStyle/>
                    <a:p>
                      <a:pPr algn="ctr" fontAlgn="ctr"/>
                      <a:r>
                        <a:rPr lang="ru-RU" sz="800" u="none" strike="noStrike">
                          <a:effectLst/>
                        </a:rPr>
                        <a:t>1 479,17443</a:t>
                      </a:r>
                      <a:endParaRPr lang="ru-RU" sz="800" b="1" i="0" u="none" strike="noStrike">
                        <a:effectLst/>
                        <a:latin typeface="Times New Roman"/>
                      </a:endParaRPr>
                    </a:p>
                  </a:txBody>
                  <a:tcPr marL="3595" marR="3595" marT="3595" marB="0" anchor="ctr"/>
                </a:tc>
                <a:tc>
                  <a:txBody>
                    <a:bodyPr/>
                    <a:lstStyle/>
                    <a:p>
                      <a:pPr algn="ctr" fontAlgn="ctr"/>
                      <a:r>
                        <a:rPr lang="ru-RU" sz="800" u="none" strike="noStrike">
                          <a:effectLst/>
                        </a:rPr>
                        <a:t>1 479,17443</a:t>
                      </a:r>
                      <a:endParaRPr lang="ru-RU" sz="800" b="1" i="0" u="none" strike="noStrike">
                        <a:effectLst/>
                        <a:latin typeface="Times New Roman"/>
                      </a:endParaRPr>
                    </a:p>
                  </a:txBody>
                  <a:tcPr marL="3595" marR="3595" marT="3595" marB="0" anchor="ctr"/>
                </a:tc>
                <a:tc>
                  <a:txBody>
                    <a:bodyPr/>
                    <a:lstStyle/>
                    <a:p>
                      <a:pPr algn="ctr" fontAlgn="ctr"/>
                      <a:r>
                        <a:rPr lang="ru-RU" sz="800" u="none" strike="noStrike">
                          <a:effectLst/>
                        </a:rPr>
                        <a:t>1 353,84413</a:t>
                      </a:r>
                      <a:endParaRPr lang="ru-RU" sz="800" b="1" i="0" u="none" strike="noStrike">
                        <a:solidFill>
                          <a:srgbClr val="000000"/>
                        </a:solidFill>
                        <a:effectLst/>
                        <a:latin typeface="Times New Roman"/>
                      </a:endParaRPr>
                    </a:p>
                  </a:txBody>
                  <a:tcPr marL="3595" marR="3595" marT="3595" marB="0" anchor="ctr"/>
                </a:tc>
                <a:tc>
                  <a:txBody>
                    <a:bodyPr/>
                    <a:lstStyle/>
                    <a:p>
                      <a:pPr algn="ctr" fontAlgn="b"/>
                      <a:r>
                        <a:rPr lang="ru-RU" sz="800" u="none" strike="noStrike">
                          <a:effectLst/>
                        </a:rPr>
                        <a:t>91,53</a:t>
                      </a:r>
                      <a:endParaRPr lang="ru-RU" sz="800" b="0" i="0" u="none" strike="noStrike">
                        <a:effectLst/>
                        <a:latin typeface="Times New Roman"/>
                      </a:endParaRPr>
                    </a:p>
                  </a:txBody>
                  <a:tcPr marL="3595" marR="3595" marT="3595" marB="0" anchor="b"/>
                </a:tc>
                <a:tc>
                  <a:txBody>
                    <a:bodyPr/>
                    <a:lstStyle/>
                    <a:p>
                      <a:pPr algn="ctr" fontAlgn="b"/>
                      <a:r>
                        <a:rPr lang="ru-RU" sz="800" u="none" strike="noStrike" dirty="0">
                          <a:effectLst/>
                        </a:rPr>
                        <a:t>91,53</a:t>
                      </a:r>
                      <a:endParaRPr lang="ru-RU" sz="800" b="0" i="0" u="none" strike="noStrike" dirty="0">
                        <a:effectLst/>
                        <a:latin typeface="Times New Roman"/>
                      </a:endParaRPr>
                    </a:p>
                  </a:txBody>
                  <a:tcPr marL="3595" marR="3595" marT="3595" marB="0" anchor="b"/>
                </a:tc>
              </a:tr>
              <a:tr h="178721">
                <a:tc>
                  <a:txBody>
                    <a:bodyPr/>
                    <a:lstStyle/>
                    <a:p>
                      <a:pPr algn="l" fontAlgn="t"/>
                      <a:r>
                        <a:rPr lang="ru-RU" sz="800" b="1" u="none" strike="noStrike" dirty="0">
                          <a:effectLst/>
                        </a:rPr>
                        <a:t>Водное хозяйство</a:t>
                      </a:r>
                      <a:endParaRPr lang="ru-RU" sz="800" b="1" i="0" u="none" strike="noStrike" dirty="0">
                        <a:effectLst/>
                        <a:latin typeface="Times New Roman"/>
                      </a:endParaRPr>
                    </a:p>
                  </a:txBody>
                  <a:tcPr marL="3595" marR="3595" marT="3595" marB="0"/>
                </a:tc>
                <a:tc>
                  <a:txBody>
                    <a:bodyPr/>
                    <a:lstStyle/>
                    <a:p>
                      <a:pPr algn="ctr" fontAlgn="ctr"/>
                      <a:r>
                        <a:rPr lang="ru-RU" sz="800" b="1" u="none" strike="noStrike">
                          <a:effectLst/>
                        </a:rPr>
                        <a:t>0,00000</a:t>
                      </a:r>
                      <a:endParaRPr lang="ru-RU" sz="800" b="1" i="0" u="none" strike="noStrike">
                        <a:effectLst/>
                        <a:latin typeface="Times New Roman"/>
                      </a:endParaRPr>
                    </a:p>
                  </a:txBody>
                  <a:tcPr marL="3595" marR="3595" marT="3595" marB="0" anchor="ctr"/>
                </a:tc>
                <a:tc>
                  <a:txBody>
                    <a:bodyPr/>
                    <a:lstStyle/>
                    <a:p>
                      <a:pPr algn="ctr" fontAlgn="ctr"/>
                      <a:r>
                        <a:rPr lang="ru-RU" sz="800" b="1" u="none" strike="noStrike">
                          <a:effectLst/>
                        </a:rPr>
                        <a:t>47 674,57191</a:t>
                      </a:r>
                      <a:endParaRPr lang="ru-RU" sz="800" b="1" i="0" u="none" strike="noStrike">
                        <a:effectLst/>
                        <a:latin typeface="Times New Roman"/>
                      </a:endParaRPr>
                    </a:p>
                  </a:txBody>
                  <a:tcPr marL="3595" marR="3595" marT="3595" marB="0" anchor="ctr"/>
                </a:tc>
                <a:tc>
                  <a:txBody>
                    <a:bodyPr/>
                    <a:lstStyle/>
                    <a:p>
                      <a:pPr algn="ctr" fontAlgn="ctr"/>
                      <a:r>
                        <a:rPr lang="ru-RU" sz="800" b="1" u="none" strike="noStrike">
                          <a:effectLst/>
                        </a:rPr>
                        <a:t>47 674,57191</a:t>
                      </a:r>
                      <a:endParaRPr lang="ru-RU" sz="800" b="1" i="0" u="none" strike="noStrike">
                        <a:solidFill>
                          <a:srgbClr val="000000"/>
                        </a:solidFill>
                        <a:effectLst/>
                        <a:latin typeface="Times New Roman"/>
                      </a:endParaRPr>
                    </a:p>
                  </a:txBody>
                  <a:tcPr marL="3595" marR="3595" marT="3595" marB="0" anchor="ctr"/>
                </a:tc>
                <a:tc>
                  <a:txBody>
                    <a:bodyPr/>
                    <a:lstStyle/>
                    <a:p>
                      <a:pPr algn="ctr" fontAlgn="b"/>
                      <a:r>
                        <a:rPr lang="ru-RU" sz="800" b="1" u="none" strike="noStrike">
                          <a:effectLst/>
                        </a:rPr>
                        <a:t>0,00</a:t>
                      </a:r>
                      <a:endParaRPr lang="ru-RU" sz="800" b="1" i="0" u="none" strike="noStrike">
                        <a:effectLst/>
                        <a:latin typeface="Times New Roman"/>
                      </a:endParaRPr>
                    </a:p>
                  </a:txBody>
                  <a:tcPr marL="3595" marR="3595" marT="3595" marB="0" anchor="b"/>
                </a:tc>
                <a:tc>
                  <a:txBody>
                    <a:bodyPr/>
                    <a:lstStyle/>
                    <a:p>
                      <a:pPr algn="ctr" fontAlgn="b"/>
                      <a:r>
                        <a:rPr lang="ru-RU" sz="800" b="1" u="none" strike="noStrike" dirty="0">
                          <a:effectLst/>
                        </a:rPr>
                        <a:t>100,00</a:t>
                      </a:r>
                      <a:endParaRPr lang="ru-RU" sz="800" b="1" i="0" u="none" strike="noStrike" dirty="0">
                        <a:effectLst/>
                        <a:latin typeface="Times New Roman"/>
                      </a:endParaRPr>
                    </a:p>
                  </a:txBody>
                  <a:tcPr marL="3595" marR="3595" marT="3595" marB="0" anchor="b"/>
                </a:tc>
              </a:tr>
              <a:tr h="232734">
                <a:tc>
                  <a:txBody>
                    <a:bodyPr/>
                    <a:lstStyle/>
                    <a:p>
                      <a:pPr algn="l" fontAlgn="t"/>
                      <a:r>
                        <a:rPr lang="ru-RU" sz="800" u="none" strike="noStrike">
                          <a:effectLst/>
                        </a:rPr>
                        <a:t>Субсидии из резервного фонда Правительства Приморского края по ликвидации ЧС природного и техногенного характера на территории Приморского края</a:t>
                      </a:r>
                      <a:endParaRPr lang="ru-RU" sz="800" b="1" i="0" u="none" strike="noStrike">
                        <a:effectLst/>
                        <a:latin typeface="Times New Roman"/>
                      </a:endParaRPr>
                    </a:p>
                  </a:txBody>
                  <a:tcPr marL="3595" marR="3595" marT="3595" marB="0"/>
                </a:tc>
                <a:tc>
                  <a:txBody>
                    <a:bodyPr/>
                    <a:lstStyle/>
                    <a:p>
                      <a:pPr algn="ctr" fontAlgn="ctr"/>
                      <a:r>
                        <a:rPr lang="ru-RU" sz="800" u="none" strike="noStrike">
                          <a:effectLst/>
                        </a:rPr>
                        <a:t>0,00000</a:t>
                      </a:r>
                      <a:endParaRPr lang="ru-RU" sz="800" b="1" i="0" u="none" strike="noStrike">
                        <a:effectLst/>
                        <a:latin typeface="Times New Roman"/>
                      </a:endParaRPr>
                    </a:p>
                  </a:txBody>
                  <a:tcPr marL="3595" marR="3595" marT="3595" marB="0" anchor="ctr"/>
                </a:tc>
                <a:tc>
                  <a:txBody>
                    <a:bodyPr/>
                    <a:lstStyle/>
                    <a:p>
                      <a:pPr algn="ctr" fontAlgn="ctr"/>
                      <a:r>
                        <a:rPr lang="ru-RU" sz="800" u="none" strike="noStrike">
                          <a:effectLst/>
                        </a:rPr>
                        <a:t>47 674,57191</a:t>
                      </a:r>
                      <a:endParaRPr lang="ru-RU" sz="800" b="1" i="0" u="none" strike="noStrike">
                        <a:effectLst/>
                        <a:latin typeface="Times New Roman"/>
                      </a:endParaRPr>
                    </a:p>
                  </a:txBody>
                  <a:tcPr marL="3595" marR="3595" marT="3595" marB="0" anchor="ctr"/>
                </a:tc>
                <a:tc>
                  <a:txBody>
                    <a:bodyPr/>
                    <a:lstStyle/>
                    <a:p>
                      <a:pPr algn="ctr" fontAlgn="ctr"/>
                      <a:r>
                        <a:rPr lang="ru-RU" sz="800" u="none" strike="noStrike">
                          <a:effectLst/>
                        </a:rPr>
                        <a:t>47 674,57191</a:t>
                      </a:r>
                      <a:endParaRPr lang="ru-RU" sz="800" b="1" i="0" u="none" strike="noStrike">
                        <a:solidFill>
                          <a:srgbClr val="000000"/>
                        </a:solidFill>
                        <a:effectLst/>
                        <a:latin typeface="Times New Roman"/>
                      </a:endParaRPr>
                    </a:p>
                  </a:txBody>
                  <a:tcPr marL="3595" marR="3595" marT="3595" marB="0" anchor="ctr"/>
                </a:tc>
                <a:tc>
                  <a:txBody>
                    <a:bodyPr/>
                    <a:lstStyle/>
                    <a:p>
                      <a:pPr algn="ctr" fontAlgn="b"/>
                      <a:r>
                        <a:rPr lang="ru-RU" sz="800" u="none" strike="noStrike">
                          <a:effectLst/>
                        </a:rPr>
                        <a:t>0,00</a:t>
                      </a:r>
                      <a:endParaRPr lang="ru-RU" sz="800" b="0" i="0" u="none" strike="noStrike">
                        <a:effectLst/>
                        <a:latin typeface="Times New Roman"/>
                      </a:endParaRPr>
                    </a:p>
                  </a:txBody>
                  <a:tcPr marL="3595" marR="3595" marT="3595" marB="0" anchor="b"/>
                </a:tc>
                <a:tc>
                  <a:txBody>
                    <a:bodyPr/>
                    <a:lstStyle/>
                    <a:p>
                      <a:pPr algn="ctr" fontAlgn="b"/>
                      <a:r>
                        <a:rPr lang="ru-RU" sz="800" u="none" strike="noStrike" dirty="0">
                          <a:effectLst/>
                        </a:rPr>
                        <a:t>100,00</a:t>
                      </a:r>
                      <a:endParaRPr lang="ru-RU" sz="800" b="0" i="0" u="none" strike="noStrike" dirty="0">
                        <a:effectLst/>
                        <a:latin typeface="Times New Roman"/>
                      </a:endParaRPr>
                    </a:p>
                  </a:txBody>
                  <a:tcPr marL="3595" marR="3595" marT="3595" marB="0" anchor="b"/>
                </a:tc>
              </a:tr>
            </a:tbl>
          </a:graphicData>
        </a:graphic>
      </p:graphicFrame>
    </p:spTree>
    <p:extLst>
      <p:ext uri="{BB962C8B-B14F-4D97-AF65-F5344CB8AC3E}">
        <p14:creationId xmlns:p14="http://schemas.microsoft.com/office/powerpoint/2010/main" val="1951458096"/>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ph type="tbl" idx="1"/>
            <p:extLst>
              <p:ext uri="{D42A27DB-BD31-4B8C-83A1-F6EECF244321}">
                <p14:modId xmlns:p14="http://schemas.microsoft.com/office/powerpoint/2010/main" val="2696495692"/>
              </p:ext>
            </p:extLst>
          </p:nvPr>
        </p:nvGraphicFramePr>
        <p:xfrm>
          <a:off x="107504" y="562980"/>
          <a:ext cx="8928994" cy="6250387"/>
        </p:xfrm>
        <a:graphic>
          <a:graphicData uri="http://schemas.openxmlformats.org/drawingml/2006/table">
            <a:tbl>
              <a:tblPr>
                <a:tableStyleId>{69CF1AB2-1976-4502-BF36-3FF5EA218861}</a:tableStyleId>
              </a:tblPr>
              <a:tblGrid>
                <a:gridCol w="4896546"/>
                <a:gridCol w="792088"/>
                <a:gridCol w="936104"/>
                <a:gridCol w="936104"/>
                <a:gridCol w="720080"/>
                <a:gridCol w="648072"/>
              </a:tblGrid>
              <a:tr h="515709">
                <a:tc>
                  <a:txBody>
                    <a:bodyPr/>
                    <a:lstStyle/>
                    <a:p>
                      <a:pPr algn="ctr" fontAlgn="ctr"/>
                      <a:r>
                        <a:rPr lang="ru-RU" sz="800" b="0" i="0" u="none" strike="noStrike" dirty="0">
                          <a:effectLst/>
                          <a:latin typeface="Times New Roman"/>
                        </a:rPr>
                        <a:t>Наименование показателя</a:t>
                      </a:r>
                    </a:p>
                  </a:txBody>
                  <a:tcPr marL="9525" marR="9525" marT="9525" marB="0" anchor="ctr"/>
                </a:tc>
                <a:tc>
                  <a:txBody>
                    <a:bodyPr/>
                    <a:lstStyle/>
                    <a:p>
                      <a:pPr algn="ctr" fontAlgn="ctr"/>
                      <a:r>
                        <a:rPr lang="ru-RU" sz="800" b="0" i="0" u="none" strike="noStrike" dirty="0">
                          <a:effectLst/>
                          <a:latin typeface="Times New Roman"/>
                        </a:rPr>
                        <a:t>Годовой план на 01.01.2023</a:t>
                      </a:r>
                    </a:p>
                  </a:txBody>
                  <a:tcPr marL="9525" marR="9525" marT="9525" marB="0" anchor="ctr"/>
                </a:tc>
                <a:tc>
                  <a:txBody>
                    <a:bodyPr/>
                    <a:lstStyle/>
                    <a:p>
                      <a:pPr algn="ctr" fontAlgn="ctr"/>
                      <a:r>
                        <a:rPr lang="ru-RU" sz="800" b="0" i="0" u="none" strike="noStrike" dirty="0">
                          <a:effectLst/>
                          <a:latin typeface="Times New Roman"/>
                        </a:rPr>
                        <a:t>Годовой план уточненный</a:t>
                      </a:r>
                    </a:p>
                  </a:txBody>
                  <a:tcPr marL="9525" marR="9525" marT="9525" marB="0" anchor="ctr"/>
                </a:tc>
                <a:tc>
                  <a:txBody>
                    <a:bodyPr/>
                    <a:lstStyle/>
                    <a:p>
                      <a:pPr algn="ctr" fontAlgn="ctr"/>
                      <a:r>
                        <a:rPr lang="ru-RU" sz="800" b="0" i="0" u="none" strike="noStrike" dirty="0">
                          <a:effectLst/>
                          <a:latin typeface="Times New Roman"/>
                        </a:rPr>
                        <a:t>Исполнено</a:t>
                      </a:r>
                    </a:p>
                  </a:txBody>
                  <a:tcPr marL="9525" marR="9525" marT="9525" marB="0" anchor="ctr"/>
                </a:tc>
                <a:tc>
                  <a:txBody>
                    <a:bodyPr/>
                    <a:lstStyle/>
                    <a:p>
                      <a:pPr algn="ctr" fontAlgn="ctr"/>
                      <a:r>
                        <a:rPr lang="ru-RU" sz="800" b="0" i="0" u="none" strike="noStrike" dirty="0">
                          <a:effectLst/>
                          <a:latin typeface="Times New Roman"/>
                        </a:rPr>
                        <a:t>% исполнения к первоначально утвержденным расходам</a:t>
                      </a:r>
                    </a:p>
                  </a:txBody>
                  <a:tcPr marL="9525" marR="9525" marT="9525" marB="0" anchor="ctr"/>
                </a:tc>
                <a:tc>
                  <a:txBody>
                    <a:bodyPr/>
                    <a:lstStyle/>
                    <a:p>
                      <a:pPr algn="ctr" fontAlgn="ctr"/>
                      <a:r>
                        <a:rPr lang="ru-RU" sz="800" b="0" i="0" u="none" strike="noStrike" dirty="0">
                          <a:effectLst/>
                          <a:latin typeface="Times New Roman"/>
                        </a:rPr>
                        <a:t> % исполнения к уточненным расходам </a:t>
                      </a:r>
                    </a:p>
                  </a:txBody>
                  <a:tcPr marL="9525" marR="9525" marT="9525" marB="0" anchor="ctr"/>
                </a:tc>
              </a:tr>
              <a:tr h="129981">
                <a:tc>
                  <a:txBody>
                    <a:bodyPr/>
                    <a:lstStyle/>
                    <a:p>
                      <a:pPr algn="l" fontAlgn="t"/>
                      <a:r>
                        <a:rPr lang="ru-RU" sz="800" b="1" u="none" strike="noStrike" dirty="0">
                          <a:effectLst/>
                        </a:rPr>
                        <a:t>Транспорт</a:t>
                      </a:r>
                      <a:endParaRPr lang="ru-RU" sz="800" b="1" i="0" u="none" strike="noStrike" dirty="0">
                        <a:effectLst/>
                        <a:latin typeface="Times New Roman"/>
                      </a:endParaRPr>
                    </a:p>
                  </a:txBody>
                  <a:tcPr marL="3398" marR="3398" marT="3398" marB="0"/>
                </a:tc>
                <a:tc>
                  <a:txBody>
                    <a:bodyPr/>
                    <a:lstStyle/>
                    <a:p>
                      <a:pPr algn="ctr" fontAlgn="ctr"/>
                      <a:r>
                        <a:rPr lang="ru-RU" sz="800" b="1" u="none" strike="noStrike" dirty="0">
                          <a:effectLst/>
                        </a:rPr>
                        <a:t>3,38708</a:t>
                      </a:r>
                      <a:endParaRPr lang="ru-RU" sz="800" b="1" i="0" u="none" strike="noStrike" dirty="0">
                        <a:effectLst/>
                        <a:latin typeface="Times New Roman"/>
                      </a:endParaRPr>
                    </a:p>
                  </a:txBody>
                  <a:tcPr marL="3398" marR="3398" marT="3398" marB="0" anchor="ctr"/>
                </a:tc>
                <a:tc>
                  <a:txBody>
                    <a:bodyPr/>
                    <a:lstStyle/>
                    <a:p>
                      <a:pPr algn="ctr" fontAlgn="ctr"/>
                      <a:r>
                        <a:rPr lang="ru-RU" sz="800" b="1" u="none" strike="noStrike">
                          <a:effectLst/>
                        </a:rPr>
                        <a:t>3,38708</a:t>
                      </a:r>
                      <a:endParaRPr lang="ru-RU" sz="800" b="1" i="0" u="none" strike="noStrike">
                        <a:effectLst/>
                        <a:latin typeface="Times New Roman"/>
                      </a:endParaRPr>
                    </a:p>
                  </a:txBody>
                  <a:tcPr marL="3398" marR="3398" marT="3398" marB="0" anchor="ctr"/>
                </a:tc>
                <a:tc>
                  <a:txBody>
                    <a:bodyPr/>
                    <a:lstStyle/>
                    <a:p>
                      <a:pPr algn="ctr" fontAlgn="ctr"/>
                      <a:r>
                        <a:rPr lang="ru-RU" sz="800" b="1" u="none" strike="noStrike">
                          <a:effectLst/>
                        </a:rPr>
                        <a:t>3,38708</a:t>
                      </a:r>
                      <a:endParaRPr lang="ru-RU" sz="800" b="1" i="0" u="none" strike="noStrike">
                        <a:solidFill>
                          <a:srgbClr val="000000"/>
                        </a:solidFill>
                        <a:effectLst/>
                        <a:latin typeface="Times New Roman"/>
                      </a:endParaRPr>
                    </a:p>
                  </a:txBody>
                  <a:tcPr marL="3398" marR="3398" marT="3398" marB="0" anchor="ctr"/>
                </a:tc>
                <a:tc>
                  <a:txBody>
                    <a:bodyPr/>
                    <a:lstStyle/>
                    <a:p>
                      <a:pPr algn="ctr" fontAlgn="b"/>
                      <a:r>
                        <a:rPr lang="ru-RU" sz="800" b="1" u="none" strike="noStrike">
                          <a:effectLst/>
                        </a:rPr>
                        <a:t>100,00</a:t>
                      </a:r>
                      <a:endParaRPr lang="ru-RU" sz="800" b="1" i="0" u="none" strike="noStrike">
                        <a:effectLst/>
                        <a:latin typeface="Times New Roman"/>
                      </a:endParaRPr>
                    </a:p>
                  </a:txBody>
                  <a:tcPr marL="3398" marR="3398" marT="3398" marB="0" anchor="b"/>
                </a:tc>
                <a:tc>
                  <a:txBody>
                    <a:bodyPr/>
                    <a:lstStyle/>
                    <a:p>
                      <a:pPr algn="ctr" fontAlgn="b"/>
                      <a:r>
                        <a:rPr lang="ru-RU" sz="800" b="1" u="none" strike="noStrike" dirty="0">
                          <a:effectLst/>
                        </a:rPr>
                        <a:t>100,00</a:t>
                      </a:r>
                      <a:endParaRPr lang="ru-RU" sz="800" b="1" i="0" u="none" strike="noStrike" dirty="0">
                        <a:effectLst/>
                        <a:latin typeface="Times New Roman"/>
                      </a:endParaRPr>
                    </a:p>
                  </a:txBody>
                  <a:tcPr marL="3398" marR="3398" marT="3398" marB="0" anchor="b"/>
                </a:tc>
              </a:tr>
              <a:tr h="382897">
                <a:tc>
                  <a:txBody>
                    <a:bodyPr/>
                    <a:lstStyle/>
                    <a:p>
                      <a:pPr algn="l" fontAlgn="t"/>
                      <a:r>
                        <a:rPr lang="ru-RU" sz="800" u="none" strike="noStrike" dirty="0">
                          <a:effectLst/>
                        </a:rPr>
                        <a:t>Установление регулируемых тарифов на регулярные перевозки пассажиров и багажа автомобильным и наземным электрическим общественным транспортом по муниципальным маршрутам в границах муниципального образования</a:t>
                      </a:r>
                      <a:endParaRPr lang="ru-RU" sz="800" b="1" i="0" u="none" strike="noStrike" dirty="0">
                        <a:effectLst/>
                        <a:latin typeface="Times New Roman"/>
                      </a:endParaRPr>
                    </a:p>
                  </a:txBody>
                  <a:tcPr marL="3398" marR="3398" marT="3398" marB="0"/>
                </a:tc>
                <a:tc>
                  <a:txBody>
                    <a:bodyPr/>
                    <a:lstStyle/>
                    <a:p>
                      <a:pPr algn="ctr" fontAlgn="ctr"/>
                      <a:r>
                        <a:rPr lang="ru-RU" sz="800" u="none" strike="noStrike" dirty="0">
                          <a:effectLst/>
                        </a:rPr>
                        <a:t>3,38708</a:t>
                      </a:r>
                      <a:endParaRPr lang="ru-RU" sz="800" b="1" i="0" u="none" strike="noStrike" dirty="0">
                        <a:effectLst/>
                        <a:latin typeface="Times New Roman"/>
                      </a:endParaRPr>
                    </a:p>
                  </a:txBody>
                  <a:tcPr marL="3398" marR="3398" marT="3398" marB="0" anchor="ctr"/>
                </a:tc>
                <a:tc>
                  <a:txBody>
                    <a:bodyPr/>
                    <a:lstStyle/>
                    <a:p>
                      <a:pPr algn="ctr" fontAlgn="ctr"/>
                      <a:r>
                        <a:rPr lang="ru-RU" sz="800" u="none" strike="noStrike">
                          <a:effectLst/>
                        </a:rPr>
                        <a:t>3,38708</a:t>
                      </a:r>
                      <a:endParaRPr lang="ru-RU" sz="800" b="1" i="0" u="none" strike="noStrike">
                        <a:effectLst/>
                        <a:latin typeface="Times New Roman"/>
                      </a:endParaRPr>
                    </a:p>
                  </a:txBody>
                  <a:tcPr marL="3398" marR="3398" marT="3398" marB="0" anchor="ctr"/>
                </a:tc>
                <a:tc>
                  <a:txBody>
                    <a:bodyPr/>
                    <a:lstStyle/>
                    <a:p>
                      <a:pPr algn="ctr" fontAlgn="ctr"/>
                      <a:r>
                        <a:rPr lang="ru-RU" sz="800" u="none" strike="noStrike">
                          <a:effectLst/>
                        </a:rPr>
                        <a:t>3,38708</a:t>
                      </a:r>
                      <a:endParaRPr lang="ru-RU" sz="800" b="1" i="0" u="none" strike="noStrike">
                        <a:solidFill>
                          <a:srgbClr val="000000"/>
                        </a:solidFill>
                        <a:effectLst/>
                        <a:latin typeface="Times New Roman"/>
                      </a:endParaRPr>
                    </a:p>
                  </a:txBody>
                  <a:tcPr marL="3398" marR="3398" marT="3398" marB="0" anchor="ctr"/>
                </a:tc>
                <a:tc>
                  <a:txBody>
                    <a:bodyPr/>
                    <a:lstStyle/>
                    <a:p>
                      <a:pPr algn="ctr" fontAlgn="b"/>
                      <a:r>
                        <a:rPr lang="ru-RU" sz="800" u="none" strike="noStrike">
                          <a:effectLst/>
                        </a:rPr>
                        <a:t>100,00</a:t>
                      </a:r>
                      <a:endParaRPr lang="ru-RU" sz="800" b="0" i="0" u="none" strike="noStrike">
                        <a:effectLst/>
                        <a:latin typeface="Times New Roman"/>
                      </a:endParaRPr>
                    </a:p>
                  </a:txBody>
                  <a:tcPr marL="3398" marR="3398" marT="3398" marB="0" anchor="b"/>
                </a:tc>
                <a:tc>
                  <a:txBody>
                    <a:bodyPr/>
                    <a:lstStyle/>
                    <a:p>
                      <a:pPr algn="ctr" fontAlgn="b"/>
                      <a:r>
                        <a:rPr lang="ru-RU" sz="800" u="none" strike="noStrike">
                          <a:effectLst/>
                        </a:rPr>
                        <a:t>100,00</a:t>
                      </a:r>
                      <a:endParaRPr lang="ru-RU" sz="800" b="0" i="0" u="none" strike="noStrike">
                        <a:effectLst/>
                        <a:latin typeface="Times New Roman"/>
                      </a:endParaRPr>
                    </a:p>
                  </a:txBody>
                  <a:tcPr marL="3398" marR="3398" marT="3398" marB="0" anchor="b"/>
                </a:tc>
              </a:tr>
              <a:tr h="129981">
                <a:tc>
                  <a:txBody>
                    <a:bodyPr/>
                    <a:lstStyle/>
                    <a:p>
                      <a:pPr algn="l" fontAlgn="t"/>
                      <a:r>
                        <a:rPr lang="ru-RU" sz="800" b="1" u="none" strike="noStrike">
                          <a:effectLst/>
                        </a:rPr>
                        <a:t>Дорожное хозяйство</a:t>
                      </a:r>
                      <a:endParaRPr lang="ru-RU" sz="800" b="1" i="0" u="none" strike="noStrike">
                        <a:effectLst/>
                        <a:latin typeface="Times New Roman"/>
                      </a:endParaRPr>
                    </a:p>
                  </a:txBody>
                  <a:tcPr marL="3398" marR="3398" marT="3398" marB="0"/>
                </a:tc>
                <a:tc>
                  <a:txBody>
                    <a:bodyPr/>
                    <a:lstStyle/>
                    <a:p>
                      <a:pPr algn="ctr" fontAlgn="ctr"/>
                      <a:r>
                        <a:rPr lang="ru-RU" sz="800" b="1" u="none" strike="noStrike">
                          <a:effectLst/>
                        </a:rPr>
                        <a:t>0,00000</a:t>
                      </a:r>
                      <a:endParaRPr lang="ru-RU" sz="800" b="1" i="0" u="none" strike="noStrike">
                        <a:effectLst/>
                        <a:latin typeface="Times New Roman"/>
                      </a:endParaRPr>
                    </a:p>
                  </a:txBody>
                  <a:tcPr marL="3398" marR="3398" marT="3398" marB="0" anchor="ctr"/>
                </a:tc>
                <a:tc>
                  <a:txBody>
                    <a:bodyPr/>
                    <a:lstStyle/>
                    <a:p>
                      <a:pPr algn="ctr" fontAlgn="ctr"/>
                      <a:r>
                        <a:rPr lang="ru-RU" sz="800" b="1" u="none" strike="noStrike">
                          <a:effectLst/>
                        </a:rPr>
                        <a:t>2 316,28931</a:t>
                      </a:r>
                      <a:endParaRPr lang="ru-RU" sz="800" b="1" i="0" u="none" strike="noStrike">
                        <a:effectLst/>
                        <a:latin typeface="Times New Roman"/>
                      </a:endParaRPr>
                    </a:p>
                  </a:txBody>
                  <a:tcPr marL="3398" marR="3398" marT="3398" marB="0" anchor="ctr"/>
                </a:tc>
                <a:tc>
                  <a:txBody>
                    <a:bodyPr/>
                    <a:lstStyle/>
                    <a:p>
                      <a:pPr algn="ctr" fontAlgn="ctr"/>
                      <a:r>
                        <a:rPr lang="ru-RU" sz="800" b="1" u="none" strike="noStrike">
                          <a:effectLst/>
                        </a:rPr>
                        <a:t>2 316,28931</a:t>
                      </a:r>
                      <a:endParaRPr lang="ru-RU" sz="800" b="1" i="0" u="none" strike="noStrike">
                        <a:solidFill>
                          <a:srgbClr val="000000"/>
                        </a:solidFill>
                        <a:effectLst/>
                        <a:latin typeface="Times New Roman"/>
                      </a:endParaRPr>
                    </a:p>
                  </a:txBody>
                  <a:tcPr marL="3398" marR="3398" marT="3398" marB="0" anchor="ctr"/>
                </a:tc>
                <a:tc>
                  <a:txBody>
                    <a:bodyPr/>
                    <a:lstStyle/>
                    <a:p>
                      <a:pPr algn="ctr" fontAlgn="b"/>
                      <a:r>
                        <a:rPr lang="ru-RU" sz="800" b="1" u="none" strike="noStrike">
                          <a:effectLst/>
                        </a:rPr>
                        <a:t>0,00</a:t>
                      </a:r>
                      <a:endParaRPr lang="ru-RU" sz="800" b="1" i="0" u="none" strike="noStrike">
                        <a:effectLst/>
                        <a:latin typeface="Times New Roman"/>
                      </a:endParaRPr>
                    </a:p>
                  </a:txBody>
                  <a:tcPr marL="3398" marR="3398" marT="3398" marB="0" anchor="b"/>
                </a:tc>
                <a:tc>
                  <a:txBody>
                    <a:bodyPr/>
                    <a:lstStyle/>
                    <a:p>
                      <a:pPr algn="ctr" fontAlgn="b"/>
                      <a:r>
                        <a:rPr lang="ru-RU" sz="800" b="1" u="none" strike="noStrike" dirty="0">
                          <a:effectLst/>
                        </a:rPr>
                        <a:t>100,00</a:t>
                      </a:r>
                      <a:endParaRPr lang="ru-RU" sz="800" b="1" i="0" u="none" strike="noStrike" dirty="0">
                        <a:effectLst/>
                        <a:latin typeface="Times New Roman"/>
                      </a:endParaRPr>
                    </a:p>
                  </a:txBody>
                  <a:tcPr marL="3398" marR="3398" marT="3398" marB="0" anchor="b"/>
                </a:tc>
              </a:tr>
              <a:tr h="261711">
                <a:tc>
                  <a:txBody>
                    <a:bodyPr/>
                    <a:lstStyle/>
                    <a:p>
                      <a:pPr algn="l" fontAlgn="t"/>
                      <a:r>
                        <a:rPr lang="ru-RU" sz="800" u="none" strike="noStrike">
                          <a:effectLst/>
                        </a:rPr>
                        <a:t>Субсидии из резервного фонда Правительства Приморского края по ликвидации ЧС природного и техногенного характера на территории Приморского края</a:t>
                      </a:r>
                      <a:endParaRPr lang="ru-RU" sz="800" b="1" i="0" u="none" strike="noStrike">
                        <a:effectLst/>
                        <a:latin typeface="Times New Roman"/>
                      </a:endParaRPr>
                    </a:p>
                  </a:txBody>
                  <a:tcPr marL="3398" marR="3398" marT="3398" marB="0"/>
                </a:tc>
                <a:tc>
                  <a:txBody>
                    <a:bodyPr/>
                    <a:lstStyle/>
                    <a:p>
                      <a:pPr algn="ctr" fontAlgn="ctr"/>
                      <a:r>
                        <a:rPr lang="ru-RU" sz="800" u="none" strike="noStrike">
                          <a:effectLst/>
                        </a:rPr>
                        <a:t>0,00000</a:t>
                      </a:r>
                      <a:endParaRPr lang="ru-RU" sz="800" b="1" i="0" u="none" strike="noStrike">
                        <a:effectLst/>
                        <a:latin typeface="Times New Roman"/>
                      </a:endParaRPr>
                    </a:p>
                  </a:txBody>
                  <a:tcPr marL="3398" marR="3398" marT="3398" marB="0" anchor="ctr"/>
                </a:tc>
                <a:tc>
                  <a:txBody>
                    <a:bodyPr/>
                    <a:lstStyle/>
                    <a:p>
                      <a:pPr algn="ctr" fontAlgn="ctr"/>
                      <a:r>
                        <a:rPr lang="ru-RU" sz="800" u="none" strike="noStrike">
                          <a:effectLst/>
                        </a:rPr>
                        <a:t>2 316,28931</a:t>
                      </a:r>
                      <a:endParaRPr lang="ru-RU" sz="800" b="1" i="0" u="none" strike="noStrike">
                        <a:effectLst/>
                        <a:latin typeface="Times New Roman"/>
                      </a:endParaRPr>
                    </a:p>
                  </a:txBody>
                  <a:tcPr marL="3398" marR="3398" marT="3398" marB="0" anchor="ctr"/>
                </a:tc>
                <a:tc>
                  <a:txBody>
                    <a:bodyPr/>
                    <a:lstStyle/>
                    <a:p>
                      <a:pPr algn="ctr" fontAlgn="ctr"/>
                      <a:r>
                        <a:rPr lang="ru-RU" sz="800" u="none" strike="noStrike">
                          <a:effectLst/>
                        </a:rPr>
                        <a:t>2 316,28931</a:t>
                      </a:r>
                      <a:endParaRPr lang="ru-RU" sz="800" b="1" i="0" u="none" strike="noStrike">
                        <a:solidFill>
                          <a:srgbClr val="000000"/>
                        </a:solidFill>
                        <a:effectLst/>
                        <a:latin typeface="Times New Roman"/>
                      </a:endParaRPr>
                    </a:p>
                  </a:txBody>
                  <a:tcPr marL="3398" marR="3398" marT="3398" marB="0" anchor="ctr"/>
                </a:tc>
                <a:tc>
                  <a:txBody>
                    <a:bodyPr/>
                    <a:lstStyle/>
                    <a:p>
                      <a:pPr algn="ctr" fontAlgn="b"/>
                      <a:r>
                        <a:rPr lang="ru-RU" sz="800" u="none" strike="noStrike">
                          <a:effectLst/>
                        </a:rPr>
                        <a:t>0,00</a:t>
                      </a:r>
                      <a:endParaRPr lang="ru-RU" sz="800" b="0" i="0" u="none" strike="noStrike">
                        <a:effectLst/>
                        <a:latin typeface="Times New Roman"/>
                      </a:endParaRPr>
                    </a:p>
                  </a:txBody>
                  <a:tcPr marL="3398" marR="3398" marT="3398" marB="0" anchor="b"/>
                </a:tc>
                <a:tc>
                  <a:txBody>
                    <a:bodyPr/>
                    <a:lstStyle/>
                    <a:p>
                      <a:pPr algn="ctr" fontAlgn="b"/>
                      <a:r>
                        <a:rPr lang="ru-RU" sz="800" u="none" strike="noStrike" dirty="0">
                          <a:effectLst/>
                        </a:rPr>
                        <a:t>100,00</a:t>
                      </a:r>
                      <a:endParaRPr lang="ru-RU" sz="800" b="0" i="0" u="none" strike="noStrike" dirty="0">
                        <a:effectLst/>
                        <a:latin typeface="Times New Roman"/>
                      </a:endParaRPr>
                    </a:p>
                  </a:txBody>
                  <a:tcPr marL="3398" marR="3398" marT="3398" marB="0" anchor="b"/>
                </a:tc>
              </a:tr>
              <a:tr h="129981">
                <a:tc>
                  <a:txBody>
                    <a:bodyPr/>
                    <a:lstStyle/>
                    <a:p>
                      <a:pPr algn="l" fontAlgn="t"/>
                      <a:r>
                        <a:rPr lang="ru-RU" sz="800" b="1" u="none" strike="noStrike">
                          <a:effectLst/>
                        </a:rPr>
                        <a:t>Другие вопросы в области национальной экономики</a:t>
                      </a:r>
                      <a:endParaRPr lang="ru-RU" sz="800" b="1" i="0" u="none" strike="noStrike">
                        <a:effectLst/>
                        <a:latin typeface="Times New Roman"/>
                      </a:endParaRPr>
                    </a:p>
                  </a:txBody>
                  <a:tcPr marL="3398" marR="3398" marT="3398" marB="0"/>
                </a:tc>
                <a:tc>
                  <a:txBody>
                    <a:bodyPr/>
                    <a:lstStyle/>
                    <a:p>
                      <a:pPr algn="ctr" fontAlgn="ctr"/>
                      <a:r>
                        <a:rPr lang="ru-RU" sz="800" b="1" u="none" strike="noStrike">
                          <a:effectLst/>
                        </a:rPr>
                        <a:t>0,00000</a:t>
                      </a:r>
                      <a:endParaRPr lang="ru-RU" sz="800" b="1" i="0" u="none" strike="noStrike">
                        <a:effectLst/>
                        <a:latin typeface="Times New Roman"/>
                      </a:endParaRPr>
                    </a:p>
                  </a:txBody>
                  <a:tcPr marL="3398" marR="3398" marT="3398" marB="0" anchor="ctr"/>
                </a:tc>
                <a:tc>
                  <a:txBody>
                    <a:bodyPr/>
                    <a:lstStyle/>
                    <a:p>
                      <a:pPr algn="ctr" fontAlgn="ctr"/>
                      <a:r>
                        <a:rPr lang="ru-RU" sz="800" b="1" u="none" strike="noStrike">
                          <a:effectLst/>
                        </a:rPr>
                        <a:t>5 349,51900</a:t>
                      </a:r>
                      <a:endParaRPr lang="ru-RU" sz="800" b="1" i="0" u="none" strike="noStrike">
                        <a:effectLst/>
                        <a:latin typeface="Times New Roman"/>
                      </a:endParaRPr>
                    </a:p>
                  </a:txBody>
                  <a:tcPr marL="3398" marR="3398" marT="3398" marB="0" anchor="ctr"/>
                </a:tc>
                <a:tc>
                  <a:txBody>
                    <a:bodyPr/>
                    <a:lstStyle/>
                    <a:p>
                      <a:pPr algn="ctr" fontAlgn="ctr"/>
                      <a:r>
                        <a:rPr lang="ru-RU" sz="800" b="1" u="none" strike="noStrike">
                          <a:effectLst/>
                        </a:rPr>
                        <a:t>5 349,51900</a:t>
                      </a:r>
                      <a:endParaRPr lang="ru-RU" sz="800" b="1" i="0" u="none" strike="noStrike">
                        <a:solidFill>
                          <a:srgbClr val="000000"/>
                        </a:solidFill>
                        <a:effectLst/>
                        <a:latin typeface="Times New Roman"/>
                      </a:endParaRPr>
                    </a:p>
                  </a:txBody>
                  <a:tcPr marL="3398" marR="3398" marT="3398" marB="0" anchor="ctr"/>
                </a:tc>
                <a:tc>
                  <a:txBody>
                    <a:bodyPr/>
                    <a:lstStyle/>
                    <a:p>
                      <a:pPr algn="ctr" fontAlgn="b"/>
                      <a:r>
                        <a:rPr lang="ru-RU" sz="800" b="1" u="none" strike="noStrike">
                          <a:effectLst/>
                        </a:rPr>
                        <a:t>0,00</a:t>
                      </a:r>
                      <a:endParaRPr lang="ru-RU" sz="800" b="1" i="0" u="none" strike="noStrike">
                        <a:effectLst/>
                        <a:latin typeface="Times New Roman"/>
                      </a:endParaRPr>
                    </a:p>
                  </a:txBody>
                  <a:tcPr marL="3398" marR="3398" marT="3398" marB="0" anchor="b"/>
                </a:tc>
                <a:tc>
                  <a:txBody>
                    <a:bodyPr/>
                    <a:lstStyle/>
                    <a:p>
                      <a:pPr algn="ctr" fontAlgn="b"/>
                      <a:r>
                        <a:rPr lang="ru-RU" sz="800" b="1" u="none" strike="noStrike" dirty="0">
                          <a:effectLst/>
                        </a:rPr>
                        <a:t>100,00</a:t>
                      </a:r>
                      <a:endParaRPr lang="ru-RU" sz="800" b="1" i="0" u="none" strike="noStrike" dirty="0">
                        <a:effectLst/>
                        <a:latin typeface="Times New Roman"/>
                      </a:endParaRPr>
                    </a:p>
                  </a:txBody>
                  <a:tcPr marL="3398" marR="3398" marT="3398" marB="0" anchor="b"/>
                </a:tc>
              </a:tr>
              <a:tr h="261711">
                <a:tc>
                  <a:txBody>
                    <a:bodyPr/>
                    <a:lstStyle/>
                    <a:p>
                      <a:pPr algn="l" fontAlgn="t"/>
                      <a:r>
                        <a:rPr lang="ru-RU" sz="800" u="none" strike="noStrike">
                          <a:effectLst/>
                        </a:rPr>
                        <a:t>Субсидии из резервного фонда Правительства Приморского края по ликвидации ЧС природного и техногенного характера на территории Приморского края</a:t>
                      </a:r>
                      <a:endParaRPr lang="ru-RU" sz="800" b="1" i="0" u="none" strike="noStrike">
                        <a:effectLst/>
                        <a:latin typeface="Times New Roman"/>
                      </a:endParaRPr>
                    </a:p>
                  </a:txBody>
                  <a:tcPr marL="3398" marR="3398" marT="3398" marB="0"/>
                </a:tc>
                <a:tc>
                  <a:txBody>
                    <a:bodyPr/>
                    <a:lstStyle/>
                    <a:p>
                      <a:pPr algn="ctr" fontAlgn="ctr"/>
                      <a:r>
                        <a:rPr lang="ru-RU" sz="800" u="none" strike="noStrike">
                          <a:effectLst/>
                        </a:rPr>
                        <a:t>0,00000</a:t>
                      </a:r>
                      <a:endParaRPr lang="ru-RU" sz="800" b="1" i="0" u="none" strike="noStrike">
                        <a:effectLst/>
                        <a:latin typeface="Times New Roman"/>
                      </a:endParaRPr>
                    </a:p>
                  </a:txBody>
                  <a:tcPr marL="3398" marR="3398" marT="3398" marB="0" anchor="ctr"/>
                </a:tc>
                <a:tc>
                  <a:txBody>
                    <a:bodyPr/>
                    <a:lstStyle/>
                    <a:p>
                      <a:pPr algn="ctr" fontAlgn="ctr"/>
                      <a:r>
                        <a:rPr lang="ru-RU" sz="800" u="none" strike="noStrike">
                          <a:effectLst/>
                        </a:rPr>
                        <a:t>5 349,51900</a:t>
                      </a:r>
                      <a:endParaRPr lang="ru-RU" sz="800" b="1" i="0" u="none" strike="noStrike">
                        <a:effectLst/>
                        <a:latin typeface="Times New Roman"/>
                      </a:endParaRPr>
                    </a:p>
                  </a:txBody>
                  <a:tcPr marL="3398" marR="3398" marT="3398" marB="0" anchor="ctr"/>
                </a:tc>
                <a:tc>
                  <a:txBody>
                    <a:bodyPr/>
                    <a:lstStyle/>
                    <a:p>
                      <a:pPr algn="ctr" fontAlgn="ctr"/>
                      <a:r>
                        <a:rPr lang="ru-RU" sz="800" u="none" strike="noStrike">
                          <a:effectLst/>
                        </a:rPr>
                        <a:t>5 349,51900</a:t>
                      </a:r>
                      <a:endParaRPr lang="ru-RU" sz="800" b="1" i="0" u="none" strike="noStrike">
                        <a:solidFill>
                          <a:srgbClr val="000000"/>
                        </a:solidFill>
                        <a:effectLst/>
                        <a:latin typeface="Times New Roman"/>
                      </a:endParaRPr>
                    </a:p>
                  </a:txBody>
                  <a:tcPr marL="3398" marR="3398" marT="3398" marB="0" anchor="ctr"/>
                </a:tc>
                <a:tc>
                  <a:txBody>
                    <a:bodyPr/>
                    <a:lstStyle/>
                    <a:p>
                      <a:pPr algn="ctr" fontAlgn="b"/>
                      <a:r>
                        <a:rPr lang="ru-RU" sz="800" u="none" strike="noStrike">
                          <a:effectLst/>
                        </a:rPr>
                        <a:t>0,00</a:t>
                      </a:r>
                      <a:endParaRPr lang="ru-RU" sz="800" b="0" i="0" u="none" strike="noStrike">
                        <a:effectLst/>
                        <a:latin typeface="Times New Roman"/>
                      </a:endParaRPr>
                    </a:p>
                  </a:txBody>
                  <a:tcPr marL="3398" marR="3398" marT="3398" marB="0" anchor="b"/>
                </a:tc>
                <a:tc>
                  <a:txBody>
                    <a:bodyPr/>
                    <a:lstStyle/>
                    <a:p>
                      <a:pPr algn="ctr" fontAlgn="b"/>
                      <a:r>
                        <a:rPr lang="ru-RU" sz="800" u="none" strike="noStrike">
                          <a:effectLst/>
                        </a:rPr>
                        <a:t>100,00</a:t>
                      </a:r>
                      <a:endParaRPr lang="ru-RU" sz="800" b="0" i="0" u="none" strike="noStrike">
                        <a:effectLst/>
                        <a:latin typeface="Times New Roman"/>
                      </a:endParaRPr>
                    </a:p>
                  </a:txBody>
                  <a:tcPr marL="3398" marR="3398" marT="3398" marB="0" anchor="b"/>
                </a:tc>
              </a:tr>
              <a:tr h="129981">
                <a:tc>
                  <a:txBody>
                    <a:bodyPr/>
                    <a:lstStyle/>
                    <a:p>
                      <a:pPr algn="l" fontAlgn="t"/>
                      <a:r>
                        <a:rPr lang="ru-RU" sz="800" b="1" u="none" strike="noStrike">
                          <a:effectLst/>
                        </a:rPr>
                        <a:t>Коммунальное хозяйство</a:t>
                      </a:r>
                      <a:endParaRPr lang="ru-RU" sz="800" b="1" i="0" u="none" strike="noStrike">
                        <a:effectLst/>
                        <a:latin typeface="Times New Roman"/>
                      </a:endParaRPr>
                    </a:p>
                  </a:txBody>
                  <a:tcPr marL="3398" marR="3398" marT="3398" marB="0"/>
                </a:tc>
                <a:tc>
                  <a:txBody>
                    <a:bodyPr/>
                    <a:lstStyle/>
                    <a:p>
                      <a:pPr algn="ctr" fontAlgn="ctr"/>
                      <a:r>
                        <a:rPr lang="ru-RU" sz="800" b="1" u="none" strike="noStrike">
                          <a:effectLst/>
                        </a:rPr>
                        <a:t>0,00000</a:t>
                      </a:r>
                      <a:endParaRPr lang="ru-RU" sz="800" b="1" i="0" u="none" strike="noStrike">
                        <a:effectLst/>
                        <a:latin typeface="Times New Roman"/>
                      </a:endParaRPr>
                    </a:p>
                  </a:txBody>
                  <a:tcPr marL="3398" marR="3398" marT="3398" marB="0" anchor="ctr"/>
                </a:tc>
                <a:tc>
                  <a:txBody>
                    <a:bodyPr/>
                    <a:lstStyle/>
                    <a:p>
                      <a:pPr algn="ctr" fontAlgn="ctr"/>
                      <a:r>
                        <a:rPr lang="ru-RU" sz="800" b="1" u="none" strike="noStrike">
                          <a:effectLst/>
                        </a:rPr>
                        <a:t>9 201,35310</a:t>
                      </a:r>
                      <a:endParaRPr lang="ru-RU" sz="800" b="1" i="0" u="none" strike="noStrike">
                        <a:effectLst/>
                        <a:latin typeface="Times New Roman"/>
                      </a:endParaRPr>
                    </a:p>
                  </a:txBody>
                  <a:tcPr marL="3398" marR="3398" marT="3398" marB="0" anchor="ctr"/>
                </a:tc>
                <a:tc>
                  <a:txBody>
                    <a:bodyPr/>
                    <a:lstStyle/>
                    <a:p>
                      <a:pPr algn="ctr" fontAlgn="ctr"/>
                      <a:r>
                        <a:rPr lang="ru-RU" sz="800" b="1" u="none" strike="noStrike">
                          <a:effectLst/>
                        </a:rPr>
                        <a:t>200,00000</a:t>
                      </a:r>
                      <a:endParaRPr lang="ru-RU" sz="800" b="1" i="0" u="none" strike="noStrike">
                        <a:solidFill>
                          <a:srgbClr val="000000"/>
                        </a:solidFill>
                        <a:effectLst/>
                        <a:latin typeface="Times New Roman"/>
                      </a:endParaRPr>
                    </a:p>
                  </a:txBody>
                  <a:tcPr marL="3398" marR="3398" marT="3398" marB="0" anchor="ctr"/>
                </a:tc>
                <a:tc>
                  <a:txBody>
                    <a:bodyPr/>
                    <a:lstStyle/>
                    <a:p>
                      <a:pPr algn="ctr" fontAlgn="b"/>
                      <a:r>
                        <a:rPr lang="ru-RU" sz="800" b="1" u="none" strike="noStrike">
                          <a:effectLst/>
                        </a:rPr>
                        <a:t>0,00</a:t>
                      </a:r>
                      <a:endParaRPr lang="ru-RU" sz="800" b="1" i="0" u="none" strike="noStrike">
                        <a:effectLst/>
                        <a:latin typeface="Times New Roman"/>
                      </a:endParaRPr>
                    </a:p>
                  </a:txBody>
                  <a:tcPr marL="3398" marR="3398" marT="3398" marB="0" anchor="b"/>
                </a:tc>
                <a:tc>
                  <a:txBody>
                    <a:bodyPr/>
                    <a:lstStyle/>
                    <a:p>
                      <a:pPr algn="ctr" fontAlgn="b"/>
                      <a:r>
                        <a:rPr lang="ru-RU" sz="800" b="1" u="none" strike="noStrike" dirty="0">
                          <a:effectLst/>
                        </a:rPr>
                        <a:t>2,17</a:t>
                      </a:r>
                      <a:endParaRPr lang="ru-RU" sz="800" b="1" i="0" u="none" strike="noStrike" dirty="0">
                        <a:effectLst/>
                        <a:latin typeface="Times New Roman"/>
                      </a:endParaRPr>
                    </a:p>
                  </a:txBody>
                  <a:tcPr marL="3398" marR="3398" marT="3398" marB="0" anchor="b"/>
                </a:tc>
              </a:tr>
              <a:tr h="261711">
                <a:tc>
                  <a:txBody>
                    <a:bodyPr/>
                    <a:lstStyle/>
                    <a:p>
                      <a:pPr algn="l" fontAlgn="t"/>
                      <a:r>
                        <a:rPr lang="ru-RU" sz="800" u="none" strike="noStrike">
                          <a:effectLst/>
                        </a:rPr>
                        <a:t>Субсидии из резервного фонда Правительства Приморского края по ликвидации ЧС природного и техногенного характера на территории Приморского края</a:t>
                      </a:r>
                      <a:endParaRPr lang="ru-RU" sz="800" b="1" i="0" u="none" strike="noStrike">
                        <a:effectLst/>
                        <a:latin typeface="Times New Roman"/>
                      </a:endParaRPr>
                    </a:p>
                  </a:txBody>
                  <a:tcPr marL="3398" marR="3398" marT="3398" marB="0"/>
                </a:tc>
                <a:tc>
                  <a:txBody>
                    <a:bodyPr/>
                    <a:lstStyle/>
                    <a:p>
                      <a:pPr algn="ctr" fontAlgn="ctr"/>
                      <a:r>
                        <a:rPr lang="ru-RU" sz="800" u="none" strike="noStrike">
                          <a:effectLst/>
                        </a:rPr>
                        <a:t>0,00000</a:t>
                      </a:r>
                      <a:endParaRPr lang="ru-RU" sz="800" b="1" i="0" u="none" strike="noStrike">
                        <a:effectLst/>
                        <a:latin typeface="Times New Roman"/>
                      </a:endParaRPr>
                    </a:p>
                  </a:txBody>
                  <a:tcPr marL="3398" marR="3398" marT="3398" marB="0" anchor="ctr"/>
                </a:tc>
                <a:tc>
                  <a:txBody>
                    <a:bodyPr/>
                    <a:lstStyle/>
                    <a:p>
                      <a:pPr algn="ctr" fontAlgn="ctr"/>
                      <a:r>
                        <a:rPr lang="ru-RU" sz="800" u="none" strike="noStrike">
                          <a:effectLst/>
                        </a:rPr>
                        <a:t>9 201,35310</a:t>
                      </a:r>
                      <a:endParaRPr lang="ru-RU" sz="800" b="1" i="0" u="none" strike="noStrike">
                        <a:effectLst/>
                        <a:latin typeface="Times New Roman"/>
                      </a:endParaRPr>
                    </a:p>
                  </a:txBody>
                  <a:tcPr marL="3398" marR="3398" marT="3398" marB="0" anchor="ctr"/>
                </a:tc>
                <a:tc>
                  <a:txBody>
                    <a:bodyPr/>
                    <a:lstStyle/>
                    <a:p>
                      <a:pPr algn="ctr" fontAlgn="ctr"/>
                      <a:r>
                        <a:rPr lang="ru-RU" sz="800" u="none" strike="noStrike">
                          <a:effectLst/>
                        </a:rPr>
                        <a:t>200,00000</a:t>
                      </a:r>
                      <a:endParaRPr lang="ru-RU" sz="800" b="1" i="0" u="none" strike="noStrike">
                        <a:solidFill>
                          <a:srgbClr val="000000"/>
                        </a:solidFill>
                        <a:effectLst/>
                        <a:latin typeface="Times New Roman"/>
                      </a:endParaRPr>
                    </a:p>
                  </a:txBody>
                  <a:tcPr marL="3398" marR="3398" marT="3398" marB="0" anchor="ctr"/>
                </a:tc>
                <a:tc>
                  <a:txBody>
                    <a:bodyPr/>
                    <a:lstStyle/>
                    <a:p>
                      <a:pPr algn="ctr" fontAlgn="b"/>
                      <a:r>
                        <a:rPr lang="ru-RU" sz="800" u="none" strike="noStrike">
                          <a:effectLst/>
                        </a:rPr>
                        <a:t>0,00</a:t>
                      </a:r>
                      <a:endParaRPr lang="ru-RU" sz="800" b="0" i="0" u="none" strike="noStrike">
                        <a:effectLst/>
                        <a:latin typeface="Times New Roman"/>
                      </a:endParaRPr>
                    </a:p>
                  </a:txBody>
                  <a:tcPr marL="3398" marR="3398" marT="3398" marB="0" anchor="b"/>
                </a:tc>
                <a:tc>
                  <a:txBody>
                    <a:bodyPr/>
                    <a:lstStyle/>
                    <a:p>
                      <a:pPr algn="ctr" fontAlgn="b"/>
                      <a:r>
                        <a:rPr lang="ru-RU" sz="800" u="none" strike="noStrike" dirty="0">
                          <a:effectLst/>
                        </a:rPr>
                        <a:t>2,17</a:t>
                      </a:r>
                      <a:endParaRPr lang="ru-RU" sz="800" b="0" i="0" u="none" strike="noStrike" dirty="0">
                        <a:effectLst/>
                        <a:latin typeface="Times New Roman"/>
                      </a:endParaRPr>
                    </a:p>
                  </a:txBody>
                  <a:tcPr marL="3398" marR="3398" marT="3398" marB="0" anchor="b"/>
                </a:tc>
              </a:tr>
              <a:tr h="129981">
                <a:tc>
                  <a:txBody>
                    <a:bodyPr/>
                    <a:lstStyle/>
                    <a:p>
                      <a:pPr algn="l" fontAlgn="t"/>
                      <a:r>
                        <a:rPr lang="ru-RU" sz="800" b="1" u="none" strike="noStrike">
                          <a:effectLst/>
                        </a:rPr>
                        <a:t>Другие вопросы в области жилищно-коммунального хозяйства</a:t>
                      </a:r>
                      <a:endParaRPr lang="ru-RU" sz="800" b="1" i="0" u="none" strike="noStrike">
                        <a:effectLst/>
                        <a:latin typeface="Times New Roman"/>
                      </a:endParaRPr>
                    </a:p>
                  </a:txBody>
                  <a:tcPr marL="3398" marR="3398" marT="3398" marB="0"/>
                </a:tc>
                <a:tc>
                  <a:txBody>
                    <a:bodyPr/>
                    <a:lstStyle/>
                    <a:p>
                      <a:pPr algn="ctr" fontAlgn="ctr"/>
                      <a:r>
                        <a:rPr lang="ru-RU" sz="800" b="1" u="none" strike="noStrike">
                          <a:effectLst/>
                        </a:rPr>
                        <a:t>1 201,17770</a:t>
                      </a:r>
                      <a:endParaRPr lang="ru-RU" sz="800" b="1" i="0" u="none" strike="noStrike">
                        <a:effectLst/>
                        <a:latin typeface="Times New Roman"/>
                      </a:endParaRPr>
                    </a:p>
                  </a:txBody>
                  <a:tcPr marL="3398" marR="3398" marT="3398" marB="0" anchor="ctr"/>
                </a:tc>
                <a:tc>
                  <a:txBody>
                    <a:bodyPr/>
                    <a:lstStyle/>
                    <a:p>
                      <a:pPr algn="ctr" fontAlgn="ctr"/>
                      <a:r>
                        <a:rPr lang="ru-RU" sz="800" b="1" u="none" strike="noStrike">
                          <a:effectLst/>
                        </a:rPr>
                        <a:t>1 200,77977</a:t>
                      </a:r>
                      <a:endParaRPr lang="ru-RU" sz="800" b="1" i="0" u="none" strike="noStrike">
                        <a:effectLst/>
                        <a:latin typeface="Times New Roman"/>
                      </a:endParaRPr>
                    </a:p>
                  </a:txBody>
                  <a:tcPr marL="3398" marR="3398" marT="3398" marB="0" anchor="ctr"/>
                </a:tc>
                <a:tc>
                  <a:txBody>
                    <a:bodyPr/>
                    <a:lstStyle/>
                    <a:p>
                      <a:pPr algn="ctr" fontAlgn="ctr"/>
                      <a:r>
                        <a:rPr lang="ru-RU" sz="800" b="1" u="none" strike="noStrike">
                          <a:effectLst/>
                        </a:rPr>
                        <a:t>1 200,77977</a:t>
                      </a:r>
                      <a:endParaRPr lang="ru-RU" sz="800" b="1" i="0" u="none" strike="noStrike">
                        <a:solidFill>
                          <a:srgbClr val="000000"/>
                        </a:solidFill>
                        <a:effectLst/>
                        <a:latin typeface="Times New Roman"/>
                      </a:endParaRPr>
                    </a:p>
                  </a:txBody>
                  <a:tcPr marL="3398" marR="3398" marT="3398" marB="0" anchor="ctr"/>
                </a:tc>
                <a:tc>
                  <a:txBody>
                    <a:bodyPr/>
                    <a:lstStyle/>
                    <a:p>
                      <a:pPr algn="ctr" fontAlgn="b"/>
                      <a:r>
                        <a:rPr lang="ru-RU" sz="800" b="1" u="none" strike="noStrike">
                          <a:effectLst/>
                        </a:rPr>
                        <a:t>99,97</a:t>
                      </a:r>
                      <a:endParaRPr lang="ru-RU" sz="800" b="1" i="0" u="none" strike="noStrike">
                        <a:effectLst/>
                        <a:latin typeface="Times New Roman"/>
                      </a:endParaRPr>
                    </a:p>
                  </a:txBody>
                  <a:tcPr marL="3398" marR="3398" marT="3398" marB="0" anchor="b"/>
                </a:tc>
                <a:tc>
                  <a:txBody>
                    <a:bodyPr/>
                    <a:lstStyle/>
                    <a:p>
                      <a:pPr algn="ctr" fontAlgn="b"/>
                      <a:r>
                        <a:rPr lang="ru-RU" sz="800" b="1" u="none" strike="noStrike" dirty="0">
                          <a:effectLst/>
                        </a:rPr>
                        <a:t>100,00</a:t>
                      </a:r>
                      <a:endParaRPr lang="ru-RU" sz="800" b="1" i="0" u="none" strike="noStrike" dirty="0">
                        <a:effectLst/>
                        <a:latin typeface="Times New Roman"/>
                      </a:endParaRPr>
                    </a:p>
                  </a:txBody>
                  <a:tcPr marL="3398" marR="3398" marT="3398" marB="0" anchor="b"/>
                </a:tc>
              </a:tr>
              <a:tr h="261711">
                <a:tc>
                  <a:txBody>
                    <a:bodyPr/>
                    <a:lstStyle/>
                    <a:p>
                      <a:pPr algn="l" fontAlgn="t"/>
                      <a:r>
                        <a:rPr lang="ru-RU" sz="800" u="none" strike="noStrike">
                          <a:effectLst/>
                        </a:rPr>
                        <a:t>Регистрация и учет граждан, имеющих право на получение жилищных субсидий в связи с переселением из районов Крайнего Севера и приравненных к ним местностей</a:t>
                      </a:r>
                      <a:endParaRPr lang="ru-RU" sz="800" b="1" i="0" u="none" strike="noStrike">
                        <a:effectLst/>
                        <a:latin typeface="Times New Roman"/>
                      </a:endParaRPr>
                    </a:p>
                  </a:txBody>
                  <a:tcPr marL="3398" marR="3398" marT="3398" marB="0"/>
                </a:tc>
                <a:tc>
                  <a:txBody>
                    <a:bodyPr/>
                    <a:lstStyle/>
                    <a:p>
                      <a:pPr algn="ctr" fontAlgn="ctr"/>
                      <a:r>
                        <a:rPr lang="ru-RU" sz="800" u="none" strike="noStrike">
                          <a:effectLst/>
                        </a:rPr>
                        <a:t>1,17770</a:t>
                      </a:r>
                      <a:endParaRPr lang="ru-RU" sz="800" b="1" i="0" u="none" strike="noStrike">
                        <a:effectLst/>
                        <a:latin typeface="Times New Roman"/>
                      </a:endParaRPr>
                    </a:p>
                  </a:txBody>
                  <a:tcPr marL="3398" marR="3398" marT="3398" marB="0" anchor="ctr"/>
                </a:tc>
                <a:tc>
                  <a:txBody>
                    <a:bodyPr/>
                    <a:lstStyle/>
                    <a:p>
                      <a:pPr algn="ctr" fontAlgn="ctr"/>
                      <a:r>
                        <a:rPr lang="ru-RU" sz="800" u="none" strike="noStrike">
                          <a:effectLst/>
                        </a:rPr>
                        <a:t>1,19733</a:t>
                      </a:r>
                      <a:endParaRPr lang="ru-RU" sz="800" b="1" i="0" u="none" strike="noStrike">
                        <a:effectLst/>
                        <a:latin typeface="Times New Roman"/>
                      </a:endParaRPr>
                    </a:p>
                  </a:txBody>
                  <a:tcPr marL="3398" marR="3398" marT="3398" marB="0" anchor="ctr"/>
                </a:tc>
                <a:tc>
                  <a:txBody>
                    <a:bodyPr/>
                    <a:lstStyle/>
                    <a:p>
                      <a:pPr algn="ctr" fontAlgn="ctr"/>
                      <a:r>
                        <a:rPr lang="ru-RU" sz="800" u="none" strike="noStrike">
                          <a:effectLst/>
                        </a:rPr>
                        <a:t>1,19733</a:t>
                      </a:r>
                      <a:endParaRPr lang="ru-RU" sz="800" b="1" i="0" u="none" strike="noStrike">
                        <a:solidFill>
                          <a:srgbClr val="000000"/>
                        </a:solidFill>
                        <a:effectLst/>
                        <a:latin typeface="Times New Roman"/>
                      </a:endParaRPr>
                    </a:p>
                  </a:txBody>
                  <a:tcPr marL="3398" marR="3398" marT="3398" marB="0" anchor="ctr"/>
                </a:tc>
                <a:tc>
                  <a:txBody>
                    <a:bodyPr/>
                    <a:lstStyle/>
                    <a:p>
                      <a:pPr algn="ctr" fontAlgn="b"/>
                      <a:r>
                        <a:rPr lang="ru-RU" sz="800" u="none" strike="noStrike">
                          <a:effectLst/>
                        </a:rPr>
                        <a:t>101,67</a:t>
                      </a:r>
                      <a:endParaRPr lang="ru-RU" sz="800" b="0" i="0" u="none" strike="noStrike">
                        <a:effectLst/>
                        <a:latin typeface="Times New Roman"/>
                      </a:endParaRPr>
                    </a:p>
                  </a:txBody>
                  <a:tcPr marL="3398" marR="3398" marT="3398" marB="0" anchor="b"/>
                </a:tc>
                <a:tc>
                  <a:txBody>
                    <a:bodyPr/>
                    <a:lstStyle/>
                    <a:p>
                      <a:pPr algn="ctr" fontAlgn="b"/>
                      <a:r>
                        <a:rPr lang="ru-RU" sz="800" u="none" strike="noStrike">
                          <a:effectLst/>
                        </a:rPr>
                        <a:t>100,00</a:t>
                      </a:r>
                      <a:endParaRPr lang="ru-RU" sz="800" b="0" i="0" u="none" strike="noStrike">
                        <a:effectLst/>
                        <a:latin typeface="Times New Roman"/>
                      </a:endParaRPr>
                    </a:p>
                  </a:txBody>
                  <a:tcPr marL="3398" marR="3398" marT="3398" marB="0" anchor="b"/>
                </a:tc>
              </a:tr>
              <a:tr h="129981">
                <a:tc>
                  <a:txBody>
                    <a:bodyPr/>
                    <a:lstStyle/>
                    <a:p>
                      <a:pPr algn="l" fontAlgn="t"/>
                      <a:r>
                        <a:rPr lang="ru-RU" sz="800" u="none" strike="noStrike">
                          <a:effectLst/>
                        </a:rPr>
                        <a:t>Организация ритуальных услуг и содержание мест захоронения</a:t>
                      </a:r>
                      <a:endParaRPr lang="ru-RU" sz="800" b="1" i="0" u="none" strike="noStrike">
                        <a:effectLst/>
                        <a:latin typeface="Times New Roman"/>
                      </a:endParaRPr>
                    </a:p>
                  </a:txBody>
                  <a:tcPr marL="3398" marR="3398" marT="3398" marB="0"/>
                </a:tc>
                <a:tc>
                  <a:txBody>
                    <a:bodyPr/>
                    <a:lstStyle/>
                    <a:p>
                      <a:pPr algn="ctr" fontAlgn="ctr"/>
                      <a:r>
                        <a:rPr lang="ru-RU" sz="800" u="none" strike="noStrike">
                          <a:effectLst/>
                        </a:rPr>
                        <a:t>1 200,00000</a:t>
                      </a:r>
                      <a:endParaRPr lang="ru-RU" sz="800" b="1" i="0" u="none" strike="noStrike">
                        <a:effectLst/>
                        <a:latin typeface="Times New Roman"/>
                      </a:endParaRPr>
                    </a:p>
                  </a:txBody>
                  <a:tcPr marL="3398" marR="3398" marT="3398" marB="0" anchor="ctr"/>
                </a:tc>
                <a:tc>
                  <a:txBody>
                    <a:bodyPr/>
                    <a:lstStyle/>
                    <a:p>
                      <a:pPr algn="ctr" fontAlgn="ctr"/>
                      <a:r>
                        <a:rPr lang="ru-RU" sz="800" u="none" strike="noStrike">
                          <a:effectLst/>
                        </a:rPr>
                        <a:t>1 199,58244</a:t>
                      </a:r>
                      <a:endParaRPr lang="ru-RU" sz="800" b="1" i="0" u="none" strike="noStrike">
                        <a:effectLst/>
                        <a:latin typeface="Times New Roman"/>
                      </a:endParaRPr>
                    </a:p>
                  </a:txBody>
                  <a:tcPr marL="3398" marR="3398" marT="3398" marB="0" anchor="ctr"/>
                </a:tc>
                <a:tc>
                  <a:txBody>
                    <a:bodyPr/>
                    <a:lstStyle/>
                    <a:p>
                      <a:pPr algn="ctr" fontAlgn="ctr"/>
                      <a:r>
                        <a:rPr lang="ru-RU" sz="800" u="none" strike="noStrike">
                          <a:effectLst/>
                        </a:rPr>
                        <a:t>1 199,58244</a:t>
                      </a:r>
                      <a:endParaRPr lang="ru-RU" sz="800" b="1" i="0" u="none" strike="noStrike">
                        <a:solidFill>
                          <a:srgbClr val="000000"/>
                        </a:solidFill>
                        <a:effectLst/>
                        <a:latin typeface="Times New Roman"/>
                      </a:endParaRPr>
                    </a:p>
                  </a:txBody>
                  <a:tcPr marL="3398" marR="3398" marT="3398" marB="0" anchor="ctr"/>
                </a:tc>
                <a:tc>
                  <a:txBody>
                    <a:bodyPr/>
                    <a:lstStyle/>
                    <a:p>
                      <a:pPr algn="ctr" fontAlgn="b"/>
                      <a:r>
                        <a:rPr lang="ru-RU" sz="800" u="none" strike="noStrike">
                          <a:effectLst/>
                        </a:rPr>
                        <a:t>99,97</a:t>
                      </a:r>
                      <a:endParaRPr lang="ru-RU" sz="800" b="0" i="0" u="none" strike="noStrike">
                        <a:effectLst/>
                        <a:latin typeface="Times New Roman"/>
                      </a:endParaRPr>
                    </a:p>
                  </a:txBody>
                  <a:tcPr marL="3398" marR="3398" marT="3398" marB="0" anchor="b"/>
                </a:tc>
                <a:tc>
                  <a:txBody>
                    <a:bodyPr/>
                    <a:lstStyle/>
                    <a:p>
                      <a:pPr algn="ctr" fontAlgn="b"/>
                      <a:r>
                        <a:rPr lang="ru-RU" sz="800" u="none" strike="noStrike">
                          <a:effectLst/>
                        </a:rPr>
                        <a:t>100,00</a:t>
                      </a:r>
                      <a:endParaRPr lang="ru-RU" sz="800" b="0" i="0" u="none" strike="noStrike">
                        <a:effectLst/>
                        <a:latin typeface="Times New Roman"/>
                      </a:endParaRPr>
                    </a:p>
                  </a:txBody>
                  <a:tcPr marL="3398" marR="3398" marT="3398" marB="0" anchor="b"/>
                </a:tc>
              </a:tr>
              <a:tr h="129981">
                <a:tc>
                  <a:txBody>
                    <a:bodyPr/>
                    <a:lstStyle/>
                    <a:p>
                      <a:pPr algn="l" fontAlgn="t"/>
                      <a:r>
                        <a:rPr lang="ru-RU" sz="800" b="1" u="none" strike="noStrike" dirty="0">
                          <a:effectLst/>
                        </a:rPr>
                        <a:t>Другие вопросы в области образования</a:t>
                      </a:r>
                      <a:endParaRPr lang="ru-RU" sz="800" b="1" i="0" u="none" strike="noStrike" dirty="0">
                        <a:effectLst/>
                        <a:latin typeface="Times New Roman"/>
                      </a:endParaRPr>
                    </a:p>
                  </a:txBody>
                  <a:tcPr marL="3398" marR="3398" marT="3398" marB="0"/>
                </a:tc>
                <a:tc>
                  <a:txBody>
                    <a:bodyPr/>
                    <a:lstStyle/>
                    <a:p>
                      <a:pPr algn="ctr" fontAlgn="ctr"/>
                      <a:r>
                        <a:rPr lang="ru-RU" sz="800" b="1" u="none" strike="noStrike">
                          <a:effectLst/>
                        </a:rPr>
                        <a:t>7 065,82500</a:t>
                      </a:r>
                      <a:endParaRPr lang="ru-RU" sz="800" b="1" i="0" u="none" strike="noStrike">
                        <a:effectLst/>
                        <a:latin typeface="Times New Roman"/>
                      </a:endParaRPr>
                    </a:p>
                  </a:txBody>
                  <a:tcPr marL="3398" marR="3398" marT="3398" marB="0" anchor="ctr"/>
                </a:tc>
                <a:tc>
                  <a:txBody>
                    <a:bodyPr/>
                    <a:lstStyle/>
                    <a:p>
                      <a:pPr algn="ctr" fontAlgn="ctr"/>
                      <a:r>
                        <a:rPr lang="ru-RU" sz="800" b="1" u="none" strike="noStrike">
                          <a:effectLst/>
                        </a:rPr>
                        <a:t>7 136,74110</a:t>
                      </a:r>
                      <a:endParaRPr lang="ru-RU" sz="800" b="1" i="0" u="none" strike="noStrike">
                        <a:effectLst/>
                        <a:latin typeface="Times New Roman"/>
                      </a:endParaRPr>
                    </a:p>
                  </a:txBody>
                  <a:tcPr marL="3398" marR="3398" marT="3398" marB="0" anchor="ctr"/>
                </a:tc>
                <a:tc>
                  <a:txBody>
                    <a:bodyPr/>
                    <a:lstStyle/>
                    <a:p>
                      <a:pPr algn="ctr" fontAlgn="ctr"/>
                      <a:r>
                        <a:rPr lang="ru-RU" sz="800" b="1" u="none" strike="noStrike">
                          <a:effectLst/>
                        </a:rPr>
                        <a:t>7 098,81345</a:t>
                      </a:r>
                      <a:endParaRPr lang="ru-RU" sz="800" b="1" i="0" u="none" strike="noStrike">
                        <a:solidFill>
                          <a:srgbClr val="000000"/>
                        </a:solidFill>
                        <a:effectLst/>
                        <a:latin typeface="Times New Roman"/>
                      </a:endParaRPr>
                    </a:p>
                  </a:txBody>
                  <a:tcPr marL="3398" marR="3398" marT="3398" marB="0" anchor="ctr"/>
                </a:tc>
                <a:tc>
                  <a:txBody>
                    <a:bodyPr/>
                    <a:lstStyle/>
                    <a:p>
                      <a:pPr algn="ctr" fontAlgn="b"/>
                      <a:r>
                        <a:rPr lang="ru-RU" sz="800" b="1" u="none" strike="noStrike">
                          <a:effectLst/>
                        </a:rPr>
                        <a:t>100,47</a:t>
                      </a:r>
                      <a:endParaRPr lang="ru-RU" sz="800" b="1" i="0" u="none" strike="noStrike">
                        <a:effectLst/>
                        <a:latin typeface="Times New Roman"/>
                      </a:endParaRPr>
                    </a:p>
                  </a:txBody>
                  <a:tcPr marL="3398" marR="3398" marT="3398" marB="0" anchor="b"/>
                </a:tc>
                <a:tc>
                  <a:txBody>
                    <a:bodyPr/>
                    <a:lstStyle/>
                    <a:p>
                      <a:pPr algn="ctr" fontAlgn="b"/>
                      <a:r>
                        <a:rPr lang="ru-RU" sz="800" b="1" u="none" strike="noStrike" dirty="0">
                          <a:effectLst/>
                        </a:rPr>
                        <a:t>99,47</a:t>
                      </a:r>
                      <a:endParaRPr lang="ru-RU" sz="800" b="1" i="0" u="none" strike="noStrike" dirty="0">
                        <a:effectLst/>
                        <a:latin typeface="Times New Roman"/>
                      </a:endParaRPr>
                    </a:p>
                  </a:txBody>
                  <a:tcPr marL="3398" marR="3398" marT="3398" marB="0" anchor="b"/>
                </a:tc>
              </a:tr>
              <a:tr h="256439">
                <a:tc>
                  <a:txBody>
                    <a:bodyPr/>
                    <a:lstStyle/>
                    <a:p>
                      <a:pPr algn="l" fontAlgn="t"/>
                      <a:r>
                        <a:rPr lang="ru-RU" sz="800" u="none" strike="noStrike">
                          <a:effectLst/>
                        </a:rPr>
                        <a:t>Руководство и управление в сфере установленных функций органов местного самоуправления Михайловского муниципального района</a:t>
                      </a:r>
                      <a:endParaRPr lang="ru-RU" sz="800" b="1" i="0" u="none" strike="noStrike">
                        <a:effectLst/>
                        <a:latin typeface="Times New Roman"/>
                      </a:endParaRPr>
                    </a:p>
                  </a:txBody>
                  <a:tcPr marL="3398" marR="3398" marT="3398" marB="0"/>
                </a:tc>
                <a:tc>
                  <a:txBody>
                    <a:bodyPr/>
                    <a:lstStyle/>
                    <a:p>
                      <a:pPr algn="ctr" fontAlgn="ctr"/>
                      <a:r>
                        <a:rPr lang="ru-RU" sz="800" u="none" strike="noStrike">
                          <a:effectLst/>
                        </a:rPr>
                        <a:t>4 022,45000</a:t>
                      </a:r>
                      <a:endParaRPr lang="ru-RU" sz="800" b="1" i="0" u="none" strike="noStrike">
                        <a:effectLst/>
                        <a:latin typeface="Times New Roman"/>
                      </a:endParaRPr>
                    </a:p>
                  </a:txBody>
                  <a:tcPr marL="3398" marR="3398" marT="3398" marB="0" anchor="ctr"/>
                </a:tc>
                <a:tc>
                  <a:txBody>
                    <a:bodyPr/>
                    <a:lstStyle/>
                    <a:p>
                      <a:pPr algn="ctr" fontAlgn="ctr"/>
                      <a:r>
                        <a:rPr lang="ru-RU" sz="800" u="none" strike="noStrike">
                          <a:effectLst/>
                        </a:rPr>
                        <a:t>4 008,77510</a:t>
                      </a:r>
                      <a:endParaRPr lang="ru-RU" sz="800" b="1" i="0" u="none" strike="noStrike">
                        <a:effectLst/>
                        <a:latin typeface="Times New Roman"/>
                      </a:endParaRPr>
                    </a:p>
                  </a:txBody>
                  <a:tcPr marL="3398" marR="3398" marT="3398" marB="0" anchor="ctr"/>
                </a:tc>
                <a:tc>
                  <a:txBody>
                    <a:bodyPr/>
                    <a:lstStyle/>
                    <a:p>
                      <a:pPr algn="ctr" fontAlgn="ctr"/>
                      <a:r>
                        <a:rPr lang="ru-RU" sz="800" u="none" strike="noStrike">
                          <a:effectLst/>
                        </a:rPr>
                        <a:t>4 008,77510</a:t>
                      </a:r>
                      <a:endParaRPr lang="ru-RU" sz="800" b="1" i="0" u="none" strike="noStrike">
                        <a:solidFill>
                          <a:srgbClr val="000000"/>
                        </a:solidFill>
                        <a:effectLst/>
                        <a:latin typeface="Times New Roman"/>
                      </a:endParaRPr>
                    </a:p>
                  </a:txBody>
                  <a:tcPr marL="3398" marR="3398" marT="3398" marB="0" anchor="ctr"/>
                </a:tc>
                <a:tc>
                  <a:txBody>
                    <a:bodyPr/>
                    <a:lstStyle/>
                    <a:p>
                      <a:pPr algn="ctr" fontAlgn="b"/>
                      <a:r>
                        <a:rPr lang="ru-RU" sz="800" u="none" strike="noStrike">
                          <a:effectLst/>
                        </a:rPr>
                        <a:t>99,66</a:t>
                      </a:r>
                      <a:endParaRPr lang="ru-RU" sz="800" b="0" i="0" u="none" strike="noStrike">
                        <a:effectLst/>
                        <a:latin typeface="Times New Roman"/>
                      </a:endParaRPr>
                    </a:p>
                  </a:txBody>
                  <a:tcPr marL="3398" marR="3398" marT="3398" marB="0" anchor="b"/>
                </a:tc>
                <a:tc>
                  <a:txBody>
                    <a:bodyPr/>
                    <a:lstStyle/>
                    <a:p>
                      <a:pPr algn="ctr" fontAlgn="b"/>
                      <a:r>
                        <a:rPr lang="ru-RU" sz="800" u="none" strike="noStrike" dirty="0">
                          <a:effectLst/>
                        </a:rPr>
                        <a:t>100,00</a:t>
                      </a:r>
                      <a:endParaRPr lang="ru-RU" sz="800" b="0" i="0" u="none" strike="noStrike" dirty="0">
                        <a:effectLst/>
                        <a:latin typeface="Times New Roman"/>
                      </a:endParaRPr>
                    </a:p>
                  </a:txBody>
                  <a:tcPr marL="3398" marR="3398" marT="3398" marB="0" anchor="b"/>
                </a:tc>
              </a:tr>
              <a:tr h="256439">
                <a:tc>
                  <a:txBody>
                    <a:bodyPr/>
                    <a:lstStyle/>
                    <a:p>
                      <a:pPr algn="l" fontAlgn="t"/>
                      <a:r>
                        <a:rPr lang="ru-RU" sz="800" u="none" strike="noStrike">
                          <a:effectLst/>
                        </a:rPr>
                        <a:t>Расходы на обеспечение деятельности в связи с осуществлением полномочий органов опеки и попечительства в отношении несовершеннолетних </a:t>
                      </a:r>
                      <a:endParaRPr lang="ru-RU" sz="800" b="1" i="0" u="none" strike="noStrike">
                        <a:effectLst/>
                        <a:latin typeface="Times New Roman"/>
                      </a:endParaRPr>
                    </a:p>
                  </a:txBody>
                  <a:tcPr marL="3398" marR="3398" marT="3398" marB="0"/>
                </a:tc>
                <a:tc>
                  <a:txBody>
                    <a:bodyPr/>
                    <a:lstStyle/>
                    <a:p>
                      <a:pPr algn="ctr" fontAlgn="ctr"/>
                      <a:r>
                        <a:rPr lang="ru-RU" sz="800" u="none" strike="noStrike">
                          <a:effectLst/>
                        </a:rPr>
                        <a:t>3 043,37500</a:t>
                      </a:r>
                      <a:endParaRPr lang="ru-RU" sz="800" b="1" i="0" u="none" strike="noStrike">
                        <a:effectLst/>
                        <a:latin typeface="Times New Roman"/>
                      </a:endParaRPr>
                    </a:p>
                  </a:txBody>
                  <a:tcPr marL="3398" marR="3398" marT="3398" marB="0" anchor="ctr"/>
                </a:tc>
                <a:tc>
                  <a:txBody>
                    <a:bodyPr/>
                    <a:lstStyle/>
                    <a:p>
                      <a:pPr algn="ctr" fontAlgn="ctr"/>
                      <a:r>
                        <a:rPr lang="ru-RU" sz="800" u="none" strike="noStrike">
                          <a:effectLst/>
                        </a:rPr>
                        <a:t>3 127,96600</a:t>
                      </a:r>
                      <a:endParaRPr lang="ru-RU" sz="800" b="1" i="0" u="none" strike="noStrike">
                        <a:effectLst/>
                        <a:latin typeface="Times New Roman"/>
                      </a:endParaRPr>
                    </a:p>
                  </a:txBody>
                  <a:tcPr marL="3398" marR="3398" marT="3398" marB="0" anchor="ctr"/>
                </a:tc>
                <a:tc>
                  <a:txBody>
                    <a:bodyPr/>
                    <a:lstStyle/>
                    <a:p>
                      <a:pPr algn="ctr" fontAlgn="ctr"/>
                      <a:r>
                        <a:rPr lang="ru-RU" sz="800" u="none" strike="noStrike">
                          <a:effectLst/>
                        </a:rPr>
                        <a:t>3 090,03835</a:t>
                      </a:r>
                      <a:endParaRPr lang="ru-RU" sz="800" b="1" i="0" u="none" strike="noStrike">
                        <a:solidFill>
                          <a:srgbClr val="000000"/>
                        </a:solidFill>
                        <a:effectLst/>
                        <a:latin typeface="Times New Roman"/>
                      </a:endParaRPr>
                    </a:p>
                  </a:txBody>
                  <a:tcPr marL="3398" marR="3398" marT="3398" marB="0" anchor="ctr"/>
                </a:tc>
                <a:tc>
                  <a:txBody>
                    <a:bodyPr/>
                    <a:lstStyle/>
                    <a:p>
                      <a:pPr algn="ctr" fontAlgn="b"/>
                      <a:r>
                        <a:rPr lang="ru-RU" sz="800" u="none" strike="noStrike">
                          <a:effectLst/>
                        </a:rPr>
                        <a:t>101,53</a:t>
                      </a:r>
                      <a:endParaRPr lang="ru-RU" sz="800" b="0" i="0" u="none" strike="noStrike">
                        <a:effectLst/>
                        <a:latin typeface="Times New Roman"/>
                      </a:endParaRPr>
                    </a:p>
                  </a:txBody>
                  <a:tcPr marL="3398" marR="3398" marT="3398" marB="0" anchor="b"/>
                </a:tc>
                <a:tc>
                  <a:txBody>
                    <a:bodyPr/>
                    <a:lstStyle/>
                    <a:p>
                      <a:pPr algn="ctr" fontAlgn="b"/>
                      <a:r>
                        <a:rPr lang="ru-RU" sz="800" u="none" strike="noStrike">
                          <a:effectLst/>
                        </a:rPr>
                        <a:t>98,79</a:t>
                      </a:r>
                      <a:endParaRPr lang="ru-RU" sz="800" b="0" i="0" u="none" strike="noStrike">
                        <a:effectLst/>
                        <a:latin typeface="Times New Roman"/>
                      </a:endParaRPr>
                    </a:p>
                  </a:txBody>
                  <a:tcPr marL="3398" marR="3398" marT="3398" marB="0" anchor="b"/>
                </a:tc>
              </a:tr>
              <a:tr h="129981">
                <a:tc>
                  <a:txBody>
                    <a:bodyPr/>
                    <a:lstStyle/>
                    <a:p>
                      <a:pPr algn="l" fontAlgn="t"/>
                      <a:r>
                        <a:rPr lang="ru-RU" sz="800" b="1" u="none" strike="noStrike">
                          <a:effectLst/>
                        </a:rPr>
                        <a:t>Пенсионное обеспечение</a:t>
                      </a:r>
                      <a:endParaRPr lang="ru-RU" sz="800" b="1" i="0" u="none" strike="noStrike">
                        <a:effectLst/>
                        <a:latin typeface="Times New Roman"/>
                      </a:endParaRPr>
                    </a:p>
                  </a:txBody>
                  <a:tcPr marL="3398" marR="3398" marT="3398" marB="0"/>
                </a:tc>
                <a:tc>
                  <a:txBody>
                    <a:bodyPr/>
                    <a:lstStyle/>
                    <a:p>
                      <a:pPr algn="ctr" fontAlgn="ctr"/>
                      <a:r>
                        <a:rPr lang="ru-RU" sz="800" b="1" u="none" strike="noStrike">
                          <a:effectLst/>
                        </a:rPr>
                        <a:t>700,00000</a:t>
                      </a:r>
                      <a:endParaRPr lang="ru-RU" sz="800" b="1" i="0" u="none" strike="noStrike">
                        <a:effectLst/>
                        <a:latin typeface="Times New Roman"/>
                      </a:endParaRPr>
                    </a:p>
                  </a:txBody>
                  <a:tcPr marL="3398" marR="3398" marT="3398" marB="0" anchor="ctr"/>
                </a:tc>
                <a:tc>
                  <a:txBody>
                    <a:bodyPr/>
                    <a:lstStyle/>
                    <a:p>
                      <a:pPr algn="ctr" fontAlgn="ctr"/>
                      <a:r>
                        <a:rPr lang="ru-RU" sz="800" b="1" u="none" strike="noStrike">
                          <a:effectLst/>
                        </a:rPr>
                        <a:t>888,63683</a:t>
                      </a:r>
                      <a:endParaRPr lang="ru-RU" sz="800" b="1" i="0" u="none" strike="noStrike">
                        <a:effectLst/>
                        <a:latin typeface="Times New Roman"/>
                      </a:endParaRPr>
                    </a:p>
                  </a:txBody>
                  <a:tcPr marL="3398" marR="3398" marT="3398" marB="0" anchor="ctr"/>
                </a:tc>
                <a:tc>
                  <a:txBody>
                    <a:bodyPr/>
                    <a:lstStyle/>
                    <a:p>
                      <a:pPr algn="ctr" fontAlgn="ctr"/>
                      <a:r>
                        <a:rPr lang="ru-RU" sz="800" b="1" u="none" strike="noStrike">
                          <a:effectLst/>
                        </a:rPr>
                        <a:t>888,63683</a:t>
                      </a:r>
                      <a:endParaRPr lang="ru-RU" sz="800" b="1" i="0" u="none" strike="noStrike">
                        <a:solidFill>
                          <a:srgbClr val="000000"/>
                        </a:solidFill>
                        <a:effectLst/>
                        <a:latin typeface="Times New Roman"/>
                      </a:endParaRPr>
                    </a:p>
                  </a:txBody>
                  <a:tcPr marL="3398" marR="3398" marT="3398" marB="0" anchor="ctr"/>
                </a:tc>
                <a:tc>
                  <a:txBody>
                    <a:bodyPr/>
                    <a:lstStyle/>
                    <a:p>
                      <a:pPr algn="ctr" fontAlgn="b"/>
                      <a:r>
                        <a:rPr lang="ru-RU" sz="800" b="1" u="none" strike="noStrike">
                          <a:effectLst/>
                        </a:rPr>
                        <a:t>126,95</a:t>
                      </a:r>
                      <a:endParaRPr lang="ru-RU" sz="800" b="1" i="0" u="none" strike="noStrike">
                        <a:effectLst/>
                        <a:latin typeface="Times New Roman"/>
                      </a:endParaRPr>
                    </a:p>
                  </a:txBody>
                  <a:tcPr marL="3398" marR="3398" marT="3398" marB="0" anchor="b"/>
                </a:tc>
                <a:tc>
                  <a:txBody>
                    <a:bodyPr/>
                    <a:lstStyle/>
                    <a:p>
                      <a:pPr algn="ctr" fontAlgn="b"/>
                      <a:r>
                        <a:rPr lang="ru-RU" sz="800" b="1" u="none" strike="noStrike" dirty="0">
                          <a:effectLst/>
                        </a:rPr>
                        <a:t>100,00</a:t>
                      </a:r>
                      <a:endParaRPr lang="ru-RU" sz="800" b="1" i="0" u="none" strike="noStrike" dirty="0">
                        <a:effectLst/>
                        <a:latin typeface="Times New Roman"/>
                      </a:endParaRPr>
                    </a:p>
                  </a:txBody>
                  <a:tcPr marL="3398" marR="3398" marT="3398" marB="0" anchor="b"/>
                </a:tc>
              </a:tr>
              <a:tr h="207707">
                <a:tc>
                  <a:txBody>
                    <a:bodyPr/>
                    <a:lstStyle/>
                    <a:p>
                      <a:pPr algn="l" fontAlgn="t"/>
                      <a:r>
                        <a:rPr lang="ru-RU" sz="800" u="none" strike="noStrike">
                          <a:effectLst/>
                        </a:rPr>
                        <a:t>Доплаты к пенсиям муниципальных служащих Михайловского муниципального района</a:t>
                      </a:r>
                      <a:endParaRPr lang="ru-RU" sz="800" b="1" i="0" u="none" strike="noStrike">
                        <a:effectLst/>
                        <a:latin typeface="Times New Roman"/>
                      </a:endParaRPr>
                    </a:p>
                  </a:txBody>
                  <a:tcPr marL="3398" marR="3398" marT="3398" marB="0"/>
                </a:tc>
                <a:tc>
                  <a:txBody>
                    <a:bodyPr/>
                    <a:lstStyle/>
                    <a:p>
                      <a:pPr algn="ctr" fontAlgn="ctr"/>
                      <a:r>
                        <a:rPr lang="ru-RU" sz="800" u="none" strike="noStrike">
                          <a:effectLst/>
                        </a:rPr>
                        <a:t>700,00000</a:t>
                      </a:r>
                      <a:endParaRPr lang="ru-RU" sz="800" b="1" i="0" u="none" strike="noStrike">
                        <a:effectLst/>
                        <a:latin typeface="Times New Roman"/>
                      </a:endParaRPr>
                    </a:p>
                  </a:txBody>
                  <a:tcPr marL="3398" marR="3398" marT="3398" marB="0" anchor="ctr"/>
                </a:tc>
                <a:tc>
                  <a:txBody>
                    <a:bodyPr/>
                    <a:lstStyle/>
                    <a:p>
                      <a:pPr algn="ctr" fontAlgn="ctr"/>
                      <a:r>
                        <a:rPr lang="ru-RU" sz="800" u="none" strike="noStrike">
                          <a:effectLst/>
                        </a:rPr>
                        <a:t>888,63683</a:t>
                      </a:r>
                      <a:endParaRPr lang="ru-RU" sz="800" b="1" i="0" u="none" strike="noStrike">
                        <a:effectLst/>
                        <a:latin typeface="Times New Roman"/>
                      </a:endParaRPr>
                    </a:p>
                  </a:txBody>
                  <a:tcPr marL="3398" marR="3398" marT="3398" marB="0" anchor="ctr"/>
                </a:tc>
                <a:tc>
                  <a:txBody>
                    <a:bodyPr/>
                    <a:lstStyle/>
                    <a:p>
                      <a:pPr algn="ctr" fontAlgn="ctr"/>
                      <a:r>
                        <a:rPr lang="ru-RU" sz="800" u="none" strike="noStrike">
                          <a:effectLst/>
                        </a:rPr>
                        <a:t>888,63683</a:t>
                      </a:r>
                      <a:endParaRPr lang="ru-RU" sz="800" b="1" i="0" u="none" strike="noStrike">
                        <a:solidFill>
                          <a:srgbClr val="000000"/>
                        </a:solidFill>
                        <a:effectLst/>
                        <a:latin typeface="Times New Roman"/>
                      </a:endParaRPr>
                    </a:p>
                  </a:txBody>
                  <a:tcPr marL="3398" marR="3398" marT="3398" marB="0" anchor="ctr"/>
                </a:tc>
                <a:tc>
                  <a:txBody>
                    <a:bodyPr/>
                    <a:lstStyle/>
                    <a:p>
                      <a:pPr algn="ctr" fontAlgn="b"/>
                      <a:r>
                        <a:rPr lang="ru-RU" sz="800" u="none" strike="noStrike">
                          <a:effectLst/>
                        </a:rPr>
                        <a:t>126,95</a:t>
                      </a:r>
                      <a:endParaRPr lang="ru-RU" sz="800" b="0" i="0" u="none" strike="noStrike">
                        <a:effectLst/>
                        <a:latin typeface="Times New Roman"/>
                      </a:endParaRPr>
                    </a:p>
                  </a:txBody>
                  <a:tcPr marL="3398" marR="3398" marT="3398" marB="0" anchor="b"/>
                </a:tc>
                <a:tc>
                  <a:txBody>
                    <a:bodyPr/>
                    <a:lstStyle/>
                    <a:p>
                      <a:pPr algn="ctr" fontAlgn="b"/>
                      <a:r>
                        <a:rPr lang="ru-RU" sz="800" u="none" strike="noStrike">
                          <a:effectLst/>
                        </a:rPr>
                        <a:t>100,00</a:t>
                      </a:r>
                      <a:endParaRPr lang="ru-RU" sz="800" b="0" i="0" u="none" strike="noStrike">
                        <a:effectLst/>
                        <a:latin typeface="Times New Roman"/>
                      </a:endParaRPr>
                    </a:p>
                  </a:txBody>
                  <a:tcPr marL="3398" marR="3398" marT="3398" marB="0" anchor="b"/>
                </a:tc>
              </a:tr>
              <a:tr h="129981">
                <a:tc>
                  <a:txBody>
                    <a:bodyPr/>
                    <a:lstStyle/>
                    <a:p>
                      <a:pPr algn="l" fontAlgn="t"/>
                      <a:r>
                        <a:rPr lang="ru-RU" sz="800" b="1" u="none" strike="noStrike">
                          <a:effectLst/>
                        </a:rPr>
                        <a:t>Охрана семьи и детства</a:t>
                      </a:r>
                      <a:endParaRPr lang="ru-RU" sz="800" b="1" i="0" u="none" strike="noStrike">
                        <a:effectLst/>
                        <a:latin typeface="Times New Roman"/>
                      </a:endParaRPr>
                    </a:p>
                  </a:txBody>
                  <a:tcPr marL="3398" marR="3398" marT="3398" marB="0"/>
                </a:tc>
                <a:tc>
                  <a:txBody>
                    <a:bodyPr/>
                    <a:lstStyle/>
                    <a:p>
                      <a:pPr algn="ctr" fontAlgn="ctr"/>
                      <a:r>
                        <a:rPr lang="ru-RU" sz="800" b="1" u="none" strike="noStrike">
                          <a:effectLst/>
                        </a:rPr>
                        <a:t>33 763,99697</a:t>
                      </a:r>
                      <a:endParaRPr lang="ru-RU" sz="800" b="1" i="0" u="none" strike="noStrike">
                        <a:effectLst/>
                        <a:latin typeface="Times New Roman"/>
                      </a:endParaRPr>
                    </a:p>
                  </a:txBody>
                  <a:tcPr marL="3398" marR="3398" marT="3398" marB="0" anchor="ctr"/>
                </a:tc>
                <a:tc>
                  <a:txBody>
                    <a:bodyPr/>
                    <a:lstStyle/>
                    <a:p>
                      <a:pPr algn="ctr" fontAlgn="ctr"/>
                      <a:r>
                        <a:rPr lang="ru-RU" sz="800" b="1" u="none" strike="noStrike">
                          <a:effectLst/>
                        </a:rPr>
                        <a:t>36 843,02342</a:t>
                      </a:r>
                      <a:endParaRPr lang="ru-RU" sz="800" b="1" i="0" u="none" strike="noStrike">
                        <a:effectLst/>
                        <a:latin typeface="Times New Roman"/>
                      </a:endParaRPr>
                    </a:p>
                  </a:txBody>
                  <a:tcPr marL="3398" marR="3398" marT="3398" marB="0" anchor="ctr"/>
                </a:tc>
                <a:tc>
                  <a:txBody>
                    <a:bodyPr/>
                    <a:lstStyle/>
                    <a:p>
                      <a:pPr algn="ctr" fontAlgn="ctr"/>
                      <a:r>
                        <a:rPr lang="ru-RU" sz="800" b="1" u="none" strike="noStrike">
                          <a:effectLst/>
                        </a:rPr>
                        <a:t>36 407,40766</a:t>
                      </a:r>
                      <a:endParaRPr lang="ru-RU" sz="800" b="1" i="0" u="none" strike="noStrike">
                        <a:solidFill>
                          <a:srgbClr val="000000"/>
                        </a:solidFill>
                        <a:effectLst/>
                        <a:latin typeface="Times New Roman"/>
                      </a:endParaRPr>
                    </a:p>
                  </a:txBody>
                  <a:tcPr marL="3398" marR="3398" marT="3398" marB="0" anchor="ctr"/>
                </a:tc>
                <a:tc>
                  <a:txBody>
                    <a:bodyPr/>
                    <a:lstStyle/>
                    <a:p>
                      <a:pPr algn="ctr" fontAlgn="b"/>
                      <a:r>
                        <a:rPr lang="ru-RU" sz="800" b="1" u="none" strike="noStrike">
                          <a:effectLst/>
                        </a:rPr>
                        <a:t>107,83</a:t>
                      </a:r>
                      <a:endParaRPr lang="ru-RU" sz="800" b="1" i="0" u="none" strike="noStrike">
                        <a:effectLst/>
                        <a:latin typeface="Times New Roman"/>
                      </a:endParaRPr>
                    </a:p>
                  </a:txBody>
                  <a:tcPr marL="3398" marR="3398" marT="3398" marB="0" anchor="b"/>
                </a:tc>
                <a:tc>
                  <a:txBody>
                    <a:bodyPr/>
                    <a:lstStyle/>
                    <a:p>
                      <a:pPr algn="ctr" fontAlgn="b"/>
                      <a:r>
                        <a:rPr lang="ru-RU" sz="800" b="1" u="none" strike="noStrike" dirty="0">
                          <a:effectLst/>
                        </a:rPr>
                        <a:t>98,82</a:t>
                      </a:r>
                      <a:endParaRPr lang="ru-RU" sz="800" b="1" i="0" u="none" strike="noStrike" dirty="0">
                        <a:effectLst/>
                        <a:latin typeface="Times New Roman"/>
                      </a:endParaRPr>
                    </a:p>
                  </a:txBody>
                  <a:tcPr marL="3398" marR="3398" marT="3398" marB="0" anchor="b"/>
                </a:tc>
              </a:tr>
              <a:tr h="348947">
                <a:tc>
                  <a:txBody>
                    <a:bodyPr/>
                    <a:lstStyle/>
                    <a:p>
                      <a:pPr algn="l" fontAlgn="t"/>
                      <a:r>
                        <a:rPr lang="ru-RU" sz="800" u="none" strike="noStrike">
                          <a:effectLst/>
                        </a:rPr>
                        <a:t>Субвенции на реализацию государственных полномочий по социальной поддержке детей, оставшихся без попечения родителей, и лиц, принявших на воспитание в семью детей, оставшихся без попечения родителей</a:t>
                      </a:r>
                      <a:endParaRPr lang="ru-RU" sz="800" b="1" i="0" u="none" strike="noStrike">
                        <a:effectLst/>
                        <a:latin typeface="Times New Roman"/>
                      </a:endParaRPr>
                    </a:p>
                  </a:txBody>
                  <a:tcPr marL="3398" marR="3398" marT="3398" marB="0"/>
                </a:tc>
                <a:tc>
                  <a:txBody>
                    <a:bodyPr/>
                    <a:lstStyle/>
                    <a:p>
                      <a:pPr algn="ctr" fontAlgn="ctr"/>
                      <a:r>
                        <a:rPr lang="ru-RU" sz="800" u="none" strike="noStrike">
                          <a:effectLst/>
                        </a:rPr>
                        <a:t>33 763,99697</a:t>
                      </a:r>
                      <a:endParaRPr lang="ru-RU" sz="800" b="1" i="0" u="none" strike="noStrike">
                        <a:effectLst/>
                        <a:latin typeface="Times New Roman"/>
                      </a:endParaRPr>
                    </a:p>
                  </a:txBody>
                  <a:tcPr marL="3398" marR="3398" marT="3398" marB="0" anchor="ctr"/>
                </a:tc>
                <a:tc>
                  <a:txBody>
                    <a:bodyPr/>
                    <a:lstStyle/>
                    <a:p>
                      <a:pPr algn="ctr" fontAlgn="ctr"/>
                      <a:r>
                        <a:rPr lang="ru-RU" sz="800" u="none" strike="noStrike">
                          <a:effectLst/>
                        </a:rPr>
                        <a:t>36 843,02342</a:t>
                      </a:r>
                      <a:endParaRPr lang="ru-RU" sz="800" b="1" i="0" u="none" strike="noStrike">
                        <a:effectLst/>
                        <a:latin typeface="Times New Roman"/>
                      </a:endParaRPr>
                    </a:p>
                  </a:txBody>
                  <a:tcPr marL="3398" marR="3398" marT="3398" marB="0" anchor="ctr"/>
                </a:tc>
                <a:tc>
                  <a:txBody>
                    <a:bodyPr/>
                    <a:lstStyle/>
                    <a:p>
                      <a:pPr algn="ctr" fontAlgn="ctr"/>
                      <a:r>
                        <a:rPr lang="ru-RU" sz="800" u="none" strike="noStrike">
                          <a:effectLst/>
                        </a:rPr>
                        <a:t>36 407,40766</a:t>
                      </a:r>
                      <a:endParaRPr lang="ru-RU" sz="800" b="1" i="0" u="none" strike="noStrike">
                        <a:solidFill>
                          <a:srgbClr val="000000"/>
                        </a:solidFill>
                        <a:effectLst/>
                        <a:latin typeface="Times New Roman"/>
                      </a:endParaRPr>
                    </a:p>
                  </a:txBody>
                  <a:tcPr marL="3398" marR="3398" marT="3398" marB="0" anchor="ctr"/>
                </a:tc>
                <a:tc>
                  <a:txBody>
                    <a:bodyPr/>
                    <a:lstStyle/>
                    <a:p>
                      <a:pPr algn="ctr" fontAlgn="b"/>
                      <a:r>
                        <a:rPr lang="ru-RU" sz="800" u="none" strike="noStrike">
                          <a:effectLst/>
                        </a:rPr>
                        <a:t>107,83</a:t>
                      </a:r>
                      <a:endParaRPr lang="ru-RU" sz="800" b="0" i="0" u="none" strike="noStrike">
                        <a:effectLst/>
                        <a:latin typeface="Times New Roman"/>
                      </a:endParaRPr>
                    </a:p>
                  </a:txBody>
                  <a:tcPr marL="3398" marR="3398" marT="3398" marB="0" anchor="b"/>
                </a:tc>
                <a:tc>
                  <a:txBody>
                    <a:bodyPr/>
                    <a:lstStyle/>
                    <a:p>
                      <a:pPr algn="ctr" fontAlgn="b"/>
                      <a:r>
                        <a:rPr lang="ru-RU" sz="800" u="none" strike="noStrike">
                          <a:effectLst/>
                        </a:rPr>
                        <a:t>98,82</a:t>
                      </a:r>
                      <a:endParaRPr lang="ru-RU" sz="800" b="0" i="0" u="none" strike="noStrike">
                        <a:effectLst/>
                        <a:latin typeface="Times New Roman"/>
                      </a:endParaRPr>
                    </a:p>
                  </a:txBody>
                  <a:tcPr marL="3398" marR="3398" marT="3398" marB="0" anchor="b"/>
                </a:tc>
              </a:tr>
              <a:tr h="174473">
                <a:tc>
                  <a:txBody>
                    <a:bodyPr/>
                    <a:lstStyle/>
                    <a:p>
                      <a:pPr algn="l" fontAlgn="t"/>
                      <a:r>
                        <a:rPr lang="ru-RU" sz="800" b="1" u="none" strike="noStrike">
                          <a:effectLst/>
                        </a:rPr>
                        <a:t>Периодические издания, учрежденные органами законодательной и исполнительной власти</a:t>
                      </a:r>
                      <a:endParaRPr lang="ru-RU" sz="800" b="1" i="0" u="none" strike="noStrike">
                        <a:effectLst/>
                        <a:latin typeface="Times New Roman"/>
                      </a:endParaRPr>
                    </a:p>
                  </a:txBody>
                  <a:tcPr marL="3398" marR="3398" marT="3398" marB="0"/>
                </a:tc>
                <a:tc>
                  <a:txBody>
                    <a:bodyPr/>
                    <a:lstStyle/>
                    <a:p>
                      <a:pPr algn="ctr" fontAlgn="ctr"/>
                      <a:r>
                        <a:rPr lang="ru-RU" sz="800" b="1" u="none" strike="noStrike">
                          <a:effectLst/>
                        </a:rPr>
                        <a:t>5 600,00000</a:t>
                      </a:r>
                      <a:endParaRPr lang="ru-RU" sz="800" b="1" i="0" u="none" strike="noStrike">
                        <a:effectLst/>
                        <a:latin typeface="Times New Roman"/>
                      </a:endParaRPr>
                    </a:p>
                  </a:txBody>
                  <a:tcPr marL="3398" marR="3398" marT="3398" marB="0" anchor="ctr"/>
                </a:tc>
                <a:tc>
                  <a:txBody>
                    <a:bodyPr/>
                    <a:lstStyle/>
                    <a:p>
                      <a:pPr algn="ctr" fontAlgn="ctr"/>
                      <a:r>
                        <a:rPr lang="ru-RU" sz="800" b="1" u="none" strike="noStrike">
                          <a:effectLst/>
                        </a:rPr>
                        <a:t>5 884,50000</a:t>
                      </a:r>
                      <a:endParaRPr lang="ru-RU" sz="800" b="1" i="0" u="none" strike="noStrike">
                        <a:effectLst/>
                        <a:latin typeface="Times New Roman"/>
                      </a:endParaRPr>
                    </a:p>
                  </a:txBody>
                  <a:tcPr marL="3398" marR="3398" marT="3398" marB="0" anchor="ctr"/>
                </a:tc>
                <a:tc>
                  <a:txBody>
                    <a:bodyPr/>
                    <a:lstStyle/>
                    <a:p>
                      <a:pPr algn="ctr" fontAlgn="ctr"/>
                      <a:r>
                        <a:rPr lang="ru-RU" sz="800" b="1" u="none" strike="noStrike">
                          <a:effectLst/>
                        </a:rPr>
                        <a:t>5 884,50000</a:t>
                      </a:r>
                      <a:endParaRPr lang="ru-RU" sz="800" b="1" i="0" u="none" strike="noStrike">
                        <a:solidFill>
                          <a:srgbClr val="000000"/>
                        </a:solidFill>
                        <a:effectLst/>
                        <a:latin typeface="Times New Roman"/>
                      </a:endParaRPr>
                    </a:p>
                  </a:txBody>
                  <a:tcPr marL="3398" marR="3398" marT="3398" marB="0" anchor="ctr"/>
                </a:tc>
                <a:tc>
                  <a:txBody>
                    <a:bodyPr/>
                    <a:lstStyle/>
                    <a:p>
                      <a:pPr algn="ctr" fontAlgn="b"/>
                      <a:r>
                        <a:rPr lang="ru-RU" sz="800" b="1" u="none" strike="noStrike">
                          <a:effectLst/>
                        </a:rPr>
                        <a:t>105,08</a:t>
                      </a:r>
                      <a:endParaRPr lang="ru-RU" sz="800" b="1" i="0" u="none" strike="noStrike">
                        <a:effectLst/>
                        <a:latin typeface="Times New Roman"/>
                      </a:endParaRPr>
                    </a:p>
                  </a:txBody>
                  <a:tcPr marL="3398" marR="3398" marT="3398" marB="0" anchor="b"/>
                </a:tc>
                <a:tc>
                  <a:txBody>
                    <a:bodyPr/>
                    <a:lstStyle/>
                    <a:p>
                      <a:pPr algn="ctr" fontAlgn="b"/>
                      <a:r>
                        <a:rPr lang="ru-RU" sz="800" b="1" u="none" strike="noStrike" dirty="0">
                          <a:effectLst/>
                        </a:rPr>
                        <a:t>100,00</a:t>
                      </a:r>
                      <a:endParaRPr lang="ru-RU" sz="800" b="1" i="0" u="none" strike="noStrike" dirty="0">
                        <a:effectLst/>
                        <a:latin typeface="Times New Roman"/>
                      </a:endParaRPr>
                    </a:p>
                  </a:txBody>
                  <a:tcPr marL="3398" marR="3398" marT="3398" marB="0" anchor="b"/>
                </a:tc>
              </a:tr>
              <a:tr h="174473">
                <a:tc>
                  <a:txBody>
                    <a:bodyPr/>
                    <a:lstStyle/>
                    <a:p>
                      <a:pPr algn="l" fontAlgn="t"/>
                      <a:r>
                        <a:rPr lang="ru-RU" sz="800" u="none" strike="noStrike">
                          <a:effectLst/>
                        </a:rPr>
                        <a:t>Обеспечение деятельности районных бюджетных муниципальных учреждений средств массовой информации</a:t>
                      </a:r>
                      <a:endParaRPr lang="ru-RU" sz="800" b="1" i="0" u="none" strike="noStrike">
                        <a:effectLst/>
                        <a:latin typeface="Times New Roman"/>
                      </a:endParaRPr>
                    </a:p>
                  </a:txBody>
                  <a:tcPr marL="3398" marR="3398" marT="3398" marB="0"/>
                </a:tc>
                <a:tc>
                  <a:txBody>
                    <a:bodyPr/>
                    <a:lstStyle/>
                    <a:p>
                      <a:pPr algn="ctr" fontAlgn="ctr"/>
                      <a:r>
                        <a:rPr lang="ru-RU" sz="800" u="none" strike="noStrike">
                          <a:effectLst/>
                        </a:rPr>
                        <a:t>5 600,00000</a:t>
                      </a:r>
                      <a:endParaRPr lang="ru-RU" sz="800" b="1" i="0" u="none" strike="noStrike">
                        <a:effectLst/>
                        <a:latin typeface="Times New Roman"/>
                      </a:endParaRPr>
                    </a:p>
                  </a:txBody>
                  <a:tcPr marL="3398" marR="3398" marT="3398" marB="0" anchor="ctr"/>
                </a:tc>
                <a:tc>
                  <a:txBody>
                    <a:bodyPr/>
                    <a:lstStyle/>
                    <a:p>
                      <a:pPr algn="ctr" fontAlgn="ctr"/>
                      <a:r>
                        <a:rPr lang="ru-RU" sz="800" u="none" strike="noStrike">
                          <a:effectLst/>
                        </a:rPr>
                        <a:t>5 884,50000</a:t>
                      </a:r>
                      <a:endParaRPr lang="ru-RU" sz="800" b="1" i="0" u="none" strike="noStrike">
                        <a:effectLst/>
                        <a:latin typeface="Times New Roman"/>
                      </a:endParaRPr>
                    </a:p>
                  </a:txBody>
                  <a:tcPr marL="3398" marR="3398" marT="3398" marB="0" anchor="ctr"/>
                </a:tc>
                <a:tc>
                  <a:txBody>
                    <a:bodyPr/>
                    <a:lstStyle/>
                    <a:p>
                      <a:pPr algn="ctr" fontAlgn="ctr"/>
                      <a:r>
                        <a:rPr lang="ru-RU" sz="800" u="none" strike="noStrike">
                          <a:effectLst/>
                        </a:rPr>
                        <a:t>5 884,50000</a:t>
                      </a:r>
                      <a:endParaRPr lang="ru-RU" sz="800" b="1" i="0" u="none" strike="noStrike">
                        <a:solidFill>
                          <a:srgbClr val="000000"/>
                        </a:solidFill>
                        <a:effectLst/>
                        <a:latin typeface="Times New Roman"/>
                      </a:endParaRPr>
                    </a:p>
                  </a:txBody>
                  <a:tcPr marL="3398" marR="3398" marT="3398" marB="0" anchor="ctr"/>
                </a:tc>
                <a:tc>
                  <a:txBody>
                    <a:bodyPr/>
                    <a:lstStyle/>
                    <a:p>
                      <a:pPr algn="ctr" fontAlgn="b"/>
                      <a:r>
                        <a:rPr lang="ru-RU" sz="800" u="none" strike="noStrike">
                          <a:effectLst/>
                        </a:rPr>
                        <a:t>105,08</a:t>
                      </a:r>
                      <a:endParaRPr lang="ru-RU" sz="800" b="0" i="0" u="none" strike="noStrike">
                        <a:effectLst/>
                        <a:latin typeface="Times New Roman"/>
                      </a:endParaRPr>
                    </a:p>
                  </a:txBody>
                  <a:tcPr marL="3398" marR="3398" marT="3398" marB="0" anchor="b"/>
                </a:tc>
                <a:tc>
                  <a:txBody>
                    <a:bodyPr/>
                    <a:lstStyle/>
                    <a:p>
                      <a:pPr algn="ctr" fontAlgn="b"/>
                      <a:r>
                        <a:rPr lang="ru-RU" sz="800" u="none" strike="noStrike">
                          <a:effectLst/>
                        </a:rPr>
                        <a:t>100,00</a:t>
                      </a:r>
                      <a:endParaRPr lang="ru-RU" sz="800" b="0" i="0" u="none" strike="noStrike">
                        <a:effectLst/>
                        <a:latin typeface="Times New Roman"/>
                      </a:endParaRPr>
                    </a:p>
                  </a:txBody>
                  <a:tcPr marL="3398" marR="3398" marT="3398" marB="0" anchor="b"/>
                </a:tc>
              </a:tr>
              <a:tr h="129981">
                <a:tc>
                  <a:txBody>
                    <a:bodyPr/>
                    <a:lstStyle/>
                    <a:p>
                      <a:pPr algn="l" fontAlgn="t"/>
                      <a:r>
                        <a:rPr lang="ru-RU" sz="800" u="none" strike="noStrike">
                          <a:effectLst/>
                        </a:rPr>
                        <a:t>Обслуживание государственного и муниципального долга</a:t>
                      </a:r>
                      <a:endParaRPr lang="ru-RU" sz="800" b="1" i="0" u="none" strike="noStrike">
                        <a:effectLst/>
                        <a:latin typeface="Times New Roman"/>
                      </a:endParaRPr>
                    </a:p>
                  </a:txBody>
                  <a:tcPr marL="3398" marR="3398" marT="3398" marB="0"/>
                </a:tc>
                <a:tc>
                  <a:txBody>
                    <a:bodyPr/>
                    <a:lstStyle/>
                    <a:p>
                      <a:pPr algn="ctr" fontAlgn="ctr"/>
                      <a:r>
                        <a:rPr lang="ru-RU" sz="800" u="none" strike="noStrike">
                          <a:effectLst/>
                        </a:rPr>
                        <a:t>100,00000</a:t>
                      </a:r>
                      <a:endParaRPr lang="ru-RU" sz="800" b="1" i="0" u="none" strike="noStrike">
                        <a:effectLst/>
                        <a:latin typeface="Times New Roman"/>
                      </a:endParaRPr>
                    </a:p>
                  </a:txBody>
                  <a:tcPr marL="3398" marR="3398" marT="3398" marB="0" anchor="ctr"/>
                </a:tc>
                <a:tc>
                  <a:txBody>
                    <a:bodyPr/>
                    <a:lstStyle/>
                    <a:p>
                      <a:pPr algn="ctr" fontAlgn="ctr"/>
                      <a:r>
                        <a:rPr lang="ru-RU" sz="800" u="none" strike="noStrike">
                          <a:effectLst/>
                        </a:rPr>
                        <a:t>0,00000</a:t>
                      </a:r>
                      <a:endParaRPr lang="ru-RU" sz="800" b="1" i="0" u="none" strike="noStrike">
                        <a:effectLst/>
                        <a:latin typeface="Times New Roman"/>
                      </a:endParaRPr>
                    </a:p>
                  </a:txBody>
                  <a:tcPr marL="3398" marR="3398" marT="3398" marB="0" anchor="ctr"/>
                </a:tc>
                <a:tc>
                  <a:txBody>
                    <a:bodyPr/>
                    <a:lstStyle/>
                    <a:p>
                      <a:pPr algn="ctr" fontAlgn="ctr"/>
                      <a:r>
                        <a:rPr lang="ru-RU" sz="800" u="none" strike="noStrike">
                          <a:effectLst/>
                        </a:rPr>
                        <a:t>0,00000</a:t>
                      </a:r>
                      <a:endParaRPr lang="ru-RU" sz="800" b="1" i="0" u="none" strike="noStrike">
                        <a:solidFill>
                          <a:srgbClr val="000000"/>
                        </a:solidFill>
                        <a:effectLst/>
                        <a:latin typeface="Times New Roman"/>
                      </a:endParaRPr>
                    </a:p>
                  </a:txBody>
                  <a:tcPr marL="3398" marR="3398" marT="3398" marB="0" anchor="ctr"/>
                </a:tc>
                <a:tc>
                  <a:txBody>
                    <a:bodyPr/>
                    <a:lstStyle/>
                    <a:p>
                      <a:pPr algn="ctr" fontAlgn="b"/>
                      <a:r>
                        <a:rPr lang="ru-RU" sz="800" u="none" strike="noStrike">
                          <a:effectLst/>
                        </a:rPr>
                        <a:t>0,00</a:t>
                      </a:r>
                      <a:endParaRPr lang="ru-RU" sz="800" b="0" i="0" u="none" strike="noStrike">
                        <a:effectLst/>
                        <a:latin typeface="Times New Roman"/>
                      </a:endParaRPr>
                    </a:p>
                  </a:txBody>
                  <a:tcPr marL="3398" marR="3398" marT="3398" marB="0" anchor="b"/>
                </a:tc>
                <a:tc>
                  <a:txBody>
                    <a:bodyPr/>
                    <a:lstStyle/>
                    <a:p>
                      <a:pPr algn="ctr" fontAlgn="b"/>
                      <a:r>
                        <a:rPr lang="ru-RU" sz="800" u="none" strike="noStrike">
                          <a:effectLst/>
                        </a:rPr>
                        <a:t>0,00</a:t>
                      </a:r>
                      <a:endParaRPr lang="ru-RU" sz="800" b="0" i="0" u="none" strike="noStrike">
                        <a:effectLst/>
                        <a:latin typeface="Times New Roman"/>
                      </a:endParaRPr>
                    </a:p>
                  </a:txBody>
                  <a:tcPr marL="3398" marR="3398" marT="3398" marB="0" anchor="b"/>
                </a:tc>
              </a:tr>
              <a:tr h="174473">
                <a:tc>
                  <a:txBody>
                    <a:bodyPr/>
                    <a:lstStyle/>
                    <a:p>
                      <a:pPr algn="l" fontAlgn="t"/>
                      <a:r>
                        <a:rPr lang="ru-RU" sz="800" u="none" strike="noStrike">
                          <a:effectLst/>
                        </a:rPr>
                        <a:t>Обслуживание муниципального долга Михайловского муниципального района</a:t>
                      </a:r>
                      <a:endParaRPr lang="ru-RU" sz="800" b="1" i="0" u="none" strike="noStrike">
                        <a:effectLst/>
                        <a:latin typeface="Times New Roman"/>
                      </a:endParaRPr>
                    </a:p>
                  </a:txBody>
                  <a:tcPr marL="3398" marR="3398" marT="3398" marB="0"/>
                </a:tc>
                <a:tc>
                  <a:txBody>
                    <a:bodyPr/>
                    <a:lstStyle/>
                    <a:p>
                      <a:pPr algn="ctr" fontAlgn="ctr"/>
                      <a:r>
                        <a:rPr lang="ru-RU" sz="800" u="none" strike="noStrike" dirty="0">
                          <a:effectLst/>
                        </a:rPr>
                        <a:t>100,00000</a:t>
                      </a:r>
                      <a:endParaRPr lang="ru-RU" sz="800" b="1" i="0" u="none" strike="noStrike" dirty="0">
                        <a:effectLst/>
                        <a:latin typeface="Times New Roman"/>
                      </a:endParaRPr>
                    </a:p>
                  </a:txBody>
                  <a:tcPr marL="3398" marR="3398" marT="3398" marB="0" anchor="ctr"/>
                </a:tc>
                <a:tc>
                  <a:txBody>
                    <a:bodyPr/>
                    <a:lstStyle/>
                    <a:p>
                      <a:pPr algn="ctr" fontAlgn="ctr"/>
                      <a:r>
                        <a:rPr lang="ru-RU" sz="800" u="none" strike="noStrike">
                          <a:effectLst/>
                        </a:rPr>
                        <a:t>0,00000</a:t>
                      </a:r>
                      <a:endParaRPr lang="ru-RU" sz="800" b="1" i="0" u="none" strike="noStrike">
                        <a:effectLst/>
                        <a:latin typeface="Times New Roman"/>
                      </a:endParaRPr>
                    </a:p>
                  </a:txBody>
                  <a:tcPr marL="3398" marR="3398" marT="3398" marB="0" anchor="ctr"/>
                </a:tc>
                <a:tc>
                  <a:txBody>
                    <a:bodyPr/>
                    <a:lstStyle/>
                    <a:p>
                      <a:pPr algn="ctr" fontAlgn="ctr"/>
                      <a:r>
                        <a:rPr lang="ru-RU" sz="800" u="none" strike="noStrike">
                          <a:effectLst/>
                        </a:rPr>
                        <a:t>0,00000</a:t>
                      </a:r>
                      <a:endParaRPr lang="ru-RU" sz="800" b="1" i="0" u="none" strike="noStrike">
                        <a:solidFill>
                          <a:srgbClr val="000000"/>
                        </a:solidFill>
                        <a:effectLst/>
                        <a:latin typeface="Times New Roman"/>
                      </a:endParaRPr>
                    </a:p>
                  </a:txBody>
                  <a:tcPr marL="3398" marR="3398" marT="3398" marB="0" anchor="ctr"/>
                </a:tc>
                <a:tc>
                  <a:txBody>
                    <a:bodyPr/>
                    <a:lstStyle/>
                    <a:p>
                      <a:pPr algn="ctr" fontAlgn="b"/>
                      <a:r>
                        <a:rPr lang="ru-RU" sz="800" u="none" strike="noStrike">
                          <a:effectLst/>
                        </a:rPr>
                        <a:t>0,00</a:t>
                      </a:r>
                      <a:endParaRPr lang="ru-RU" sz="800" b="0" i="0" u="none" strike="noStrike">
                        <a:effectLst/>
                        <a:latin typeface="Times New Roman"/>
                      </a:endParaRPr>
                    </a:p>
                  </a:txBody>
                  <a:tcPr marL="3398" marR="3398" marT="3398" marB="0" anchor="b"/>
                </a:tc>
                <a:tc>
                  <a:txBody>
                    <a:bodyPr/>
                    <a:lstStyle/>
                    <a:p>
                      <a:pPr algn="ctr" fontAlgn="b"/>
                      <a:r>
                        <a:rPr lang="ru-RU" sz="800" u="none" strike="noStrike">
                          <a:effectLst/>
                        </a:rPr>
                        <a:t>0,00</a:t>
                      </a:r>
                      <a:endParaRPr lang="ru-RU" sz="800" b="0" i="0" u="none" strike="noStrike">
                        <a:effectLst/>
                        <a:latin typeface="Times New Roman"/>
                      </a:endParaRPr>
                    </a:p>
                  </a:txBody>
                  <a:tcPr marL="3398" marR="3398" marT="3398" marB="0" anchor="b"/>
                </a:tc>
              </a:tr>
              <a:tr h="256439">
                <a:tc>
                  <a:txBody>
                    <a:bodyPr/>
                    <a:lstStyle/>
                    <a:p>
                      <a:pPr algn="l" fontAlgn="t"/>
                      <a:r>
                        <a:rPr lang="ru-RU" sz="800" b="1" u="none" strike="noStrike">
                          <a:effectLst/>
                        </a:rPr>
                        <a:t>Дотации на выравнивание бюджетной обеспеченности субъектов Российской Федерации и муниципальных образований</a:t>
                      </a:r>
                      <a:endParaRPr lang="ru-RU" sz="800" b="1" i="0" u="none" strike="noStrike">
                        <a:effectLst/>
                        <a:latin typeface="Times New Roman"/>
                      </a:endParaRPr>
                    </a:p>
                  </a:txBody>
                  <a:tcPr marL="3398" marR="3398" marT="3398" marB="0"/>
                </a:tc>
                <a:tc>
                  <a:txBody>
                    <a:bodyPr/>
                    <a:lstStyle/>
                    <a:p>
                      <a:pPr algn="ctr" fontAlgn="ctr"/>
                      <a:r>
                        <a:rPr lang="ru-RU" sz="800" b="1" u="none" strike="noStrike">
                          <a:effectLst/>
                        </a:rPr>
                        <a:t>31 540,14600</a:t>
                      </a:r>
                      <a:endParaRPr lang="ru-RU" sz="800" b="1" i="0" u="none" strike="noStrike">
                        <a:effectLst/>
                        <a:latin typeface="Times New Roman"/>
                      </a:endParaRPr>
                    </a:p>
                  </a:txBody>
                  <a:tcPr marL="3398" marR="3398" marT="3398" marB="0" anchor="ctr"/>
                </a:tc>
                <a:tc>
                  <a:txBody>
                    <a:bodyPr/>
                    <a:lstStyle/>
                    <a:p>
                      <a:pPr algn="ctr" fontAlgn="ctr"/>
                      <a:r>
                        <a:rPr lang="ru-RU" sz="800" b="1" u="none" strike="noStrike">
                          <a:effectLst/>
                        </a:rPr>
                        <a:t>31 540,14600</a:t>
                      </a:r>
                      <a:endParaRPr lang="ru-RU" sz="800" b="1" i="0" u="none" strike="noStrike">
                        <a:effectLst/>
                        <a:latin typeface="Times New Roman"/>
                      </a:endParaRPr>
                    </a:p>
                  </a:txBody>
                  <a:tcPr marL="3398" marR="3398" marT="3398" marB="0" anchor="ctr"/>
                </a:tc>
                <a:tc>
                  <a:txBody>
                    <a:bodyPr/>
                    <a:lstStyle/>
                    <a:p>
                      <a:pPr algn="ctr" fontAlgn="ctr"/>
                      <a:r>
                        <a:rPr lang="ru-RU" sz="800" b="1" u="none" strike="noStrike">
                          <a:effectLst/>
                        </a:rPr>
                        <a:t>31 540,14600</a:t>
                      </a:r>
                      <a:endParaRPr lang="ru-RU" sz="800" b="1" i="0" u="none" strike="noStrike">
                        <a:solidFill>
                          <a:srgbClr val="000000"/>
                        </a:solidFill>
                        <a:effectLst/>
                        <a:latin typeface="Times New Roman"/>
                      </a:endParaRPr>
                    </a:p>
                  </a:txBody>
                  <a:tcPr marL="3398" marR="3398" marT="3398" marB="0" anchor="ctr"/>
                </a:tc>
                <a:tc>
                  <a:txBody>
                    <a:bodyPr/>
                    <a:lstStyle/>
                    <a:p>
                      <a:pPr algn="ctr" fontAlgn="b"/>
                      <a:r>
                        <a:rPr lang="ru-RU" sz="800" b="1" u="none" strike="noStrike">
                          <a:effectLst/>
                        </a:rPr>
                        <a:t>100,00</a:t>
                      </a:r>
                      <a:endParaRPr lang="ru-RU" sz="800" b="1" i="0" u="none" strike="noStrike">
                        <a:effectLst/>
                        <a:latin typeface="Times New Roman"/>
                      </a:endParaRPr>
                    </a:p>
                  </a:txBody>
                  <a:tcPr marL="3398" marR="3398" marT="3398" marB="0" anchor="b"/>
                </a:tc>
                <a:tc>
                  <a:txBody>
                    <a:bodyPr/>
                    <a:lstStyle/>
                    <a:p>
                      <a:pPr algn="ctr" fontAlgn="b"/>
                      <a:r>
                        <a:rPr lang="ru-RU" sz="800" b="1" u="none" strike="noStrike" dirty="0">
                          <a:effectLst/>
                        </a:rPr>
                        <a:t>100,00</a:t>
                      </a:r>
                      <a:endParaRPr lang="ru-RU" sz="800" b="1" i="0" u="none" strike="noStrike" dirty="0">
                        <a:effectLst/>
                        <a:latin typeface="Times New Roman"/>
                      </a:endParaRPr>
                    </a:p>
                  </a:txBody>
                  <a:tcPr marL="3398" marR="3398" marT="3398" marB="0" anchor="b"/>
                </a:tc>
              </a:tr>
              <a:tr h="256439">
                <a:tc>
                  <a:txBody>
                    <a:bodyPr/>
                    <a:lstStyle/>
                    <a:p>
                      <a:pPr algn="l" fontAlgn="t"/>
                      <a:r>
                        <a:rPr lang="ru-RU" sz="800" u="none" strike="noStrike">
                          <a:effectLst/>
                        </a:rPr>
                        <a:t>Дотации из районного бюджета бюджетам поселений Михайловского муниципального района на выравнивание бюджетной обеспеченности</a:t>
                      </a:r>
                      <a:endParaRPr lang="ru-RU" sz="800" b="1" i="0" u="none" strike="noStrike">
                        <a:effectLst/>
                        <a:latin typeface="Times New Roman"/>
                      </a:endParaRPr>
                    </a:p>
                  </a:txBody>
                  <a:tcPr marL="3398" marR="3398" marT="3398" marB="0"/>
                </a:tc>
                <a:tc>
                  <a:txBody>
                    <a:bodyPr/>
                    <a:lstStyle/>
                    <a:p>
                      <a:pPr algn="ctr" fontAlgn="ctr"/>
                      <a:r>
                        <a:rPr lang="ru-RU" sz="800" u="none" strike="noStrike">
                          <a:effectLst/>
                        </a:rPr>
                        <a:t>10 168,78000</a:t>
                      </a:r>
                      <a:endParaRPr lang="ru-RU" sz="800" b="1" i="0" u="none" strike="noStrike">
                        <a:effectLst/>
                        <a:latin typeface="Times New Roman"/>
                      </a:endParaRPr>
                    </a:p>
                  </a:txBody>
                  <a:tcPr marL="3398" marR="3398" marT="3398" marB="0" anchor="ctr"/>
                </a:tc>
                <a:tc>
                  <a:txBody>
                    <a:bodyPr/>
                    <a:lstStyle/>
                    <a:p>
                      <a:pPr algn="ctr" fontAlgn="ctr"/>
                      <a:r>
                        <a:rPr lang="ru-RU" sz="800" u="none" strike="noStrike">
                          <a:effectLst/>
                        </a:rPr>
                        <a:t>10 168,78000</a:t>
                      </a:r>
                      <a:endParaRPr lang="ru-RU" sz="800" b="1" i="0" u="none" strike="noStrike">
                        <a:effectLst/>
                        <a:latin typeface="Times New Roman"/>
                      </a:endParaRPr>
                    </a:p>
                  </a:txBody>
                  <a:tcPr marL="3398" marR="3398" marT="3398" marB="0" anchor="ctr"/>
                </a:tc>
                <a:tc>
                  <a:txBody>
                    <a:bodyPr/>
                    <a:lstStyle/>
                    <a:p>
                      <a:pPr algn="ctr" fontAlgn="ctr"/>
                      <a:r>
                        <a:rPr lang="ru-RU" sz="800" u="none" strike="noStrike">
                          <a:effectLst/>
                        </a:rPr>
                        <a:t>10 168,78000</a:t>
                      </a:r>
                      <a:endParaRPr lang="ru-RU" sz="800" b="1" i="0" u="none" strike="noStrike">
                        <a:solidFill>
                          <a:srgbClr val="000000"/>
                        </a:solidFill>
                        <a:effectLst/>
                        <a:latin typeface="Times New Roman"/>
                      </a:endParaRPr>
                    </a:p>
                  </a:txBody>
                  <a:tcPr marL="3398" marR="3398" marT="3398" marB="0" anchor="ctr"/>
                </a:tc>
                <a:tc>
                  <a:txBody>
                    <a:bodyPr/>
                    <a:lstStyle/>
                    <a:p>
                      <a:pPr algn="ctr" fontAlgn="b"/>
                      <a:r>
                        <a:rPr lang="ru-RU" sz="800" u="none" strike="noStrike">
                          <a:effectLst/>
                        </a:rPr>
                        <a:t>100,00</a:t>
                      </a:r>
                      <a:endParaRPr lang="ru-RU" sz="800" b="0" i="0" u="none" strike="noStrike">
                        <a:effectLst/>
                        <a:latin typeface="Times New Roman"/>
                      </a:endParaRPr>
                    </a:p>
                  </a:txBody>
                  <a:tcPr marL="3398" marR="3398" marT="3398" marB="0" anchor="b"/>
                </a:tc>
                <a:tc>
                  <a:txBody>
                    <a:bodyPr/>
                    <a:lstStyle/>
                    <a:p>
                      <a:pPr algn="ctr" fontAlgn="b"/>
                      <a:r>
                        <a:rPr lang="ru-RU" sz="800" u="none" strike="noStrike">
                          <a:effectLst/>
                        </a:rPr>
                        <a:t>100,00</a:t>
                      </a:r>
                      <a:endParaRPr lang="ru-RU" sz="800" b="0" i="0" u="none" strike="noStrike">
                        <a:effectLst/>
                        <a:latin typeface="Times New Roman"/>
                      </a:endParaRPr>
                    </a:p>
                  </a:txBody>
                  <a:tcPr marL="3398" marR="3398" marT="3398" marB="0" anchor="b"/>
                </a:tc>
              </a:tr>
              <a:tr h="256439">
                <a:tc>
                  <a:txBody>
                    <a:bodyPr/>
                    <a:lstStyle/>
                    <a:p>
                      <a:pPr algn="l" fontAlgn="t"/>
                      <a:r>
                        <a:rPr lang="ru-RU" sz="800" u="none" strike="noStrike">
                          <a:effectLst/>
                        </a:rPr>
                        <a:t>Дотации из краевого бюджета бюджетам поселений Михайловского муниципального района на выравнивание бюджетной обеспеченности</a:t>
                      </a:r>
                      <a:endParaRPr lang="ru-RU" sz="800" b="1" i="0" u="none" strike="noStrike">
                        <a:effectLst/>
                        <a:latin typeface="Times New Roman"/>
                      </a:endParaRPr>
                    </a:p>
                  </a:txBody>
                  <a:tcPr marL="3398" marR="3398" marT="3398" marB="0"/>
                </a:tc>
                <a:tc>
                  <a:txBody>
                    <a:bodyPr/>
                    <a:lstStyle/>
                    <a:p>
                      <a:pPr algn="ctr" fontAlgn="ctr"/>
                      <a:r>
                        <a:rPr lang="ru-RU" sz="800" u="none" strike="noStrike">
                          <a:effectLst/>
                        </a:rPr>
                        <a:t>21 371,36600</a:t>
                      </a:r>
                      <a:endParaRPr lang="ru-RU" sz="800" b="1" i="0" u="none" strike="noStrike">
                        <a:effectLst/>
                        <a:latin typeface="Times New Roman"/>
                      </a:endParaRPr>
                    </a:p>
                  </a:txBody>
                  <a:tcPr marL="3398" marR="3398" marT="3398" marB="0" anchor="ctr"/>
                </a:tc>
                <a:tc>
                  <a:txBody>
                    <a:bodyPr/>
                    <a:lstStyle/>
                    <a:p>
                      <a:pPr algn="ctr" fontAlgn="ctr"/>
                      <a:r>
                        <a:rPr lang="ru-RU" sz="800" u="none" strike="noStrike">
                          <a:effectLst/>
                        </a:rPr>
                        <a:t>21 371,36600</a:t>
                      </a:r>
                      <a:endParaRPr lang="ru-RU" sz="800" b="1" i="0" u="none" strike="noStrike">
                        <a:effectLst/>
                        <a:latin typeface="Times New Roman"/>
                      </a:endParaRPr>
                    </a:p>
                  </a:txBody>
                  <a:tcPr marL="3398" marR="3398" marT="3398" marB="0" anchor="ctr"/>
                </a:tc>
                <a:tc>
                  <a:txBody>
                    <a:bodyPr/>
                    <a:lstStyle/>
                    <a:p>
                      <a:pPr algn="ctr" fontAlgn="ctr"/>
                      <a:r>
                        <a:rPr lang="ru-RU" sz="800" u="none" strike="noStrike">
                          <a:effectLst/>
                        </a:rPr>
                        <a:t>21 371,36600</a:t>
                      </a:r>
                      <a:endParaRPr lang="ru-RU" sz="800" b="1" i="0" u="none" strike="noStrike">
                        <a:solidFill>
                          <a:srgbClr val="000000"/>
                        </a:solidFill>
                        <a:effectLst/>
                        <a:latin typeface="Times New Roman"/>
                      </a:endParaRPr>
                    </a:p>
                  </a:txBody>
                  <a:tcPr marL="3398" marR="3398" marT="3398" marB="0" anchor="ctr"/>
                </a:tc>
                <a:tc>
                  <a:txBody>
                    <a:bodyPr/>
                    <a:lstStyle/>
                    <a:p>
                      <a:pPr algn="ctr" fontAlgn="b"/>
                      <a:r>
                        <a:rPr lang="ru-RU" sz="800" u="none" strike="noStrike">
                          <a:effectLst/>
                        </a:rPr>
                        <a:t>100,00</a:t>
                      </a:r>
                      <a:endParaRPr lang="ru-RU" sz="800" b="0" i="0" u="none" strike="noStrike">
                        <a:effectLst/>
                        <a:latin typeface="Times New Roman"/>
                      </a:endParaRPr>
                    </a:p>
                  </a:txBody>
                  <a:tcPr marL="3398" marR="3398" marT="3398" marB="0" anchor="b"/>
                </a:tc>
                <a:tc>
                  <a:txBody>
                    <a:bodyPr/>
                    <a:lstStyle/>
                    <a:p>
                      <a:pPr algn="ctr" fontAlgn="b"/>
                      <a:r>
                        <a:rPr lang="ru-RU" sz="800" u="none" strike="noStrike">
                          <a:effectLst/>
                        </a:rPr>
                        <a:t>100,00</a:t>
                      </a:r>
                      <a:endParaRPr lang="ru-RU" sz="800" b="0" i="0" u="none" strike="noStrike">
                        <a:effectLst/>
                        <a:latin typeface="Times New Roman"/>
                      </a:endParaRPr>
                    </a:p>
                  </a:txBody>
                  <a:tcPr marL="3398" marR="3398" marT="3398" marB="0" anchor="b"/>
                </a:tc>
              </a:tr>
              <a:tr h="256439">
                <a:tc>
                  <a:txBody>
                    <a:bodyPr/>
                    <a:lstStyle/>
                    <a:p>
                      <a:pPr algn="ctr" fontAlgn="ctr"/>
                      <a:r>
                        <a:rPr lang="ru-RU" sz="800" b="1" u="none" strike="noStrike">
                          <a:effectLst/>
                        </a:rPr>
                        <a:t>МУНИЦИПАЛЬНОЕ ОБРАЗОВАТЕЛЬНОЕ УЧРЕЖБЕНИЕ "МЕТОДИЧЕСКАЯ СЛУЖБА ОБЕСПЕЧЕНИЯ ОБРАЗОВАТЕЛЬНЫХ УЧРЕЖДЕНИЙ"</a:t>
                      </a:r>
                      <a:endParaRPr lang="ru-RU" sz="800" b="1" i="0" u="none" strike="noStrike">
                        <a:effectLst/>
                        <a:latin typeface="Times New Roman"/>
                      </a:endParaRPr>
                    </a:p>
                  </a:txBody>
                  <a:tcPr marL="3398" marR="3398" marT="3398" marB="0" anchor="ctr"/>
                </a:tc>
                <a:tc>
                  <a:txBody>
                    <a:bodyPr/>
                    <a:lstStyle/>
                    <a:p>
                      <a:pPr algn="ctr" fontAlgn="ctr"/>
                      <a:r>
                        <a:rPr lang="ru-RU" sz="800" b="1" u="none" strike="noStrike">
                          <a:effectLst/>
                        </a:rPr>
                        <a:t>5 748,13200</a:t>
                      </a:r>
                      <a:endParaRPr lang="ru-RU" sz="800" b="1" i="0" u="none" strike="noStrike">
                        <a:effectLst/>
                        <a:latin typeface="Times New Roman"/>
                      </a:endParaRPr>
                    </a:p>
                  </a:txBody>
                  <a:tcPr marL="3398" marR="3398" marT="3398" marB="0" anchor="ctr"/>
                </a:tc>
                <a:tc>
                  <a:txBody>
                    <a:bodyPr/>
                    <a:lstStyle/>
                    <a:p>
                      <a:pPr algn="ctr" fontAlgn="ctr"/>
                      <a:r>
                        <a:rPr lang="ru-RU" sz="800" b="1" u="none" strike="noStrike">
                          <a:effectLst/>
                        </a:rPr>
                        <a:t>4 484,34700</a:t>
                      </a:r>
                      <a:endParaRPr lang="ru-RU" sz="800" b="1" i="0" u="none" strike="noStrike">
                        <a:effectLst/>
                        <a:latin typeface="Times New Roman"/>
                      </a:endParaRPr>
                    </a:p>
                  </a:txBody>
                  <a:tcPr marL="3398" marR="3398" marT="3398" marB="0" anchor="ctr"/>
                </a:tc>
                <a:tc>
                  <a:txBody>
                    <a:bodyPr/>
                    <a:lstStyle/>
                    <a:p>
                      <a:pPr algn="ctr" fontAlgn="ctr"/>
                      <a:r>
                        <a:rPr lang="ru-RU" sz="800" b="1" u="none" strike="noStrike">
                          <a:effectLst/>
                        </a:rPr>
                        <a:t>3 484,34700</a:t>
                      </a:r>
                      <a:endParaRPr lang="ru-RU" sz="800" b="1" i="0" u="none" strike="noStrike">
                        <a:solidFill>
                          <a:srgbClr val="000000"/>
                        </a:solidFill>
                        <a:effectLst/>
                        <a:latin typeface="Times New Roman"/>
                      </a:endParaRPr>
                    </a:p>
                  </a:txBody>
                  <a:tcPr marL="3398" marR="3398" marT="3398" marB="0" anchor="ctr"/>
                </a:tc>
                <a:tc>
                  <a:txBody>
                    <a:bodyPr/>
                    <a:lstStyle/>
                    <a:p>
                      <a:pPr algn="ctr" fontAlgn="b"/>
                      <a:r>
                        <a:rPr lang="ru-RU" sz="800" b="1" u="none" strike="noStrike">
                          <a:effectLst/>
                        </a:rPr>
                        <a:t>60,62</a:t>
                      </a:r>
                      <a:endParaRPr lang="ru-RU" sz="800" b="1" i="0" u="none" strike="noStrike">
                        <a:effectLst/>
                        <a:latin typeface="Times New Roman"/>
                      </a:endParaRPr>
                    </a:p>
                  </a:txBody>
                  <a:tcPr marL="3398" marR="3398" marT="3398" marB="0" anchor="b"/>
                </a:tc>
                <a:tc>
                  <a:txBody>
                    <a:bodyPr/>
                    <a:lstStyle/>
                    <a:p>
                      <a:pPr algn="ctr" fontAlgn="b"/>
                      <a:r>
                        <a:rPr lang="ru-RU" sz="800" b="1" u="none" strike="noStrike" dirty="0">
                          <a:effectLst/>
                        </a:rPr>
                        <a:t>77,70</a:t>
                      </a:r>
                      <a:endParaRPr lang="ru-RU" sz="800" b="1" i="0" u="none" strike="noStrike" dirty="0">
                        <a:effectLst/>
                        <a:latin typeface="Times New Roman"/>
                      </a:endParaRPr>
                    </a:p>
                  </a:txBody>
                  <a:tcPr marL="3398" marR="3398" marT="3398" marB="0" anchor="b"/>
                </a:tc>
              </a:tr>
              <a:tr h="129981">
                <a:tc>
                  <a:txBody>
                    <a:bodyPr/>
                    <a:lstStyle/>
                    <a:p>
                      <a:pPr algn="l" fontAlgn="t"/>
                      <a:r>
                        <a:rPr lang="ru-RU" sz="800" b="1" u="none" strike="noStrike">
                          <a:effectLst/>
                        </a:rPr>
                        <a:t>Охрана семьи и детства</a:t>
                      </a:r>
                      <a:endParaRPr lang="ru-RU" sz="800" b="1" i="0" u="none" strike="noStrike">
                        <a:effectLst/>
                        <a:latin typeface="Times New Roman"/>
                      </a:endParaRPr>
                    </a:p>
                  </a:txBody>
                  <a:tcPr marL="3398" marR="3398" marT="3398" marB="0"/>
                </a:tc>
                <a:tc>
                  <a:txBody>
                    <a:bodyPr/>
                    <a:lstStyle/>
                    <a:p>
                      <a:pPr algn="ctr" fontAlgn="ctr"/>
                      <a:r>
                        <a:rPr lang="ru-RU" sz="800" b="1" u="none" strike="noStrike">
                          <a:effectLst/>
                        </a:rPr>
                        <a:t>5 748,13200</a:t>
                      </a:r>
                      <a:endParaRPr lang="ru-RU" sz="800" b="1" i="0" u="none" strike="noStrike">
                        <a:effectLst/>
                        <a:latin typeface="Times New Roman"/>
                      </a:endParaRPr>
                    </a:p>
                  </a:txBody>
                  <a:tcPr marL="3398" marR="3398" marT="3398" marB="0" anchor="ctr"/>
                </a:tc>
                <a:tc>
                  <a:txBody>
                    <a:bodyPr/>
                    <a:lstStyle/>
                    <a:p>
                      <a:pPr algn="ctr" fontAlgn="ctr"/>
                      <a:r>
                        <a:rPr lang="ru-RU" sz="800" b="1" u="none" strike="noStrike">
                          <a:effectLst/>
                        </a:rPr>
                        <a:t>4 484,34700</a:t>
                      </a:r>
                      <a:endParaRPr lang="ru-RU" sz="800" b="1" i="0" u="none" strike="noStrike">
                        <a:effectLst/>
                        <a:latin typeface="Times New Roman"/>
                      </a:endParaRPr>
                    </a:p>
                  </a:txBody>
                  <a:tcPr marL="3398" marR="3398" marT="3398" marB="0" anchor="ctr"/>
                </a:tc>
                <a:tc>
                  <a:txBody>
                    <a:bodyPr/>
                    <a:lstStyle/>
                    <a:p>
                      <a:pPr algn="ctr" fontAlgn="ctr"/>
                      <a:r>
                        <a:rPr lang="ru-RU" sz="800" b="1" u="none" strike="noStrike">
                          <a:effectLst/>
                        </a:rPr>
                        <a:t>3 484,34700</a:t>
                      </a:r>
                      <a:endParaRPr lang="ru-RU" sz="800" b="1" i="0" u="none" strike="noStrike">
                        <a:solidFill>
                          <a:srgbClr val="000000"/>
                        </a:solidFill>
                        <a:effectLst/>
                        <a:latin typeface="Times New Roman"/>
                      </a:endParaRPr>
                    </a:p>
                  </a:txBody>
                  <a:tcPr marL="3398" marR="3398" marT="3398" marB="0" anchor="ctr"/>
                </a:tc>
                <a:tc>
                  <a:txBody>
                    <a:bodyPr/>
                    <a:lstStyle/>
                    <a:p>
                      <a:pPr algn="ctr" fontAlgn="b"/>
                      <a:r>
                        <a:rPr lang="ru-RU" sz="800" b="1" u="none" strike="noStrike">
                          <a:effectLst/>
                        </a:rPr>
                        <a:t>60,62</a:t>
                      </a:r>
                      <a:endParaRPr lang="ru-RU" sz="800" b="1" i="0" u="none" strike="noStrike">
                        <a:effectLst/>
                        <a:latin typeface="Times New Roman"/>
                      </a:endParaRPr>
                    </a:p>
                  </a:txBody>
                  <a:tcPr marL="3398" marR="3398" marT="3398" marB="0" anchor="b"/>
                </a:tc>
                <a:tc>
                  <a:txBody>
                    <a:bodyPr/>
                    <a:lstStyle/>
                    <a:p>
                      <a:pPr algn="ctr" fontAlgn="b"/>
                      <a:r>
                        <a:rPr lang="ru-RU" sz="800" b="1" u="none" strike="noStrike" dirty="0">
                          <a:effectLst/>
                        </a:rPr>
                        <a:t>77,70</a:t>
                      </a:r>
                      <a:endParaRPr lang="ru-RU" sz="800" b="1" i="0" u="none" strike="noStrike" dirty="0">
                        <a:effectLst/>
                        <a:latin typeface="Times New Roman"/>
                      </a:endParaRPr>
                    </a:p>
                  </a:txBody>
                  <a:tcPr marL="3398" marR="3398" marT="3398" marB="0" anchor="b"/>
                </a:tc>
              </a:tr>
              <a:tr h="256439">
                <a:tc>
                  <a:txBody>
                    <a:bodyPr/>
                    <a:lstStyle/>
                    <a:p>
                      <a:pPr algn="l" fontAlgn="t"/>
                      <a:r>
                        <a:rPr lang="ru-RU" sz="800" u="none" strike="noStrike" dirty="0">
                          <a:effectLst/>
                        </a:rPr>
                        <a:t>Компенсация части родительской платы за присмотр и уход за детьми в образовательных организациях, реализующих образовательную программу дошкольного образования</a:t>
                      </a:r>
                      <a:endParaRPr lang="ru-RU" sz="800" b="1" i="0" u="none" strike="noStrike" dirty="0">
                        <a:effectLst/>
                        <a:latin typeface="Times New Roman"/>
                      </a:endParaRPr>
                    </a:p>
                  </a:txBody>
                  <a:tcPr marL="3398" marR="3398" marT="3398" marB="0"/>
                </a:tc>
                <a:tc>
                  <a:txBody>
                    <a:bodyPr/>
                    <a:lstStyle/>
                    <a:p>
                      <a:pPr algn="ctr" fontAlgn="ctr"/>
                      <a:r>
                        <a:rPr lang="ru-RU" sz="800" u="none" strike="noStrike">
                          <a:effectLst/>
                        </a:rPr>
                        <a:t>5 748,13200</a:t>
                      </a:r>
                      <a:endParaRPr lang="ru-RU" sz="800" b="1" i="0" u="none" strike="noStrike">
                        <a:effectLst/>
                        <a:latin typeface="Times New Roman"/>
                      </a:endParaRPr>
                    </a:p>
                  </a:txBody>
                  <a:tcPr marL="3398" marR="3398" marT="3398" marB="0" anchor="ctr"/>
                </a:tc>
                <a:tc>
                  <a:txBody>
                    <a:bodyPr/>
                    <a:lstStyle/>
                    <a:p>
                      <a:pPr algn="ctr" fontAlgn="ctr"/>
                      <a:r>
                        <a:rPr lang="ru-RU" sz="800" u="none" strike="noStrike">
                          <a:effectLst/>
                        </a:rPr>
                        <a:t>4 484,34700</a:t>
                      </a:r>
                      <a:endParaRPr lang="ru-RU" sz="800" b="1" i="0" u="none" strike="noStrike">
                        <a:effectLst/>
                        <a:latin typeface="Times New Roman"/>
                      </a:endParaRPr>
                    </a:p>
                  </a:txBody>
                  <a:tcPr marL="3398" marR="3398" marT="3398" marB="0" anchor="ctr"/>
                </a:tc>
                <a:tc>
                  <a:txBody>
                    <a:bodyPr/>
                    <a:lstStyle/>
                    <a:p>
                      <a:pPr algn="ctr" fontAlgn="ctr"/>
                      <a:r>
                        <a:rPr lang="ru-RU" sz="800" u="none" strike="noStrike">
                          <a:effectLst/>
                        </a:rPr>
                        <a:t>3 484,34700</a:t>
                      </a:r>
                      <a:endParaRPr lang="ru-RU" sz="800" b="1" i="0" u="none" strike="noStrike">
                        <a:solidFill>
                          <a:srgbClr val="000000"/>
                        </a:solidFill>
                        <a:effectLst/>
                        <a:latin typeface="Times New Roman"/>
                      </a:endParaRPr>
                    </a:p>
                  </a:txBody>
                  <a:tcPr marL="3398" marR="3398" marT="3398" marB="0" anchor="ctr"/>
                </a:tc>
                <a:tc>
                  <a:txBody>
                    <a:bodyPr/>
                    <a:lstStyle/>
                    <a:p>
                      <a:pPr algn="ctr" fontAlgn="b"/>
                      <a:r>
                        <a:rPr lang="ru-RU" sz="800" u="none" strike="noStrike">
                          <a:effectLst/>
                        </a:rPr>
                        <a:t>60,62</a:t>
                      </a:r>
                      <a:endParaRPr lang="ru-RU" sz="800" b="0" i="0" u="none" strike="noStrike">
                        <a:effectLst/>
                        <a:latin typeface="Times New Roman"/>
                      </a:endParaRPr>
                    </a:p>
                  </a:txBody>
                  <a:tcPr marL="3398" marR="3398" marT="3398" marB="0" anchor="b"/>
                </a:tc>
                <a:tc>
                  <a:txBody>
                    <a:bodyPr/>
                    <a:lstStyle/>
                    <a:p>
                      <a:pPr algn="ctr" fontAlgn="b"/>
                      <a:r>
                        <a:rPr lang="ru-RU" sz="800" u="none" strike="noStrike" dirty="0">
                          <a:effectLst/>
                        </a:rPr>
                        <a:t>77,70</a:t>
                      </a:r>
                      <a:endParaRPr lang="ru-RU" sz="800" b="0" i="0" u="none" strike="noStrike" dirty="0">
                        <a:effectLst/>
                        <a:latin typeface="Times New Roman"/>
                      </a:endParaRPr>
                    </a:p>
                  </a:txBody>
                  <a:tcPr marL="3398" marR="3398" marT="3398" marB="0" anchor="b"/>
                </a:tc>
              </a:tr>
            </a:tbl>
          </a:graphicData>
        </a:graphic>
      </p:graphicFrame>
      <p:sp>
        <p:nvSpPr>
          <p:cNvPr id="5" name="Прямоугольник 4"/>
          <p:cNvSpPr/>
          <p:nvPr/>
        </p:nvSpPr>
        <p:spPr>
          <a:xfrm>
            <a:off x="-173733" y="8977"/>
            <a:ext cx="9289032" cy="553998"/>
          </a:xfrm>
          <a:prstGeom prst="rect">
            <a:avLst/>
          </a:prstGeom>
        </p:spPr>
        <p:txBody>
          <a:bodyPr wrap="square">
            <a:spAutoFit/>
          </a:bodyPr>
          <a:lstStyle/>
          <a:p>
            <a:pPr algn="r"/>
            <a:r>
              <a:rPr lang="ru-RU" sz="1500" b="1" i="1" dirty="0">
                <a:effectLst>
                  <a:outerShdw blurRad="38100" dist="38100" dir="2700000" algn="tl">
                    <a:srgbClr val="FFFFFF"/>
                  </a:outerShdw>
                </a:effectLst>
                <a:latin typeface="Times New Roman" pitchFamily="18" charset="0"/>
              </a:rPr>
              <a:t>Непрограммные направления расходов бюджета Михайловского муниципального района за  2023 год,</a:t>
            </a:r>
            <a:br>
              <a:rPr lang="ru-RU" sz="1500" b="1" i="1" dirty="0">
                <a:effectLst>
                  <a:outerShdw blurRad="38100" dist="38100" dir="2700000" algn="tl">
                    <a:srgbClr val="FFFFFF"/>
                  </a:outerShdw>
                </a:effectLst>
                <a:latin typeface="Times New Roman" pitchFamily="18" charset="0"/>
              </a:rPr>
            </a:br>
            <a:r>
              <a:rPr lang="ru-RU" sz="1500" b="1" i="1" dirty="0">
                <a:effectLst>
                  <a:outerShdw blurRad="38100" dist="38100" dir="2700000" algn="tl">
                    <a:srgbClr val="FFFFFF"/>
                  </a:outerShdw>
                </a:effectLst>
                <a:latin typeface="Times New Roman" pitchFamily="18" charset="0"/>
              </a:rPr>
              <a:t> </a:t>
            </a:r>
            <a:r>
              <a:rPr lang="ru-RU" sz="1200" b="1" i="1" dirty="0">
                <a:effectLst>
                  <a:outerShdw blurRad="38100" dist="38100" dir="2700000" algn="tl">
                    <a:srgbClr val="FFFFFF"/>
                  </a:outerShdw>
                </a:effectLst>
                <a:latin typeface="Times New Roman" pitchFamily="18" charset="0"/>
              </a:rPr>
              <a:t>тыс. руб.</a:t>
            </a:r>
            <a:endParaRPr lang="ru-RU" sz="1200" dirty="0"/>
          </a:p>
        </p:txBody>
      </p:sp>
    </p:spTree>
    <p:extLst>
      <p:ext uri="{BB962C8B-B14F-4D97-AF65-F5344CB8AC3E}">
        <p14:creationId xmlns:p14="http://schemas.microsoft.com/office/powerpoint/2010/main" val="3293654311"/>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467544" y="44624"/>
            <a:ext cx="8568952" cy="584775"/>
          </a:xfrm>
          <a:prstGeom prst="rect">
            <a:avLst/>
          </a:prstGeom>
        </p:spPr>
        <p:txBody>
          <a:bodyPr wrap="square">
            <a:spAutoFit/>
          </a:bodyPr>
          <a:lstStyle/>
          <a:p>
            <a:pPr algn="ctr"/>
            <a:r>
              <a:rPr lang="ru-RU" sz="1600" b="1" i="1" dirty="0">
                <a:latin typeface="Times New Roman" panose="02020603050405020304" pitchFamily="18" charset="0"/>
                <a:cs typeface="Times New Roman" panose="02020603050405020304" pitchFamily="18" charset="0"/>
              </a:rPr>
              <a:t>Сведения о сводных показателях и финансовом обеспечении </a:t>
            </a:r>
            <a:r>
              <a:rPr lang="ru-RU" sz="1600" b="1" i="1" dirty="0" smtClean="0">
                <a:latin typeface="Times New Roman" panose="02020603050405020304" pitchFamily="18" charset="0"/>
                <a:cs typeface="Times New Roman" panose="02020603050405020304" pitchFamily="18" charset="0"/>
              </a:rPr>
              <a:t>муниципальных заданий</a:t>
            </a:r>
            <a:r>
              <a:rPr lang="en-US" sz="1600" b="1" i="1" dirty="0" smtClean="0">
                <a:latin typeface="Times New Roman" panose="02020603050405020304" pitchFamily="18" charset="0"/>
                <a:cs typeface="Times New Roman" panose="02020603050405020304" pitchFamily="18" charset="0"/>
              </a:rPr>
              <a:t> </a:t>
            </a:r>
            <a:r>
              <a:rPr lang="ru-RU" sz="1600" b="1" i="1" dirty="0" smtClean="0">
                <a:latin typeface="Times New Roman" panose="02020603050405020304" pitchFamily="18" charset="0"/>
                <a:cs typeface="Times New Roman" panose="02020603050405020304" pitchFamily="18" charset="0"/>
              </a:rPr>
              <a:t>за 2023 год</a:t>
            </a:r>
            <a:endParaRPr lang="ru-RU" sz="1600" b="1" i="1" dirty="0">
              <a:latin typeface="Times New Roman" panose="02020603050405020304" pitchFamily="18" charset="0"/>
              <a:cs typeface="Times New Roman" panose="02020603050405020304" pitchFamily="18" charset="0"/>
            </a:endParaRPr>
          </a:p>
        </p:txBody>
      </p:sp>
      <p:graphicFrame>
        <p:nvGraphicFramePr>
          <p:cNvPr id="6" name="Таблица 5"/>
          <p:cNvGraphicFramePr>
            <a:graphicFrameLocks noGrp="1"/>
          </p:cNvGraphicFramePr>
          <p:nvPr>
            <p:extLst>
              <p:ext uri="{D42A27DB-BD31-4B8C-83A1-F6EECF244321}">
                <p14:modId xmlns:p14="http://schemas.microsoft.com/office/powerpoint/2010/main" val="1789058250"/>
              </p:ext>
            </p:extLst>
          </p:nvPr>
        </p:nvGraphicFramePr>
        <p:xfrm>
          <a:off x="179867" y="665046"/>
          <a:ext cx="8856629" cy="6076321"/>
        </p:xfrm>
        <a:graphic>
          <a:graphicData uri="http://schemas.openxmlformats.org/drawingml/2006/table">
            <a:tbl>
              <a:tblPr>
                <a:tableStyleId>{69CF1AB2-1976-4502-BF36-3FF5EA218861}</a:tableStyleId>
              </a:tblPr>
              <a:tblGrid>
                <a:gridCol w="1280886"/>
                <a:gridCol w="498258"/>
                <a:gridCol w="569438"/>
                <a:gridCol w="569438"/>
                <a:gridCol w="569438"/>
                <a:gridCol w="569438"/>
                <a:gridCol w="569438"/>
                <a:gridCol w="498258"/>
                <a:gridCol w="711798"/>
                <a:gridCol w="782978"/>
                <a:gridCol w="711798"/>
                <a:gridCol w="711798"/>
                <a:gridCol w="813665"/>
              </a:tblGrid>
              <a:tr h="640176">
                <a:tc rowSpan="2">
                  <a:txBody>
                    <a:bodyPr/>
                    <a:lstStyle/>
                    <a:p>
                      <a:pPr algn="ctr" fontAlgn="ctr"/>
                      <a:r>
                        <a:rPr lang="ru-RU" sz="1000" u="none" strike="noStrike" dirty="0">
                          <a:effectLst/>
                        </a:rPr>
                        <a:t>Наименование </a:t>
                      </a:r>
                      <a:r>
                        <a:rPr lang="ru-RU" sz="1000" u="none" strike="noStrike" dirty="0" smtClean="0">
                          <a:effectLst/>
                        </a:rPr>
                        <a:t>муниципальной </a:t>
                      </a:r>
                      <a:r>
                        <a:rPr lang="ru-RU" sz="1000" u="none" strike="noStrike" dirty="0">
                          <a:effectLst/>
                        </a:rPr>
                        <a:t>услуги (работы)</a:t>
                      </a:r>
                      <a:endParaRPr lang="ru-RU" sz="1000" b="1" i="0" u="none" strike="noStrike" dirty="0">
                        <a:solidFill>
                          <a:srgbClr val="000000"/>
                        </a:solidFill>
                        <a:effectLst/>
                        <a:latin typeface="Calibri"/>
                      </a:endParaRPr>
                    </a:p>
                  </a:txBody>
                  <a:tcPr marL="6178" marR="6178" marT="6178" marB="0" anchor="ctr"/>
                </a:tc>
                <a:tc gridSpan="2">
                  <a:txBody>
                    <a:bodyPr/>
                    <a:lstStyle/>
                    <a:p>
                      <a:pPr algn="ctr" fontAlgn="ctr"/>
                      <a:r>
                        <a:rPr lang="ru-RU" sz="1000" u="none" strike="noStrike" dirty="0">
                          <a:effectLst/>
                        </a:rPr>
                        <a:t>Показатели объема муниципальной услуги</a:t>
                      </a:r>
                      <a:endParaRPr lang="ru-RU" sz="1000" b="1" i="0" u="none" strike="noStrike" dirty="0">
                        <a:solidFill>
                          <a:srgbClr val="000000"/>
                        </a:solidFill>
                        <a:effectLst/>
                        <a:latin typeface="Calibri"/>
                      </a:endParaRPr>
                    </a:p>
                  </a:txBody>
                  <a:tcPr marL="6178" marR="6178" marT="6178" marB="0" anchor="ctr"/>
                </a:tc>
                <a:tc hMerge="1">
                  <a:txBody>
                    <a:bodyPr/>
                    <a:lstStyle/>
                    <a:p>
                      <a:endParaRPr lang="ru-RU"/>
                    </a:p>
                  </a:txBody>
                  <a:tcPr/>
                </a:tc>
                <a:tc gridSpan="5">
                  <a:txBody>
                    <a:bodyPr/>
                    <a:lstStyle/>
                    <a:p>
                      <a:pPr algn="ctr" fontAlgn="ctr"/>
                      <a:r>
                        <a:rPr lang="ru-RU" sz="1000" u="none" strike="noStrike" dirty="0">
                          <a:effectLst/>
                        </a:rPr>
                        <a:t>Значение показателя объема муниципальной услуги (работы)</a:t>
                      </a:r>
                      <a:endParaRPr lang="ru-RU" sz="1000" b="1" i="0" u="none" strike="noStrike" dirty="0">
                        <a:solidFill>
                          <a:srgbClr val="000000"/>
                        </a:solidFill>
                        <a:effectLst/>
                        <a:latin typeface="Calibri"/>
                      </a:endParaRPr>
                    </a:p>
                  </a:txBody>
                  <a:tcPr marL="6178" marR="6178" marT="6178" marB="0"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gridSpan="5">
                  <a:txBody>
                    <a:bodyPr/>
                    <a:lstStyle/>
                    <a:p>
                      <a:pPr algn="ctr" fontAlgn="ctr"/>
                      <a:r>
                        <a:rPr lang="ru-RU" sz="1000" u="none" strike="noStrike">
                          <a:effectLst/>
                        </a:rPr>
                        <a:t>Расходы бюдежета на оказание муниципальной услуги (выполнение работ), тыс. руб.</a:t>
                      </a:r>
                      <a:endParaRPr lang="ru-RU" sz="1000" b="1" i="0" u="none" strike="noStrike">
                        <a:solidFill>
                          <a:srgbClr val="000000"/>
                        </a:solidFill>
                        <a:effectLst/>
                        <a:latin typeface="Calibri"/>
                      </a:endParaRPr>
                    </a:p>
                  </a:txBody>
                  <a:tcPr marL="6178" marR="6178" marT="6178" marB="0"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640176">
                <a:tc vMerge="1">
                  <a:txBody>
                    <a:bodyPr/>
                    <a:lstStyle/>
                    <a:p>
                      <a:endParaRPr lang="ru-RU"/>
                    </a:p>
                  </a:txBody>
                  <a:tcPr/>
                </a:tc>
                <a:tc>
                  <a:txBody>
                    <a:bodyPr/>
                    <a:lstStyle/>
                    <a:p>
                      <a:pPr algn="ctr" fontAlgn="ctr"/>
                      <a:r>
                        <a:rPr lang="ru-RU" sz="1000" u="none" strike="noStrike" dirty="0">
                          <a:effectLst/>
                        </a:rPr>
                        <a:t>Наименование показателя</a:t>
                      </a:r>
                      <a:endParaRPr lang="ru-RU" sz="1000" b="1" i="0" u="none" strike="noStrike" dirty="0">
                        <a:solidFill>
                          <a:srgbClr val="000000"/>
                        </a:solidFill>
                        <a:effectLst/>
                        <a:latin typeface="Calibri"/>
                      </a:endParaRPr>
                    </a:p>
                  </a:txBody>
                  <a:tcPr marL="6178" marR="6178" marT="6178" marB="0" anchor="ctr"/>
                </a:tc>
                <a:tc>
                  <a:txBody>
                    <a:bodyPr/>
                    <a:lstStyle/>
                    <a:p>
                      <a:pPr algn="ctr" fontAlgn="ctr"/>
                      <a:r>
                        <a:rPr lang="ru-RU" sz="1000" u="none" strike="noStrike">
                          <a:effectLst/>
                        </a:rPr>
                        <a:t>Ед. измерения</a:t>
                      </a:r>
                      <a:endParaRPr lang="ru-RU" sz="1000" b="1" i="0" u="none" strike="noStrike">
                        <a:solidFill>
                          <a:srgbClr val="000000"/>
                        </a:solidFill>
                        <a:effectLst/>
                        <a:latin typeface="Calibri"/>
                      </a:endParaRPr>
                    </a:p>
                  </a:txBody>
                  <a:tcPr marL="6178" marR="6178" marT="6178" marB="0" anchor="ctr"/>
                </a:tc>
                <a:tc>
                  <a:txBody>
                    <a:bodyPr/>
                    <a:lstStyle/>
                    <a:p>
                      <a:pPr algn="ctr" fontAlgn="ctr"/>
                      <a:r>
                        <a:rPr lang="ru-RU" sz="1000" u="none" strike="noStrike" dirty="0">
                          <a:effectLst/>
                        </a:rPr>
                        <a:t>2022 год</a:t>
                      </a:r>
                      <a:endParaRPr lang="ru-RU" sz="1000" b="1" i="0" u="none" strike="noStrike" dirty="0">
                        <a:solidFill>
                          <a:srgbClr val="000000"/>
                        </a:solidFill>
                        <a:effectLst/>
                        <a:latin typeface="Calibri"/>
                      </a:endParaRPr>
                    </a:p>
                  </a:txBody>
                  <a:tcPr marL="6178" marR="6178" marT="6178" marB="0" anchor="ctr"/>
                </a:tc>
                <a:tc>
                  <a:txBody>
                    <a:bodyPr/>
                    <a:lstStyle/>
                    <a:p>
                      <a:pPr algn="ctr" fontAlgn="ctr"/>
                      <a:r>
                        <a:rPr lang="ru-RU" sz="1000" u="none" strike="noStrike" dirty="0">
                          <a:effectLst/>
                        </a:rPr>
                        <a:t>2023 год</a:t>
                      </a:r>
                      <a:endParaRPr lang="ru-RU" sz="1000" b="1" i="0" u="none" strike="noStrike" dirty="0">
                        <a:solidFill>
                          <a:srgbClr val="000000"/>
                        </a:solidFill>
                        <a:effectLst/>
                        <a:latin typeface="Calibri"/>
                      </a:endParaRPr>
                    </a:p>
                  </a:txBody>
                  <a:tcPr marL="6178" marR="6178" marT="6178" marB="0" anchor="ctr"/>
                </a:tc>
                <a:tc>
                  <a:txBody>
                    <a:bodyPr/>
                    <a:lstStyle/>
                    <a:p>
                      <a:pPr algn="ctr" fontAlgn="ctr"/>
                      <a:r>
                        <a:rPr lang="ru-RU" sz="1000" u="none" strike="noStrike" dirty="0">
                          <a:effectLst/>
                        </a:rPr>
                        <a:t>2024 год</a:t>
                      </a:r>
                      <a:endParaRPr lang="ru-RU" sz="1000" b="1" i="0" u="none" strike="noStrike" dirty="0">
                        <a:solidFill>
                          <a:srgbClr val="000000"/>
                        </a:solidFill>
                        <a:effectLst/>
                        <a:latin typeface="Calibri"/>
                      </a:endParaRPr>
                    </a:p>
                  </a:txBody>
                  <a:tcPr marL="6178" marR="6178" marT="6178" marB="0" anchor="ctr"/>
                </a:tc>
                <a:tc>
                  <a:txBody>
                    <a:bodyPr/>
                    <a:lstStyle/>
                    <a:p>
                      <a:pPr algn="ctr" fontAlgn="ctr"/>
                      <a:r>
                        <a:rPr lang="ru-RU" sz="1000" u="none" strike="noStrike" dirty="0">
                          <a:effectLst/>
                        </a:rPr>
                        <a:t>2025 год</a:t>
                      </a:r>
                      <a:endParaRPr lang="ru-RU" sz="1000" b="1" i="0" u="none" strike="noStrike" dirty="0">
                        <a:solidFill>
                          <a:srgbClr val="000000"/>
                        </a:solidFill>
                        <a:effectLst/>
                        <a:latin typeface="Calibri"/>
                      </a:endParaRPr>
                    </a:p>
                  </a:txBody>
                  <a:tcPr marL="6178" marR="6178" marT="6178" marB="0" anchor="ctr"/>
                </a:tc>
                <a:tc>
                  <a:txBody>
                    <a:bodyPr/>
                    <a:lstStyle/>
                    <a:p>
                      <a:pPr algn="ctr" fontAlgn="ctr"/>
                      <a:r>
                        <a:rPr lang="ru-RU" sz="1000" u="none" strike="noStrike" dirty="0">
                          <a:effectLst/>
                        </a:rPr>
                        <a:t>2026 год</a:t>
                      </a:r>
                      <a:endParaRPr lang="ru-RU" sz="1000" b="1" i="0" u="none" strike="noStrike" dirty="0">
                        <a:solidFill>
                          <a:srgbClr val="000000"/>
                        </a:solidFill>
                        <a:effectLst/>
                        <a:latin typeface="Calibri"/>
                      </a:endParaRPr>
                    </a:p>
                  </a:txBody>
                  <a:tcPr marL="6178" marR="6178" marT="6178" marB="0" anchor="ctr"/>
                </a:tc>
                <a:tc>
                  <a:txBody>
                    <a:bodyPr/>
                    <a:lstStyle/>
                    <a:p>
                      <a:pPr algn="ctr" fontAlgn="ctr"/>
                      <a:r>
                        <a:rPr lang="ru-RU" sz="1000" u="none" strike="noStrike" dirty="0">
                          <a:effectLst/>
                        </a:rPr>
                        <a:t>2022 год</a:t>
                      </a:r>
                      <a:endParaRPr lang="ru-RU" sz="1000" b="1" i="0" u="none" strike="noStrike" dirty="0">
                        <a:solidFill>
                          <a:srgbClr val="000000"/>
                        </a:solidFill>
                        <a:effectLst/>
                        <a:latin typeface="Calibri"/>
                      </a:endParaRPr>
                    </a:p>
                  </a:txBody>
                  <a:tcPr marL="6178" marR="6178" marT="6178" marB="0" anchor="ctr"/>
                </a:tc>
                <a:tc>
                  <a:txBody>
                    <a:bodyPr/>
                    <a:lstStyle/>
                    <a:p>
                      <a:pPr algn="ctr" fontAlgn="ctr"/>
                      <a:r>
                        <a:rPr lang="ru-RU" sz="1000" u="none" strike="noStrike">
                          <a:effectLst/>
                        </a:rPr>
                        <a:t>2023 год</a:t>
                      </a:r>
                      <a:endParaRPr lang="ru-RU" sz="1000" b="1" i="0" u="none" strike="noStrike">
                        <a:solidFill>
                          <a:srgbClr val="000000"/>
                        </a:solidFill>
                        <a:effectLst/>
                        <a:latin typeface="Calibri"/>
                      </a:endParaRPr>
                    </a:p>
                  </a:txBody>
                  <a:tcPr marL="6178" marR="6178" marT="6178" marB="0" anchor="ctr"/>
                </a:tc>
                <a:tc>
                  <a:txBody>
                    <a:bodyPr/>
                    <a:lstStyle/>
                    <a:p>
                      <a:pPr algn="ctr" fontAlgn="ctr"/>
                      <a:r>
                        <a:rPr lang="ru-RU" sz="1000" u="none" strike="noStrike">
                          <a:effectLst/>
                        </a:rPr>
                        <a:t>2024 год</a:t>
                      </a:r>
                      <a:endParaRPr lang="ru-RU" sz="1000" b="1" i="0" u="none" strike="noStrike">
                        <a:solidFill>
                          <a:srgbClr val="000000"/>
                        </a:solidFill>
                        <a:effectLst/>
                        <a:latin typeface="Calibri"/>
                      </a:endParaRPr>
                    </a:p>
                  </a:txBody>
                  <a:tcPr marL="6178" marR="6178" marT="6178" marB="0" anchor="ctr"/>
                </a:tc>
                <a:tc>
                  <a:txBody>
                    <a:bodyPr/>
                    <a:lstStyle/>
                    <a:p>
                      <a:pPr algn="ctr" fontAlgn="ctr"/>
                      <a:r>
                        <a:rPr lang="ru-RU" sz="1000" u="none" strike="noStrike" dirty="0">
                          <a:effectLst/>
                        </a:rPr>
                        <a:t>2025 год</a:t>
                      </a:r>
                      <a:endParaRPr lang="ru-RU" sz="1000" b="1" i="0" u="none" strike="noStrike" dirty="0">
                        <a:solidFill>
                          <a:srgbClr val="000000"/>
                        </a:solidFill>
                        <a:effectLst/>
                        <a:latin typeface="Calibri"/>
                      </a:endParaRPr>
                    </a:p>
                  </a:txBody>
                  <a:tcPr marL="6178" marR="6178" marT="6178" marB="0" anchor="ctr"/>
                </a:tc>
                <a:tc>
                  <a:txBody>
                    <a:bodyPr/>
                    <a:lstStyle/>
                    <a:p>
                      <a:pPr algn="ctr" fontAlgn="ctr"/>
                      <a:r>
                        <a:rPr lang="ru-RU" sz="1000" u="none" strike="noStrike" dirty="0">
                          <a:effectLst/>
                        </a:rPr>
                        <a:t>2026 год</a:t>
                      </a:r>
                      <a:endParaRPr lang="ru-RU" sz="1000" b="1" i="0" u="none" strike="noStrike" dirty="0">
                        <a:solidFill>
                          <a:srgbClr val="000000"/>
                        </a:solidFill>
                        <a:effectLst/>
                        <a:latin typeface="Calibri"/>
                      </a:endParaRPr>
                    </a:p>
                  </a:txBody>
                  <a:tcPr marL="6178" marR="6178" marT="6178" marB="0" anchor="ctr"/>
                </a:tc>
              </a:tr>
              <a:tr h="164861">
                <a:tc>
                  <a:txBody>
                    <a:bodyPr/>
                    <a:lstStyle/>
                    <a:p>
                      <a:pPr algn="ctr" fontAlgn="b"/>
                      <a:r>
                        <a:rPr lang="ru-RU" sz="1000" u="none" strike="noStrike" dirty="0">
                          <a:effectLst/>
                        </a:rPr>
                        <a:t>2</a:t>
                      </a:r>
                      <a:endParaRPr lang="ru-RU" sz="1000" b="1" i="0" u="none" strike="noStrike" dirty="0">
                        <a:solidFill>
                          <a:srgbClr val="000000"/>
                        </a:solidFill>
                        <a:effectLst/>
                        <a:latin typeface="Calibri"/>
                      </a:endParaRPr>
                    </a:p>
                  </a:txBody>
                  <a:tcPr marL="6178" marR="6178" marT="6178" marB="0" anchor="b"/>
                </a:tc>
                <a:tc>
                  <a:txBody>
                    <a:bodyPr/>
                    <a:lstStyle/>
                    <a:p>
                      <a:pPr algn="ctr" fontAlgn="b"/>
                      <a:r>
                        <a:rPr lang="ru-RU" sz="1000" u="none" strike="noStrike" dirty="0">
                          <a:effectLst/>
                        </a:rPr>
                        <a:t>3</a:t>
                      </a:r>
                      <a:endParaRPr lang="ru-RU" sz="1000" b="1" i="0" u="none" strike="noStrike" dirty="0">
                        <a:solidFill>
                          <a:srgbClr val="000000"/>
                        </a:solidFill>
                        <a:effectLst/>
                        <a:latin typeface="Calibri"/>
                      </a:endParaRPr>
                    </a:p>
                  </a:txBody>
                  <a:tcPr marL="6178" marR="6178" marT="6178" marB="0" anchor="b"/>
                </a:tc>
                <a:tc>
                  <a:txBody>
                    <a:bodyPr/>
                    <a:lstStyle/>
                    <a:p>
                      <a:pPr algn="ctr" fontAlgn="b"/>
                      <a:r>
                        <a:rPr lang="ru-RU" sz="1000" u="none" strike="noStrike" dirty="0">
                          <a:effectLst/>
                        </a:rPr>
                        <a:t>4</a:t>
                      </a:r>
                      <a:endParaRPr lang="ru-RU" sz="1000" b="1" i="0" u="none" strike="noStrike" dirty="0">
                        <a:solidFill>
                          <a:srgbClr val="000000"/>
                        </a:solidFill>
                        <a:effectLst/>
                        <a:latin typeface="Calibri"/>
                      </a:endParaRPr>
                    </a:p>
                  </a:txBody>
                  <a:tcPr marL="6178" marR="6178" marT="6178" marB="0" anchor="b"/>
                </a:tc>
                <a:tc>
                  <a:txBody>
                    <a:bodyPr/>
                    <a:lstStyle/>
                    <a:p>
                      <a:pPr algn="ctr" fontAlgn="b"/>
                      <a:r>
                        <a:rPr lang="ru-RU" sz="1000" u="none" strike="noStrike">
                          <a:effectLst/>
                        </a:rPr>
                        <a:t>5</a:t>
                      </a:r>
                      <a:endParaRPr lang="ru-RU" sz="1000" b="1" i="0" u="none" strike="noStrike">
                        <a:solidFill>
                          <a:srgbClr val="000000"/>
                        </a:solidFill>
                        <a:effectLst/>
                        <a:latin typeface="Calibri"/>
                      </a:endParaRPr>
                    </a:p>
                  </a:txBody>
                  <a:tcPr marL="6178" marR="6178" marT="6178" marB="0" anchor="b"/>
                </a:tc>
                <a:tc>
                  <a:txBody>
                    <a:bodyPr/>
                    <a:lstStyle/>
                    <a:p>
                      <a:pPr algn="ctr" fontAlgn="b"/>
                      <a:r>
                        <a:rPr lang="ru-RU" sz="1000" u="none" strike="noStrike">
                          <a:effectLst/>
                        </a:rPr>
                        <a:t>6</a:t>
                      </a:r>
                      <a:endParaRPr lang="ru-RU" sz="1000" b="1" i="0" u="none" strike="noStrike">
                        <a:solidFill>
                          <a:srgbClr val="000000"/>
                        </a:solidFill>
                        <a:effectLst/>
                        <a:latin typeface="Calibri"/>
                      </a:endParaRPr>
                    </a:p>
                  </a:txBody>
                  <a:tcPr marL="6178" marR="6178" marT="6178" marB="0" anchor="b"/>
                </a:tc>
                <a:tc>
                  <a:txBody>
                    <a:bodyPr/>
                    <a:lstStyle/>
                    <a:p>
                      <a:pPr algn="ctr" fontAlgn="b"/>
                      <a:r>
                        <a:rPr lang="ru-RU" sz="1000" u="none" strike="noStrike">
                          <a:effectLst/>
                        </a:rPr>
                        <a:t>7</a:t>
                      </a:r>
                      <a:endParaRPr lang="ru-RU" sz="1000" b="1" i="0" u="none" strike="noStrike">
                        <a:solidFill>
                          <a:srgbClr val="000000"/>
                        </a:solidFill>
                        <a:effectLst/>
                        <a:latin typeface="Calibri"/>
                      </a:endParaRPr>
                    </a:p>
                  </a:txBody>
                  <a:tcPr marL="6178" marR="6178" marT="6178" marB="0" anchor="b"/>
                </a:tc>
                <a:tc>
                  <a:txBody>
                    <a:bodyPr/>
                    <a:lstStyle/>
                    <a:p>
                      <a:pPr algn="ctr" fontAlgn="b"/>
                      <a:r>
                        <a:rPr lang="ru-RU" sz="1000" u="none" strike="noStrike">
                          <a:effectLst/>
                        </a:rPr>
                        <a:t>8</a:t>
                      </a:r>
                      <a:endParaRPr lang="ru-RU" sz="1000" b="1" i="0" u="none" strike="noStrike">
                        <a:solidFill>
                          <a:srgbClr val="000000"/>
                        </a:solidFill>
                        <a:effectLst/>
                        <a:latin typeface="Calibri"/>
                      </a:endParaRPr>
                    </a:p>
                  </a:txBody>
                  <a:tcPr marL="6178" marR="6178" marT="6178" marB="0" anchor="b"/>
                </a:tc>
                <a:tc>
                  <a:txBody>
                    <a:bodyPr/>
                    <a:lstStyle/>
                    <a:p>
                      <a:pPr algn="ctr" fontAlgn="b"/>
                      <a:r>
                        <a:rPr lang="ru-RU" sz="1000" u="none" strike="noStrike">
                          <a:effectLst/>
                        </a:rPr>
                        <a:t>9</a:t>
                      </a:r>
                      <a:endParaRPr lang="ru-RU" sz="1000" b="1" i="0" u="none" strike="noStrike">
                        <a:solidFill>
                          <a:srgbClr val="000000"/>
                        </a:solidFill>
                        <a:effectLst/>
                        <a:latin typeface="Calibri"/>
                      </a:endParaRPr>
                    </a:p>
                  </a:txBody>
                  <a:tcPr marL="6178" marR="6178" marT="6178" marB="0" anchor="b"/>
                </a:tc>
                <a:tc>
                  <a:txBody>
                    <a:bodyPr/>
                    <a:lstStyle/>
                    <a:p>
                      <a:pPr algn="ctr" fontAlgn="b"/>
                      <a:r>
                        <a:rPr lang="ru-RU" sz="1000" u="none" strike="noStrike" dirty="0">
                          <a:effectLst/>
                        </a:rPr>
                        <a:t>10</a:t>
                      </a:r>
                      <a:endParaRPr lang="ru-RU" sz="1000" b="1" i="0" u="none" strike="noStrike" dirty="0">
                        <a:solidFill>
                          <a:srgbClr val="000000"/>
                        </a:solidFill>
                        <a:effectLst/>
                        <a:latin typeface="Calibri"/>
                      </a:endParaRPr>
                    </a:p>
                  </a:txBody>
                  <a:tcPr marL="6178" marR="6178" marT="6178" marB="0" anchor="b"/>
                </a:tc>
                <a:tc>
                  <a:txBody>
                    <a:bodyPr/>
                    <a:lstStyle/>
                    <a:p>
                      <a:pPr algn="ctr" fontAlgn="b"/>
                      <a:r>
                        <a:rPr lang="ru-RU" sz="1000" u="none" strike="noStrike" dirty="0">
                          <a:effectLst/>
                        </a:rPr>
                        <a:t>11</a:t>
                      </a:r>
                      <a:endParaRPr lang="ru-RU" sz="1000" b="1" i="0" u="none" strike="noStrike" dirty="0">
                        <a:solidFill>
                          <a:srgbClr val="000000"/>
                        </a:solidFill>
                        <a:effectLst/>
                        <a:latin typeface="Calibri"/>
                      </a:endParaRPr>
                    </a:p>
                  </a:txBody>
                  <a:tcPr marL="6178" marR="6178" marT="6178" marB="0" anchor="b"/>
                </a:tc>
                <a:tc>
                  <a:txBody>
                    <a:bodyPr/>
                    <a:lstStyle/>
                    <a:p>
                      <a:pPr algn="ctr" fontAlgn="b"/>
                      <a:r>
                        <a:rPr lang="ru-RU" sz="1000" u="none" strike="noStrike" dirty="0">
                          <a:effectLst/>
                        </a:rPr>
                        <a:t>12</a:t>
                      </a:r>
                      <a:endParaRPr lang="ru-RU" sz="1000" b="1" i="0" u="none" strike="noStrike" dirty="0">
                        <a:solidFill>
                          <a:srgbClr val="000000"/>
                        </a:solidFill>
                        <a:effectLst/>
                        <a:latin typeface="Calibri"/>
                      </a:endParaRPr>
                    </a:p>
                  </a:txBody>
                  <a:tcPr marL="6178" marR="6178" marT="6178" marB="0" anchor="b"/>
                </a:tc>
                <a:tc>
                  <a:txBody>
                    <a:bodyPr/>
                    <a:lstStyle/>
                    <a:p>
                      <a:pPr algn="ctr" fontAlgn="b"/>
                      <a:r>
                        <a:rPr lang="ru-RU" sz="1000" u="none" strike="noStrike" dirty="0">
                          <a:effectLst/>
                        </a:rPr>
                        <a:t>13</a:t>
                      </a:r>
                      <a:endParaRPr lang="ru-RU" sz="1000" b="1" i="0" u="none" strike="noStrike" dirty="0">
                        <a:solidFill>
                          <a:srgbClr val="000000"/>
                        </a:solidFill>
                        <a:effectLst/>
                        <a:latin typeface="Calibri"/>
                      </a:endParaRPr>
                    </a:p>
                  </a:txBody>
                  <a:tcPr marL="6178" marR="6178" marT="6178" marB="0" anchor="b"/>
                </a:tc>
                <a:tc>
                  <a:txBody>
                    <a:bodyPr/>
                    <a:lstStyle/>
                    <a:p>
                      <a:pPr algn="ctr" fontAlgn="b"/>
                      <a:r>
                        <a:rPr lang="ru-RU" sz="1000" u="none" strike="noStrike" dirty="0">
                          <a:effectLst/>
                        </a:rPr>
                        <a:t>14</a:t>
                      </a:r>
                      <a:endParaRPr lang="ru-RU" sz="1000" b="1" i="0" u="none" strike="noStrike" dirty="0">
                        <a:solidFill>
                          <a:srgbClr val="000000"/>
                        </a:solidFill>
                        <a:effectLst/>
                        <a:latin typeface="Calibri"/>
                      </a:endParaRPr>
                    </a:p>
                  </a:txBody>
                  <a:tcPr marL="6178" marR="6178" marT="6178" marB="0" anchor="b"/>
                </a:tc>
              </a:tr>
              <a:tr h="790051">
                <a:tc>
                  <a:txBody>
                    <a:bodyPr/>
                    <a:lstStyle/>
                    <a:p>
                      <a:pPr algn="ctr" fontAlgn="ctr"/>
                      <a:r>
                        <a:rPr lang="ru-RU" sz="1000" u="none" strike="noStrike">
                          <a:effectLst/>
                        </a:rPr>
                        <a:t>Реализация основных общеобразовательных программ начального общего образования</a:t>
                      </a:r>
                      <a:endParaRPr lang="ru-RU" sz="1000" b="0" i="0" u="none" strike="noStrike">
                        <a:solidFill>
                          <a:srgbClr val="000000"/>
                        </a:solidFill>
                        <a:effectLst/>
                        <a:latin typeface="Calibri"/>
                      </a:endParaRPr>
                    </a:p>
                  </a:txBody>
                  <a:tcPr marL="6178" marR="6178" marT="6178" marB="0" anchor="ctr"/>
                </a:tc>
                <a:tc>
                  <a:txBody>
                    <a:bodyPr/>
                    <a:lstStyle/>
                    <a:p>
                      <a:pPr algn="ctr" fontAlgn="ctr"/>
                      <a:r>
                        <a:rPr lang="ru-RU" sz="1000" u="none" strike="noStrike" dirty="0">
                          <a:effectLst/>
                        </a:rPr>
                        <a:t>Число обучающихся</a:t>
                      </a:r>
                      <a:endParaRPr lang="ru-RU" sz="1000" b="0" i="0" u="none" strike="noStrike" dirty="0">
                        <a:solidFill>
                          <a:srgbClr val="000000"/>
                        </a:solidFill>
                        <a:effectLst/>
                        <a:latin typeface="Calibri"/>
                      </a:endParaRPr>
                    </a:p>
                  </a:txBody>
                  <a:tcPr marL="6178" marR="6178" marT="6178" marB="0" anchor="ctr"/>
                </a:tc>
                <a:tc>
                  <a:txBody>
                    <a:bodyPr/>
                    <a:lstStyle/>
                    <a:p>
                      <a:pPr algn="ctr" fontAlgn="ctr"/>
                      <a:r>
                        <a:rPr lang="ru-RU" sz="1000" u="none" strike="noStrike" dirty="0">
                          <a:effectLst/>
                        </a:rPr>
                        <a:t>Человек</a:t>
                      </a:r>
                      <a:endParaRPr lang="ru-RU" sz="1000" b="0" i="0" u="none" strike="noStrike" dirty="0">
                        <a:solidFill>
                          <a:srgbClr val="000000"/>
                        </a:solidFill>
                        <a:effectLst/>
                        <a:latin typeface="Calibri"/>
                      </a:endParaRPr>
                    </a:p>
                  </a:txBody>
                  <a:tcPr marL="6178" marR="6178" marT="6178" marB="0" anchor="ctr"/>
                </a:tc>
                <a:tc>
                  <a:txBody>
                    <a:bodyPr/>
                    <a:lstStyle/>
                    <a:p>
                      <a:pPr algn="ctr" fontAlgn="ctr"/>
                      <a:r>
                        <a:rPr lang="ru-RU" sz="1000" u="none" strike="noStrike" dirty="0">
                          <a:effectLst/>
                        </a:rPr>
                        <a:t>1 574</a:t>
                      </a:r>
                      <a:endParaRPr lang="ru-RU" sz="1000" b="0" i="0" u="none" strike="noStrike" dirty="0">
                        <a:solidFill>
                          <a:srgbClr val="000000"/>
                        </a:solidFill>
                        <a:effectLst/>
                        <a:latin typeface="Calibri"/>
                      </a:endParaRPr>
                    </a:p>
                  </a:txBody>
                  <a:tcPr marL="6178" marR="6178" marT="6178" marB="0" anchor="ctr"/>
                </a:tc>
                <a:tc>
                  <a:txBody>
                    <a:bodyPr/>
                    <a:lstStyle/>
                    <a:p>
                      <a:pPr algn="ctr" fontAlgn="ctr"/>
                      <a:r>
                        <a:rPr lang="ru-RU" sz="1000" u="none" strike="noStrike" dirty="0">
                          <a:effectLst/>
                        </a:rPr>
                        <a:t>1 595</a:t>
                      </a:r>
                      <a:endParaRPr lang="ru-RU" sz="1000" b="0" i="0" u="none" strike="noStrike" dirty="0">
                        <a:solidFill>
                          <a:srgbClr val="000000"/>
                        </a:solidFill>
                        <a:effectLst/>
                        <a:latin typeface="Calibri"/>
                      </a:endParaRPr>
                    </a:p>
                  </a:txBody>
                  <a:tcPr marL="6178" marR="6178" marT="6178" marB="0" anchor="ctr"/>
                </a:tc>
                <a:tc>
                  <a:txBody>
                    <a:bodyPr/>
                    <a:lstStyle/>
                    <a:p>
                      <a:pPr algn="ctr" fontAlgn="ctr"/>
                      <a:r>
                        <a:rPr lang="ru-RU" sz="1000" u="none" strike="noStrike" dirty="0">
                          <a:effectLst/>
                        </a:rPr>
                        <a:t>1 505</a:t>
                      </a:r>
                      <a:endParaRPr lang="ru-RU" sz="1000" b="0" i="0" u="none" strike="noStrike" dirty="0">
                        <a:solidFill>
                          <a:srgbClr val="000000"/>
                        </a:solidFill>
                        <a:effectLst/>
                        <a:latin typeface="Calibri"/>
                      </a:endParaRPr>
                    </a:p>
                  </a:txBody>
                  <a:tcPr marL="6178" marR="6178" marT="6178" marB="0" anchor="ctr"/>
                </a:tc>
                <a:tc>
                  <a:txBody>
                    <a:bodyPr/>
                    <a:lstStyle/>
                    <a:p>
                      <a:pPr algn="ctr" fontAlgn="ctr"/>
                      <a:r>
                        <a:rPr lang="ru-RU" sz="1000" u="none" strike="noStrike">
                          <a:effectLst/>
                        </a:rPr>
                        <a:t>1 505</a:t>
                      </a:r>
                      <a:endParaRPr lang="ru-RU" sz="1000" b="0" i="0" u="none" strike="noStrike">
                        <a:solidFill>
                          <a:srgbClr val="000000"/>
                        </a:solidFill>
                        <a:effectLst/>
                        <a:latin typeface="Calibri"/>
                      </a:endParaRPr>
                    </a:p>
                  </a:txBody>
                  <a:tcPr marL="6178" marR="6178" marT="6178" marB="0" anchor="ctr"/>
                </a:tc>
                <a:tc>
                  <a:txBody>
                    <a:bodyPr/>
                    <a:lstStyle/>
                    <a:p>
                      <a:pPr algn="ctr" fontAlgn="ctr"/>
                      <a:r>
                        <a:rPr lang="ru-RU" sz="1000" u="none" strike="noStrike">
                          <a:effectLst/>
                        </a:rPr>
                        <a:t>1 505</a:t>
                      </a:r>
                      <a:endParaRPr lang="ru-RU" sz="1000" b="0" i="0" u="none" strike="noStrike">
                        <a:solidFill>
                          <a:srgbClr val="000000"/>
                        </a:solidFill>
                        <a:effectLst/>
                        <a:latin typeface="Calibri"/>
                      </a:endParaRPr>
                    </a:p>
                  </a:txBody>
                  <a:tcPr marL="6178" marR="6178" marT="6178" marB="0" anchor="ctr"/>
                </a:tc>
                <a:tc>
                  <a:txBody>
                    <a:bodyPr/>
                    <a:lstStyle/>
                    <a:p>
                      <a:pPr algn="ctr" fontAlgn="ctr"/>
                      <a:r>
                        <a:rPr lang="ru-RU" sz="1000" u="none" strike="noStrike">
                          <a:effectLst/>
                        </a:rPr>
                        <a:t>206 926,200</a:t>
                      </a:r>
                      <a:endParaRPr lang="ru-RU" sz="1000" b="0" i="0" u="none" strike="noStrike">
                        <a:solidFill>
                          <a:srgbClr val="000000"/>
                        </a:solidFill>
                        <a:effectLst/>
                        <a:latin typeface="Calibri"/>
                      </a:endParaRPr>
                    </a:p>
                  </a:txBody>
                  <a:tcPr marL="6178" marR="6178" marT="6178" marB="0" anchor="ctr"/>
                </a:tc>
                <a:tc>
                  <a:txBody>
                    <a:bodyPr/>
                    <a:lstStyle/>
                    <a:p>
                      <a:pPr algn="ctr" fontAlgn="ctr"/>
                      <a:r>
                        <a:rPr lang="ru-RU" sz="1000" u="none" strike="noStrike">
                          <a:effectLst/>
                        </a:rPr>
                        <a:t>248 949,785</a:t>
                      </a:r>
                      <a:endParaRPr lang="ru-RU" sz="1000" b="0" i="0" u="none" strike="noStrike">
                        <a:solidFill>
                          <a:srgbClr val="000000"/>
                        </a:solidFill>
                        <a:effectLst/>
                        <a:latin typeface="Calibri"/>
                      </a:endParaRPr>
                    </a:p>
                  </a:txBody>
                  <a:tcPr marL="6178" marR="6178" marT="6178" marB="0" anchor="ctr"/>
                </a:tc>
                <a:tc>
                  <a:txBody>
                    <a:bodyPr/>
                    <a:lstStyle/>
                    <a:p>
                      <a:pPr algn="ctr" fontAlgn="ctr"/>
                      <a:r>
                        <a:rPr lang="ru-RU" sz="1000" u="none" strike="noStrike">
                          <a:effectLst/>
                        </a:rPr>
                        <a:t>253 142,312</a:t>
                      </a:r>
                      <a:endParaRPr lang="ru-RU" sz="1000" b="0" i="0" u="none" strike="noStrike">
                        <a:solidFill>
                          <a:srgbClr val="000000"/>
                        </a:solidFill>
                        <a:effectLst/>
                        <a:latin typeface="Calibri"/>
                      </a:endParaRPr>
                    </a:p>
                  </a:txBody>
                  <a:tcPr marL="6178" marR="6178" marT="6178" marB="0" anchor="ctr"/>
                </a:tc>
                <a:tc>
                  <a:txBody>
                    <a:bodyPr/>
                    <a:lstStyle/>
                    <a:p>
                      <a:pPr algn="ctr" fontAlgn="ctr"/>
                      <a:r>
                        <a:rPr lang="ru-RU" sz="1000" u="none" strike="noStrike">
                          <a:effectLst/>
                        </a:rPr>
                        <a:t>262 516,200</a:t>
                      </a:r>
                      <a:endParaRPr lang="ru-RU" sz="1000" b="0" i="0" u="none" strike="noStrike">
                        <a:solidFill>
                          <a:srgbClr val="000000"/>
                        </a:solidFill>
                        <a:effectLst/>
                        <a:latin typeface="Calibri"/>
                      </a:endParaRPr>
                    </a:p>
                  </a:txBody>
                  <a:tcPr marL="6178" marR="6178" marT="6178" marB="0" anchor="ctr"/>
                </a:tc>
                <a:tc>
                  <a:txBody>
                    <a:bodyPr/>
                    <a:lstStyle/>
                    <a:p>
                      <a:pPr algn="ctr" fontAlgn="ctr"/>
                      <a:r>
                        <a:rPr lang="ru-RU" sz="1000" u="none" strike="noStrike">
                          <a:effectLst/>
                        </a:rPr>
                        <a:t>276 557,547</a:t>
                      </a:r>
                      <a:endParaRPr lang="ru-RU" sz="1000" b="0" i="0" u="none" strike="noStrike">
                        <a:solidFill>
                          <a:srgbClr val="000000"/>
                        </a:solidFill>
                        <a:effectLst/>
                        <a:latin typeface="Calibri"/>
                      </a:endParaRPr>
                    </a:p>
                  </a:txBody>
                  <a:tcPr marL="6178" marR="6178" marT="6178" marB="0" anchor="ctr"/>
                </a:tc>
              </a:tr>
              <a:tr h="640176">
                <a:tc>
                  <a:txBody>
                    <a:bodyPr/>
                    <a:lstStyle/>
                    <a:p>
                      <a:pPr algn="ctr" fontAlgn="ctr"/>
                      <a:r>
                        <a:rPr lang="ru-RU" sz="1000" u="none" strike="noStrike">
                          <a:effectLst/>
                        </a:rPr>
                        <a:t>Реализация основных общеобразовательных программ основного общего образования</a:t>
                      </a:r>
                      <a:endParaRPr lang="ru-RU" sz="1000" b="0" i="0" u="none" strike="noStrike">
                        <a:solidFill>
                          <a:srgbClr val="000000"/>
                        </a:solidFill>
                        <a:effectLst/>
                        <a:latin typeface="Calibri"/>
                      </a:endParaRPr>
                    </a:p>
                  </a:txBody>
                  <a:tcPr marL="6178" marR="6178" marT="6178" marB="0" anchor="ctr"/>
                </a:tc>
                <a:tc>
                  <a:txBody>
                    <a:bodyPr/>
                    <a:lstStyle/>
                    <a:p>
                      <a:pPr algn="ctr" fontAlgn="ctr"/>
                      <a:r>
                        <a:rPr lang="ru-RU" sz="1000" u="none" strike="noStrike">
                          <a:effectLst/>
                        </a:rPr>
                        <a:t>Число обучающихся</a:t>
                      </a:r>
                      <a:endParaRPr lang="ru-RU" sz="1000" b="0" i="0" u="none" strike="noStrike">
                        <a:solidFill>
                          <a:srgbClr val="000000"/>
                        </a:solidFill>
                        <a:effectLst/>
                        <a:latin typeface="Calibri"/>
                      </a:endParaRPr>
                    </a:p>
                  </a:txBody>
                  <a:tcPr marL="6178" marR="6178" marT="6178" marB="0" anchor="ctr"/>
                </a:tc>
                <a:tc>
                  <a:txBody>
                    <a:bodyPr/>
                    <a:lstStyle/>
                    <a:p>
                      <a:pPr algn="ctr" fontAlgn="ctr"/>
                      <a:r>
                        <a:rPr lang="ru-RU" sz="1000" u="none" strike="noStrike">
                          <a:effectLst/>
                        </a:rPr>
                        <a:t>Человек</a:t>
                      </a:r>
                      <a:endParaRPr lang="ru-RU" sz="1000" b="0" i="0" u="none" strike="noStrike">
                        <a:solidFill>
                          <a:srgbClr val="000000"/>
                        </a:solidFill>
                        <a:effectLst/>
                        <a:latin typeface="Calibri"/>
                      </a:endParaRPr>
                    </a:p>
                  </a:txBody>
                  <a:tcPr marL="6178" marR="6178" marT="6178" marB="0" anchor="ctr"/>
                </a:tc>
                <a:tc>
                  <a:txBody>
                    <a:bodyPr/>
                    <a:lstStyle/>
                    <a:p>
                      <a:pPr algn="ctr" fontAlgn="ctr"/>
                      <a:r>
                        <a:rPr lang="ru-RU" sz="1000" u="none" strike="noStrike" dirty="0">
                          <a:effectLst/>
                        </a:rPr>
                        <a:t>1 840</a:t>
                      </a:r>
                      <a:endParaRPr lang="ru-RU" sz="1000" b="0" i="0" u="none" strike="noStrike" dirty="0">
                        <a:solidFill>
                          <a:srgbClr val="000000"/>
                        </a:solidFill>
                        <a:effectLst/>
                        <a:latin typeface="Calibri"/>
                      </a:endParaRPr>
                    </a:p>
                  </a:txBody>
                  <a:tcPr marL="6178" marR="6178" marT="6178" marB="0" anchor="ctr"/>
                </a:tc>
                <a:tc>
                  <a:txBody>
                    <a:bodyPr/>
                    <a:lstStyle/>
                    <a:p>
                      <a:pPr algn="ctr" fontAlgn="ctr"/>
                      <a:r>
                        <a:rPr lang="ru-RU" sz="1000" u="none" strike="noStrike" dirty="0">
                          <a:effectLst/>
                        </a:rPr>
                        <a:t>1 841</a:t>
                      </a:r>
                      <a:endParaRPr lang="ru-RU" sz="1000" b="0" i="0" u="none" strike="noStrike" dirty="0">
                        <a:solidFill>
                          <a:srgbClr val="000000"/>
                        </a:solidFill>
                        <a:effectLst/>
                        <a:latin typeface="Calibri"/>
                      </a:endParaRPr>
                    </a:p>
                  </a:txBody>
                  <a:tcPr marL="6178" marR="6178" marT="6178" marB="0" anchor="ctr"/>
                </a:tc>
                <a:tc>
                  <a:txBody>
                    <a:bodyPr/>
                    <a:lstStyle/>
                    <a:p>
                      <a:pPr algn="ctr" fontAlgn="ctr"/>
                      <a:r>
                        <a:rPr lang="ru-RU" sz="1000" u="none" strike="noStrike" dirty="0">
                          <a:effectLst/>
                        </a:rPr>
                        <a:t>1 916</a:t>
                      </a:r>
                      <a:endParaRPr lang="ru-RU" sz="1000" b="0" i="0" u="none" strike="noStrike" dirty="0">
                        <a:solidFill>
                          <a:srgbClr val="000000"/>
                        </a:solidFill>
                        <a:effectLst/>
                        <a:latin typeface="Calibri"/>
                      </a:endParaRPr>
                    </a:p>
                  </a:txBody>
                  <a:tcPr marL="6178" marR="6178" marT="6178" marB="0" anchor="ctr"/>
                </a:tc>
                <a:tc>
                  <a:txBody>
                    <a:bodyPr/>
                    <a:lstStyle/>
                    <a:p>
                      <a:pPr algn="ctr" fontAlgn="ctr"/>
                      <a:r>
                        <a:rPr lang="ru-RU" sz="1000" u="none" strike="noStrike" dirty="0">
                          <a:effectLst/>
                        </a:rPr>
                        <a:t>1 916</a:t>
                      </a:r>
                      <a:endParaRPr lang="ru-RU" sz="1000" b="0" i="0" u="none" strike="noStrike" dirty="0">
                        <a:solidFill>
                          <a:srgbClr val="000000"/>
                        </a:solidFill>
                        <a:effectLst/>
                        <a:latin typeface="Calibri"/>
                      </a:endParaRPr>
                    </a:p>
                  </a:txBody>
                  <a:tcPr marL="6178" marR="6178" marT="6178" marB="0" anchor="ctr"/>
                </a:tc>
                <a:tc>
                  <a:txBody>
                    <a:bodyPr/>
                    <a:lstStyle/>
                    <a:p>
                      <a:pPr algn="ctr" fontAlgn="ctr"/>
                      <a:r>
                        <a:rPr lang="ru-RU" sz="1000" u="none" strike="noStrike" dirty="0">
                          <a:effectLst/>
                        </a:rPr>
                        <a:t>1 916</a:t>
                      </a:r>
                      <a:endParaRPr lang="ru-RU" sz="1000" b="0" i="0" u="none" strike="noStrike" dirty="0">
                        <a:solidFill>
                          <a:srgbClr val="000000"/>
                        </a:solidFill>
                        <a:effectLst/>
                        <a:latin typeface="Calibri"/>
                      </a:endParaRPr>
                    </a:p>
                  </a:txBody>
                  <a:tcPr marL="6178" marR="6178" marT="6178" marB="0" anchor="ctr"/>
                </a:tc>
                <a:tc>
                  <a:txBody>
                    <a:bodyPr/>
                    <a:lstStyle/>
                    <a:p>
                      <a:pPr algn="ctr" fontAlgn="ctr"/>
                      <a:r>
                        <a:rPr lang="ru-RU" sz="1000" u="none" strike="noStrike">
                          <a:effectLst/>
                        </a:rPr>
                        <a:t>241 895,939</a:t>
                      </a:r>
                      <a:endParaRPr lang="ru-RU" sz="1000" b="0" i="0" u="none" strike="noStrike">
                        <a:solidFill>
                          <a:srgbClr val="000000"/>
                        </a:solidFill>
                        <a:effectLst/>
                        <a:latin typeface="Calibri"/>
                      </a:endParaRPr>
                    </a:p>
                  </a:txBody>
                  <a:tcPr marL="6178" marR="6178" marT="6178" marB="0" anchor="ctr"/>
                </a:tc>
                <a:tc>
                  <a:txBody>
                    <a:bodyPr/>
                    <a:lstStyle/>
                    <a:p>
                      <a:pPr algn="ctr" fontAlgn="ctr"/>
                      <a:r>
                        <a:rPr lang="ru-RU" sz="1000" u="none" strike="noStrike">
                          <a:effectLst/>
                        </a:rPr>
                        <a:t>287 345,801</a:t>
                      </a:r>
                      <a:endParaRPr lang="ru-RU" sz="1000" b="0" i="0" u="none" strike="noStrike">
                        <a:solidFill>
                          <a:srgbClr val="000000"/>
                        </a:solidFill>
                        <a:effectLst/>
                        <a:latin typeface="Calibri"/>
                      </a:endParaRPr>
                    </a:p>
                  </a:txBody>
                  <a:tcPr marL="6178" marR="6178" marT="6178" marB="0" anchor="ctr"/>
                </a:tc>
                <a:tc>
                  <a:txBody>
                    <a:bodyPr/>
                    <a:lstStyle/>
                    <a:p>
                      <a:pPr algn="ctr" fontAlgn="ctr"/>
                      <a:r>
                        <a:rPr lang="ru-RU" sz="1000" u="none" strike="noStrike">
                          <a:effectLst/>
                        </a:rPr>
                        <a:t>322 272,870</a:t>
                      </a:r>
                      <a:endParaRPr lang="ru-RU" sz="1000" b="0" i="0" u="none" strike="noStrike">
                        <a:solidFill>
                          <a:srgbClr val="000000"/>
                        </a:solidFill>
                        <a:effectLst/>
                        <a:latin typeface="Calibri"/>
                      </a:endParaRPr>
                    </a:p>
                  </a:txBody>
                  <a:tcPr marL="6178" marR="6178" marT="6178" marB="0" anchor="ctr"/>
                </a:tc>
                <a:tc>
                  <a:txBody>
                    <a:bodyPr/>
                    <a:lstStyle/>
                    <a:p>
                      <a:pPr algn="ctr" fontAlgn="ctr"/>
                      <a:r>
                        <a:rPr lang="ru-RU" sz="1000" u="none" strike="noStrike">
                          <a:effectLst/>
                        </a:rPr>
                        <a:t>334 206,670</a:t>
                      </a:r>
                      <a:endParaRPr lang="ru-RU" sz="1000" b="0" i="0" u="none" strike="noStrike">
                        <a:solidFill>
                          <a:srgbClr val="000000"/>
                        </a:solidFill>
                        <a:effectLst/>
                        <a:latin typeface="Calibri"/>
                      </a:endParaRPr>
                    </a:p>
                  </a:txBody>
                  <a:tcPr marL="6178" marR="6178" marT="6178" marB="0" anchor="ctr"/>
                </a:tc>
                <a:tc>
                  <a:txBody>
                    <a:bodyPr/>
                    <a:lstStyle/>
                    <a:p>
                      <a:pPr algn="ctr" fontAlgn="ctr"/>
                      <a:r>
                        <a:rPr lang="ru-RU" sz="1000" u="none" strike="noStrike">
                          <a:effectLst/>
                        </a:rPr>
                        <a:t>352 082,564</a:t>
                      </a:r>
                      <a:endParaRPr lang="ru-RU" sz="1000" b="0" i="0" u="none" strike="noStrike">
                        <a:solidFill>
                          <a:srgbClr val="000000"/>
                        </a:solidFill>
                        <a:effectLst/>
                        <a:latin typeface="Calibri"/>
                      </a:endParaRPr>
                    </a:p>
                  </a:txBody>
                  <a:tcPr marL="6178" marR="6178" marT="6178" marB="0" anchor="ctr"/>
                </a:tc>
              </a:tr>
              <a:tr h="640176">
                <a:tc>
                  <a:txBody>
                    <a:bodyPr/>
                    <a:lstStyle/>
                    <a:p>
                      <a:pPr algn="ctr" fontAlgn="ctr"/>
                      <a:r>
                        <a:rPr lang="ru-RU" sz="1000" u="none" strike="noStrike">
                          <a:effectLst/>
                        </a:rPr>
                        <a:t>Реализация основных общеобразовательных программ среднего общего образования</a:t>
                      </a:r>
                      <a:endParaRPr lang="ru-RU" sz="1000" b="0" i="0" u="none" strike="noStrike">
                        <a:solidFill>
                          <a:srgbClr val="000000"/>
                        </a:solidFill>
                        <a:effectLst/>
                        <a:latin typeface="Calibri"/>
                      </a:endParaRPr>
                    </a:p>
                  </a:txBody>
                  <a:tcPr marL="6178" marR="6178" marT="6178" marB="0" anchor="ctr"/>
                </a:tc>
                <a:tc>
                  <a:txBody>
                    <a:bodyPr/>
                    <a:lstStyle/>
                    <a:p>
                      <a:pPr algn="ctr" fontAlgn="ctr"/>
                      <a:r>
                        <a:rPr lang="ru-RU" sz="1000" u="none" strike="noStrike">
                          <a:effectLst/>
                        </a:rPr>
                        <a:t>Число обучающихся</a:t>
                      </a:r>
                      <a:endParaRPr lang="ru-RU" sz="1000" b="0" i="0" u="none" strike="noStrike">
                        <a:solidFill>
                          <a:srgbClr val="000000"/>
                        </a:solidFill>
                        <a:effectLst/>
                        <a:latin typeface="Calibri"/>
                      </a:endParaRPr>
                    </a:p>
                  </a:txBody>
                  <a:tcPr marL="6178" marR="6178" marT="6178" marB="0" anchor="ctr"/>
                </a:tc>
                <a:tc>
                  <a:txBody>
                    <a:bodyPr/>
                    <a:lstStyle/>
                    <a:p>
                      <a:pPr algn="ctr" fontAlgn="ctr"/>
                      <a:r>
                        <a:rPr lang="ru-RU" sz="1000" u="none" strike="noStrike">
                          <a:effectLst/>
                        </a:rPr>
                        <a:t>Человек</a:t>
                      </a:r>
                      <a:endParaRPr lang="ru-RU" sz="1000" b="0" i="0" u="none" strike="noStrike">
                        <a:solidFill>
                          <a:srgbClr val="000000"/>
                        </a:solidFill>
                        <a:effectLst/>
                        <a:latin typeface="Calibri"/>
                      </a:endParaRPr>
                    </a:p>
                  </a:txBody>
                  <a:tcPr marL="6178" marR="6178" marT="6178" marB="0" anchor="ctr"/>
                </a:tc>
                <a:tc>
                  <a:txBody>
                    <a:bodyPr/>
                    <a:lstStyle/>
                    <a:p>
                      <a:pPr algn="ctr" fontAlgn="ctr"/>
                      <a:r>
                        <a:rPr lang="ru-RU" sz="1000" u="none" strike="noStrike">
                          <a:effectLst/>
                        </a:rPr>
                        <a:t>460</a:t>
                      </a:r>
                      <a:endParaRPr lang="ru-RU" sz="1000" b="0" i="0" u="none" strike="noStrike">
                        <a:solidFill>
                          <a:srgbClr val="000000"/>
                        </a:solidFill>
                        <a:effectLst/>
                        <a:latin typeface="Calibri"/>
                      </a:endParaRPr>
                    </a:p>
                  </a:txBody>
                  <a:tcPr marL="6178" marR="6178" marT="6178" marB="0" anchor="ctr"/>
                </a:tc>
                <a:tc>
                  <a:txBody>
                    <a:bodyPr/>
                    <a:lstStyle/>
                    <a:p>
                      <a:pPr algn="ctr" fontAlgn="ctr"/>
                      <a:r>
                        <a:rPr lang="ru-RU" sz="1000" u="none" strike="noStrike" dirty="0">
                          <a:effectLst/>
                        </a:rPr>
                        <a:t>427</a:t>
                      </a:r>
                      <a:endParaRPr lang="ru-RU" sz="1000" b="0" i="0" u="none" strike="noStrike" dirty="0">
                        <a:solidFill>
                          <a:srgbClr val="000000"/>
                        </a:solidFill>
                        <a:effectLst/>
                        <a:latin typeface="Calibri"/>
                      </a:endParaRPr>
                    </a:p>
                  </a:txBody>
                  <a:tcPr marL="6178" marR="6178" marT="6178" marB="0" anchor="ctr"/>
                </a:tc>
                <a:tc>
                  <a:txBody>
                    <a:bodyPr/>
                    <a:lstStyle/>
                    <a:p>
                      <a:pPr algn="ctr" fontAlgn="ctr"/>
                      <a:r>
                        <a:rPr lang="ru-RU" sz="1000" u="none" strike="noStrike" dirty="0">
                          <a:effectLst/>
                        </a:rPr>
                        <a:t>381</a:t>
                      </a:r>
                      <a:endParaRPr lang="ru-RU" sz="1000" b="0" i="0" u="none" strike="noStrike" dirty="0">
                        <a:solidFill>
                          <a:srgbClr val="000000"/>
                        </a:solidFill>
                        <a:effectLst/>
                        <a:latin typeface="Calibri"/>
                      </a:endParaRPr>
                    </a:p>
                  </a:txBody>
                  <a:tcPr marL="6178" marR="6178" marT="6178" marB="0" anchor="ctr"/>
                </a:tc>
                <a:tc>
                  <a:txBody>
                    <a:bodyPr/>
                    <a:lstStyle/>
                    <a:p>
                      <a:pPr algn="ctr" fontAlgn="ctr"/>
                      <a:r>
                        <a:rPr lang="ru-RU" sz="1000" u="none" strike="noStrike" dirty="0">
                          <a:effectLst/>
                        </a:rPr>
                        <a:t>381</a:t>
                      </a:r>
                      <a:endParaRPr lang="ru-RU" sz="1000" b="0" i="0" u="none" strike="noStrike" dirty="0">
                        <a:solidFill>
                          <a:srgbClr val="000000"/>
                        </a:solidFill>
                        <a:effectLst/>
                        <a:latin typeface="Calibri"/>
                      </a:endParaRPr>
                    </a:p>
                  </a:txBody>
                  <a:tcPr marL="6178" marR="6178" marT="6178" marB="0" anchor="ctr"/>
                </a:tc>
                <a:tc>
                  <a:txBody>
                    <a:bodyPr/>
                    <a:lstStyle/>
                    <a:p>
                      <a:pPr algn="ctr" fontAlgn="ctr"/>
                      <a:r>
                        <a:rPr lang="ru-RU" sz="1000" u="none" strike="noStrike" dirty="0">
                          <a:effectLst/>
                        </a:rPr>
                        <a:t>381</a:t>
                      </a:r>
                      <a:endParaRPr lang="ru-RU" sz="1000" b="0" i="0" u="none" strike="noStrike" dirty="0">
                        <a:solidFill>
                          <a:srgbClr val="000000"/>
                        </a:solidFill>
                        <a:effectLst/>
                        <a:latin typeface="Calibri"/>
                      </a:endParaRPr>
                    </a:p>
                  </a:txBody>
                  <a:tcPr marL="6178" marR="6178" marT="6178" marB="0" anchor="ctr"/>
                </a:tc>
                <a:tc>
                  <a:txBody>
                    <a:bodyPr/>
                    <a:lstStyle/>
                    <a:p>
                      <a:pPr algn="ctr" fontAlgn="ctr"/>
                      <a:r>
                        <a:rPr lang="ru-RU" sz="1000" u="none" strike="noStrike" dirty="0">
                          <a:effectLst/>
                        </a:rPr>
                        <a:t>60 473,985</a:t>
                      </a:r>
                      <a:endParaRPr lang="ru-RU" sz="1000" b="0" i="0" u="none" strike="noStrike" dirty="0">
                        <a:solidFill>
                          <a:srgbClr val="000000"/>
                        </a:solidFill>
                        <a:effectLst/>
                        <a:latin typeface="Calibri"/>
                      </a:endParaRPr>
                    </a:p>
                  </a:txBody>
                  <a:tcPr marL="6178" marR="6178" marT="6178" marB="0" anchor="ctr"/>
                </a:tc>
                <a:tc>
                  <a:txBody>
                    <a:bodyPr/>
                    <a:lstStyle/>
                    <a:p>
                      <a:pPr algn="ctr" fontAlgn="ctr"/>
                      <a:r>
                        <a:rPr lang="ru-RU" sz="1000" u="none" strike="noStrike" dirty="0">
                          <a:effectLst/>
                        </a:rPr>
                        <a:t>66 646,745</a:t>
                      </a:r>
                      <a:endParaRPr lang="ru-RU" sz="1000" b="0" i="0" u="none" strike="noStrike" dirty="0">
                        <a:solidFill>
                          <a:srgbClr val="000000"/>
                        </a:solidFill>
                        <a:effectLst/>
                        <a:latin typeface="Calibri"/>
                      </a:endParaRPr>
                    </a:p>
                  </a:txBody>
                  <a:tcPr marL="6178" marR="6178" marT="6178" marB="0" anchor="ctr"/>
                </a:tc>
                <a:tc>
                  <a:txBody>
                    <a:bodyPr/>
                    <a:lstStyle/>
                    <a:p>
                      <a:pPr algn="ctr" fontAlgn="ctr"/>
                      <a:r>
                        <a:rPr lang="ru-RU" sz="1000" u="none" strike="noStrike">
                          <a:effectLst/>
                        </a:rPr>
                        <a:t>64 084,532</a:t>
                      </a:r>
                      <a:endParaRPr lang="ru-RU" sz="1000" b="0" i="0" u="none" strike="noStrike">
                        <a:solidFill>
                          <a:srgbClr val="000000"/>
                        </a:solidFill>
                        <a:effectLst/>
                        <a:latin typeface="Calibri"/>
                      </a:endParaRPr>
                    </a:p>
                  </a:txBody>
                  <a:tcPr marL="6178" marR="6178" marT="6178" marB="0" anchor="ctr"/>
                </a:tc>
                <a:tc>
                  <a:txBody>
                    <a:bodyPr/>
                    <a:lstStyle/>
                    <a:p>
                      <a:pPr algn="ctr" fontAlgn="ctr"/>
                      <a:r>
                        <a:rPr lang="ru-RU" sz="1000" u="none" strike="noStrike">
                          <a:effectLst/>
                        </a:rPr>
                        <a:t>66 457,590</a:t>
                      </a:r>
                      <a:endParaRPr lang="ru-RU" sz="1000" b="0" i="0" u="none" strike="noStrike">
                        <a:solidFill>
                          <a:srgbClr val="000000"/>
                        </a:solidFill>
                        <a:effectLst/>
                        <a:latin typeface="Calibri"/>
                      </a:endParaRPr>
                    </a:p>
                  </a:txBody>
                  <a:tcPr marL="6178" marR="6178" marT="6178" marB="0" anchor="ctr"/>
                </a:tc>
                <a:tc>
                  <a:txBody>
                    <a:bodyPr/>
                    <a:lstStyle/>
                    <a:p>
                      <a:pPr algn="ctr" fontAlgn="ctr"/>
                      <a:r>
                        <a:rPr lang="ru-RU" sz="1000" u="none" strike="noStrike">
                          <a:effectLst/>
                        </a:rPr>
                        <a:t>70 012,243</a:t>
                      </a:r>
                      <a:endParaRPr lang="ru-RU" sz="1000" b="0" i="0" u="none" strike="noStrike">
                        <a:solidFill>
                          <a:srgbClr val="000000"/>
                        </a:solidFill>
                        <a:effectLst/>
                        <a:latin typeface="Calibri"/>
                      </a:endParaRPr>
                    </a:p>
                  </a:txBody>
                  <a:tcPr marL="6178" marR="6178" marT="6178" marB="0" anchor="ctr"/>
                </a:tc>
              </a:tr>
              <a:tr h="798615">
                <a:tc>
                  <a:txBody>
                    <a:bodyPr/>
                    <a:lstStyle/>
                    <a:p>
                      <a:pPr algn="ctr" fontAlgn="ctr"/>
                      <a:r>
                        <a:rPr lang="ru-RU" sz="1000" u="none" strike="noStrike">
                          <a:effectLst/>
                        </a:rPr>
                        <a:t>Реализация основных общеобразовательных программ дошкольного образования до 3-х лет</a:t>
                      </a:r>
                      <a:endParaRPr lang="ru-RU" sz="1000" b="0" i="0" u="none" strike="noStrike">
                        <a:solidFill>
                          <a:srgbClr val="000000"/>
                        </a:solidFill>
                        <a:effectLst/>
                        <a:latin typeface="Calibri"/>
                      </a:endParaRPr>
                    </a:p>
                  </a:txBody>
                  <a:tcPr marL="6178" marR="6178" marT="6178" marB="0" anchor="ctr"/>
                </a:tc>
                <a:tc>
                  <a:txBody>
                    <a:bodyPr/>
                    <a:lstStyle/>
                    <a:p>
                      <a:pPr algn="ctr" fontAlgn="ctr"/>
                      <a:r>
                        <a:rPr lang="ru-RU" sz="1000" u="none" strike="noStrike">
                          <a:effectLst/>
                        </a:rPr>
                        <a:t>Число обучающихся</a:t>
                      </a:r>
                      <a:endParaRPr lang="ru-RU" sz="1000" b="0" i="0" u="none" strike="noStrike">
                        <a:solidFill>
                          <a:srgbClr val="000000"/>
                        </a:solidFill>
                        <a:effectLst/>
                        <a:latin typeface="Calibri"/>
                      </a:endParaRPr>
                    </a:p>
                  </a:txBody>
                  <a:tcPr marL="6178" marR="6178" marT="6178" marB="0" anchor="ctr"/>
                </a:tc>
                <a:tc>
                  <a:txBody>
                    <a:bodyPr/>
                    <a:lstStyle/>
                    <a:p>
                      <a:pPr algn="ctr" fontAlgn="ctr"/>
                      <a:r>
                        <a:rPr lang="ru-RU" sz="1000" u="none" strike="noStrike">
                          <a:effectLst/>
                        </a:rPr>
                        <a:t>Человек / Человеко-дни</a:t>
                      </a:r>
                      <a:endParaRPr lang="ru-RU" sz="1000" b="0" i="0" u="none" strike="noStrike">
                        <a:solidFill>
                          <a:srgbClr val="000000"/>
                        </a:solidFill>
                        <a:effectLst/>
                        <a:latin typeface="Calibri"/>
                      </a:endParaRPr>
                    </a:p>
                  </a:txBody>
                  <a:tcPr marL="6178" marR="6178" marT="6178" marB="0" anchor="ctr"/>
                </a:tc>
                <a:tc>
                  <a:txBody>
                    <a:bodyPr/>
                    <a:lstStyle/>
                    <a:p>
                      <a:pPr algn="ctr" fontAlgn="ctr"/>
                      <a:r>
                        <a:rPr lang="ru-RU" sz="1000" u="none" strike="noStrike">
                          <a:effectLst/>
                        </a:rPr>
                        <a:t>36 481,9</a:t>
                      </a:r>
                      <a:endParaRPr lang="ru-RU" sz="1000" b="0" i="0" u="none" strike="noStrike">
                        <a:solidFill>
                          <a:srgbClr val="000000"/>
                        </a:solidFill>
                        <a:effectLst/>
                        <a:latin typeface="Calibri"/>
                      </a:endParaRPr>
                    </a:p>
                  </a:txBody>
                  <a:tcPr marL="6178" marR="6178" marT="6178" marB="0" anchor="ctr"/>
                </a:tc>
                <a:tc>
                  <a:txBody>
                    <a:bodyPr/>
                    <a:lstStyle/>
                    <a:p>
                      <a:pPr algn="ctr" fontAlgn="ctr"/>
                      <a:r>
                        <a:rPr lang="ru-RU" sz="1000" u="none" strike="noStrike">
                          <a:effectLst/>
                        </a:rPr>
                        <a:t>37 346,4</a:t>
                      </a:r>
                      <a:endParaRPr lang="ru-RU" sz="1000" b="0" i="0" u="none" strike="noStrike">
                        <a:solidFill>
                          <a:srgbClr val="000000"/>
                        </a:solidFill>
                        <a:effectLst/>
                        <a:latin typeface="Calibri"/>
                      </a:endParaRPr>
                    </a:p>
                  </a:txBody>
                  <a:tcPr marL="6178" marR="6178" marT="6178" marB="0" anchor="ctr"/>
                </a:tc>
                <a:tc>
                  <a:txBody>
                    <a:bodyPr/>
                    <a:lstStyle/>
                    <a:p>
                      <a:pPr algn="ctr" fontAlgn="ctr"/>
                      <a:r>
                        <a:rPr lang="ru-RU" sz="1000" u="none" strike="noStrike">
                          <a:effectLst/>
                        </a:rPr>
                        <a:t>181</a:t>
                      </a:r>
                      <a:endParaRPr lang="ru-RU" sz="1000" b="0" i="0" u="none" strike="noStrike">
                        <a:solidFill>
                          <a:srgbClr val="000000"/>
                        </a:solidFill>
                        <a:effectLst/>
                        <a:latin typeface="Calibri"/>
                      </a:endParaRPr>
                    </a:p>
                  </a:txBody>
                  <a:tcPr marL="6178" marR="6178" marT="6178" marB="0" anchor="ctr"/>
                </a:tc>
                <a:tc>
                  <a:txBody>
                    <a:bodyPr/>
                    <a:lstStyle/>
                    <a:p>
                      <a:pPr algn="ctr" fontAlgn="ctr"/>
                      <a:r>
                        <a:rPr lang="ru-RU" sz="1000" u="none" strike="noStrike" dirty="0">
                          <a:effectLst/>
                        </a:rPr>
                        <a:t>181</a:t>
                      </a:r>
                      <a:endParaRPr lang="ru-RU" sz="1000" b="0" i="0" u="none" strike="noStrike" dirty="0">
                        <a:solidFill>
                          <a:srgbClr val="000000"/>
                        </a:solidFill>
                        <a:effectLst/>
                        <a:latin typeface="Calibri"/>
                      </a:endParaRPr>
                    </a:p>
                  </a:txBody>
                  <a:tcPr marL="6178" marR="6178" marT="6178" marB="0" anchor="ctr"/>
                </a:tc>
                <a:tc>
                  <a:txBody>
                    <a:bodyPr/>
                    <a:lstStyle/>
                    <a:p>
                      <a:pPr algn="ctr" fontAlgn="ctr"/>
                      <a:r>
                        <a:rPr lang="ru-RU" sz="1000" u="none" strike="noStrike" dirty="0">
                          <a:effectLst/>
                        </a:rPr>
                        <a:t>181</a:t>
                      </a:r>
                      <a:endParaRPr lang="ru-RU" sz="1000" b="0" i="0" u="none" strike="noStrike" dirty="0">
                        <a:solidFill>
                          <a:srgbClr val="000000"/>
                        </a:solidFill>
                        <a:effectLst/>
                        <a:latin typeface="Calibri"/>
                      </a:endParaRPr>
                    </a:p>
                  </a:txBody>
                  <a:tcPr marL="6178" marR="6178" marT="6178" marB="0" anchor="ctr"/>
                </a:tc>
                <a:tc>
                  <a:txBody>
                    <a:bodyPr/>
                    <a:lstStyle/>
                    <a:p>
                      <a:pPr algn="ctr" fontAlgn="ctr"/>
                      <a:r>
                        <a:rPr lang="ru-RU" sz="1000" u="none" strike="noStrike">
                          <a:effectLst/>
                        </a:rPr>
                        <a:t>29 267,011</a:t>
                      </a:r>
                      <a:endParaRPr lang="ru-RU" sz="1000" b="0" i="0" u="none" strike="noStrike">
                        <a:solidFill>
                          <a:srgbClr val="000000"/>
                        </a:solidFill>
                        <a:effectLst/>
                        <a:latin typeface="Calibri"/>
                      </a:endParaRPr>
                    </a:p>
                  </a:txBody>
                  <a:tcPr marL="6178" marR="6178" marT="6178" marB="0" anchor="ctr"/>
                </a:tc>
                <a:tc>
                  <a:txBody>
                    <a:bodyPr/>
                    <a:lstStyle/>
                    <a:p>
                      <a:pPr algn="ctr" fontAlgn="ctr"/>
                      <a:r>
                        <a:rPr lang="ru-RU" sz="1000" u="none" strike="noStrike" dirty="0">
                          <a:effectLst/>
                        </a:rPr>
                        <a:t>33 298,749</a:t>
                      </a:r>
                      <a:endParaRPr lang="ru-RU" sz="1000" b="0" i="0" u="none" strike="noStrike" dirty="0">
                        <a:solidFill>
                          <a:srgbClr val="000000"/>
                        </a:solidFill>
                        <a:effectLst/>
                        <a:latin typeface="Calibri"/>
                      </a:endParaRPr>
                    </a:p>
                  </a:txBody>
                  <a:tcPr marL="6178" marR="6178" marT="6178" marB="0" anchor="ctr"/>
                </a:tc>
                <a:tc>
                  <a:txBody>
                    <a:bodyPr/>
                    <a:lstStyle/>
                    <a:p>
                      <a:pPr algn="ctr" fontAlgn="ctr"/>
                      <a:r>
                        <a:rPr lang="ru-RU" sz="1000" u="none" strike="noStrike" dirty="0">
                          <a:effectLst/>
                        </a:rPr>
                        <a:t>32 302,618</a:t>
                      </a:r>
                      <a:endParaRPr lang="ru-RU" sz="1000" b="0" i="0" u="none" strike="noStrike" dirty="0">
                        <a:solidFill>
                          <a:srgbClr val="000000"/>
                        </a:solidFill>
                        <a:effectLst/>
                        <a:latin typeface="Calibri"/>
                      </a:endParaRPr>
                    </a:p>
                  </a:txBody>
                  <a:tcPr marL="6178" marR="6178" marT="6178" marB="0" anchor="ctr"/>
                </a:tc>
                <a:tc>
                  <a:txBody>
                    <a:bodyPr/>
                    <a:lstStyle/>
                    <a:p>
                      <a:pPr algn="ctr" fontAlgn="ctr"/>
                      <a:r>
                        <a:rPr lang="ru-RU" sz="1000" u="none" strike="noStrike">
                          <a:effectLst/>
                        </a:rPr>
                        <a:t>32 807,751</a:t>
                      </a:r>
                      <a:endParaRPr lang="ru-RU" sz="1000" b="0" i="0" u="none" strike="noStrike">
                        <a:solidFill>
                          <a:srgbClr val="000000"/>
                        </a:solidFill>
                        <a:effectLst/>
                        <a:latin typeface="Calibri"/>
                      </a:endParaRPr>
                    </a:p>
                  </a:txBody>
                  <a:tcPr marL="6178" marR="6178" marT="6178" marB="0" anchor="ctr"/>
                </a:tc>
                <a:tc>
                  <a:txBody>
                    <a:bodyPr/>
                    <a:lstStyle/>
                    <a:p>
                      <a:pPr algn="ctr" fontAlgn="ctr"/>
                      <a:r>
                        <a:rPr lang="ru-RU" sz="1000" u="none" strike="noStrike">
                          <a:effectLst/>
                        </a:rPr>
                        <a:t>34 923,286</a:t>
                      </a:r>
                      <a:endParaRPr lang="ru-RU" sz="1000" b="0" i="0" u="none" strike="noStrike">
                        <a:solidFill>
                          <a:srgbClr val="000000"/>
                        </a:solidFill>
                        <a:effectLst/>
                        <a:latin typeface="Calibri"/>
                      </a:endParaRPr>
                    </a:p>
                  </a:txBody>
                  <a:tcPr marL="6178" marR="6178" marT="6178" marB="0" anchor="ctr"/>
                </a:tc>
              </a:tr>
              <a:tr h="957053">
                <a:tc>
                  <a:txBody>
                    <a:bodyPr/>
                    <a:lstStyle/>
                    <a:p>
                      <a:pPr algn="ctr" fontAlgn="ctr"/>
                      <a:r>
                        <a:rPr lang="ru-RU" sz="1000" u="none" strike="noStrike">
                          <a:effectLst/>
                        </a:rPr>
                        <a:t>Реализация основных общеобразовательных программ дошкольного образования от 3 лет до 8 лет</a:t>
                      </a:r>
                      <a:endParaRPr lang="ru-RU" sz="1000" b="0" i="0" u="none" strike="noStrike">
                        <a:solidFill>
                          <a:srgbClr val="000000"/>
                        </a:solidFill>
                        <a:effectLst/>
                        <a:latin typeface="Calibri"/>
                      </a:endParaRPr>
                    </a:p>
                  </a:txBody>
                  <a:tcPr marL="6178" marR="6178" marT="6178" marB="0" anchor="ctr"/>
                </a:tc>
                <a:tc>
                  <a:txBody>
                    <a:bodyPr/>
                    <a:lstStyle/>
                    <a:p>
                      <a:pPr algn="ctr" fontAlgn="ctr"/>
                      <a:r>
                        <a:rPr lang="ru-RU" sz="1000" u="none" strike="noStrike">
                          <a:effectLst/>
                        </a:rPr>
                        <a:t>Число обучающихся</a:t>
                      </a:r>
                      <a:endParaRPr lang="ru-RU" sz="1000" b="0" i="0" u="none" strike="noStrike">
                        <a:solidFill>
                          <a:srgbClr val="000000"/>
                        </a:solidFill>
                        <a:effectLst/>
                        <a:latin typeface="Calibri"/>
                      </a:endParaRPr>
                    </a:p>
                  </a:txBody>
                  <a:tcPr marL="6178" marR="6178" marT="6178" marB="0" anchor="ctr"/>
                </a:tc>
                <a:tc>
                  <a:txBody>
                    <a:bodyPr/>
                    <a:lstStyle/>
                    <a:p>
                      <a:pPr algn="ctr" fontAlgn="ctr"/>
                      <a:r>
                        <a:rPr lang="ru-RU" sz="1000" u="none" strike="noStrike">
                          <a:effectLst/>
                        </a:rPr>
                        <a:t>Человек / Человеко-дни</a:t>
                      </a:r>
                      <a:endParaRPr lang="ru-RU" sz="1000" b="0" i="0" u="none" strike="noStrike">
                        <a:solidFill>
                          <a:srgbClr val="000000"/>
                        </a:solidFill>
                        <a:effectLst/>
                        <a:latin typeface="Calibri"/>
                      </a:endParaRPr>
                    </a:p>
                  </a:txBody>
                  <a:tcPr marL="6178" marR="6178" marT="6178" marB="0" anchor="ctr"/>
                </a:tc>
                <a:tc>
                  <a:txBody>
                    <a:bodyPr/>
                    <a:lstStyle/>
                    <a:p>
                      <a:pPr algn="ctr" fontAlgn="ctr"/>
                      <a:r>
                        <a:rPr lang="ru-RU" sz="1000" u="none" strike="noStrike">
                          <a:effectLst/>
                        </a:rPr>
                        <a:t>183 793,5</a:t>
                      </a:r>
                      <a:endParaRPr lang="ru-RU" sz="1000" b="0" i="0" u="none" strike="noStrike">
                        <a:solidFill>
                          <a:srgbClr val="000000"/>
                        </a:solidFill>
                        <a:effectLst/>
                        <a:latin typeface="Calibri"/>
                      </a:endParaRPr>
                    </a:p>
                  </a:txBody>
                  <a:tcPr marL="6178" marR="6178" marT="6178" marB="0" anchor="ctr"/>
                </a:tc>
                <a:tc>
                  <a:txBody>
                    <a:bodyPr/>
                    <a:lstStyle/>
                    <a:p>
                      <a:pPr algn="ctr" fontAlgn="ctr"/>
                      <a:r>
                        <a:rPr lang="ru-RU" sz="1000" u="none" strike="noStrike">
                          <a:effectLst/>
                        </a:rPr>
                        <a:t>176 876,7</a:t>
                      </a:r>
                      <a:endParaRPr lang="ru-RU" sz="1000" b="0" i="0" u="none" strike="noStrike">
                        <a:solidFill>
                          <a:srgbClr val="000000"/>
                        </a:solidFill>
                        <a:effectLst/>
                        <a:latin typeface="Calibri"/>
                      </a:endParaRPr>
                    </a:p>
                  </a:txBody>
                  <a:tcPr marL="6178" marR="6178" marT="6178" marB="0" anchor="ctr"/>
                </a:tc>
                <a:tc>
                  <a:txBody>
                    <a:bodyPr/>
                    <a:lstStyle/>
                    <a:p>
                      <a:pPr algn="ctr" fontAlgn="ctr"/>
                      <a:r>
                        <a:rPr lang="ru-RU" sz="1000" u="none" strike="noStrike">
                          <a:effectLst/>
                        </a:rPr>
                        <a:t>1 013</a:t>
                      </a:r>
                      <a:endParaRPr lang="ru-RU" sz="1000" b="0" i="0" u="none" strike="noStrike">
                        <a:solidFill>
                          <a:srgbClr val="000000"/>
                        </a:solidFill>
                        <a:effectLst/>
                        <a:latin typeface="Calibri"/>
                      </a:endParaRPr>
                    </a:p>
                  </a:txBody>
                  <a:tcPr marL="6178" marR="6178" marT="6178" marB="0" anchor="ctr"/>
                </a:tc>
                <a:tc>
                  <a:txBody>
                    <a:bodyPr/>
                    <a:lstStyle/>
                    <a:p>
                      <a:pPr algn="ctr" fontAlgn="ctr"/>
                      <a:r>
                        <a:rPr lang="ru-RU" sz="1000" u="none" strike="noStrike">
                          <a:effectLst/>
                        </a:rPr>
                        <a:t>1 013</a:t>
                      </a:r>
                      <a:endParaRPr lang="ru-RU" sz="1000" b="0" i="0" u="none" strike="noStrike">
                        <a:solidFill>
                          <a:srgbClr val="000000"/>
                        </a:solidFill>
                        <a:effectLst/>
                        <a:latin typeface="Calibri"/>
                      </a:endParaRPr>
                    </a:p>
                  </a:txBody>
                  <a:tcPr marL="6178" marR="6178" marT="6178" marB="0" anchor="ctr"/>
                </a:tc>
                <a:tc>
                  <a:txBody>
                    <a:bodyPr/>
                    <a:lstStyle/>
                    <a:p>
                      <a:pPr algn="ctr" fontAlgn="ctr"/>
                      <a:r>
                        <a:rPr lang="ru-RU" sz="1000" u="none" strike="noStrike" dirty="0">
                          <a:effectLst/>
                        </a:rPr>
                        <a:t>1 013</a:t>
                      </a:r>
                      <a:endParaRPr lang="ru-RU" sz="1000" b="0" i="0" u="none" strike="noStrike" dirty="0">
                        <a:solidFill>
                          <a:srgbClr val="000000"/>
                        </a:solidFill>
                        <a:effectLst/>
                        <a:latin typeface="Calibri"/>
                      </a:endParaRPr>
                    </a:p>
                  </a:txBody>
                  <a:tcPr marL="6178" marR="6178" marT="6178" marB="0" anchor="ctr"/>
                </a:tc>
                <a:tc>
                  <a:txBody>
                    <a:bodyPr/>
                    <a:lstStyle/>
                    <a:p>
                      <a:pPr algn="ctr" fontAlgn="ctr"/>
                      <a:r>
                        <a:rPr lang="ru-RU" sz="1000" u="none" strike="noStrike" dirty="0">
                          <a:effectLst/>
                        </a:rPr>
                        <a:t>147 445,345</a:t>
                      </a:r>
                      <a:endParaRPr lang="ru-RU" sz="1000" b="0" i="0" u="none" strike="noStrike" dirty="0">
                        <a:solidFill>
                          <a:srgbClr val="000000"/>
                        </a:solidFill>
                        <a:effectLst/>
                        <a:latin typeface="Calibri"/>
                      </a:endParaRPr>
                    </a:p>
                  </a:txBody>
                  <a:tcPr marL="6178" marR="6178" marT="6178" marB="0" anchor="ctr"/>
                </a:tc>
                <a:tc>
                  <a:txBody>
                    <a:bodyPr/>
                    <a:lstStyle/>
                    <a:p>
                      <a:pPr algn="ctr" fontAlgn="ctr"/>
                      <a:r>
                        <a:rPr lang="ru-RU" sz="1000" u="none" strike="noStrike" dirty="0">
                          <a:effectLst/>
                        </a:rPr>
                        <a:t>157 706,577</a:t>
                      </a:r>
                      <a:endParaRPr lang="ru-RU" sz="1000" b="0" i="0" u="none" strike="noStrike" dirty="0">
                        <a:solidFill>
                          <a:srgbClr val="000000"/>
                        </a:solidFill>
                        <a:effectLst/>
                        <a:latin typeface="Calibri"/>
                      </a:endParaRPr>
                    </a:p>
                  </a:txBody>
                  <a:tcPr marL="6178" marR="6178" marT="6178" marB="0" anchor="ctr"/>
                </a:tc>
                <a:tc>
                  <a:txBody>
                    <a:bodyPr/>
                    <a:lstStyle/>
                    <a:p>
                      <a:pPr algn="ctr" fontAlgn="ctr"/>
                      <a:r>
                        <a:rPr lang="ru-RU" sz="1000" u="none" strike="noStrike" dirty="0">
                          <a:effectLst/>
                        </a:rPr>
                        <a:t>180 787,583</a:t>
                      </a:r>
                      <a:endParaRPr lang="ru-RU" sz="1000" b="0" i="0" u="none" strike="noStrike" dirty="0">
                        <a:solidFill>
                          <a:srgbClr val="000000"/>
                        </a:solidFill>
                        <a:effectLst/>
                        <a:latin typeface="Calibri"/>
                      </a:endParaRPr>
                    </a:p>
                  </a:txBody>
                  <a:tcPr marL="6178" marR="6178" marT="6178" marB="0" anchor="ctr"/>
                </a:tc>
                <a:tc>
                  <a:txBody>
                    <a:bodyPr/>
                    <a:lstStyle/>
                    <a:p>
                      <a:pPr algn="ctr" fontAlgn="ctr"/>
                      <a:r>
                        <a:rPr lang="ru-RU" sz="1000" u="none" strike="noStrike" dirty="0">
                          <a:effectLst/>
                        </a:rPr>
                        <a:t>183 614,650</a:t>
                      </a:r>
                      <a:endParaRPr lang="ru-RU" sz="1000" b="0" i="0" u="none" strike="noStrike" dirty="0">
                        <a:solidFill>
                          <a:srgbClr val="000000"/>
                        </a:solidFill>
                        <a:effectLst/>
                        <a:latin typeface="Calibri"/>
                      </a:endParaRPr>
                    </a:p>
                  </a:txBody>
                  <a:tcPr marL="6178" marR="6178" marT="6178" marB="0" anchor="ctr"/>
                </a:tc>
                <a:tc>
                  <a:txBody>
                    <a:bodyPr/>
                    <a:lstStyle/>
                    <a:p>
                      <a:pPr algn="ctr" fontAlgn="ctr"/>
                      <a:r>
                        <a:rPr lang="ru-RU" sz="1000" u="none" strike="noStrike" dirty="0">
                          <a:effectLst/>
                        </a:rPr>
                        <a:t>195 454,634</a:t>
                      </a:r>
                      <a:endParaRPr lang="ru-RU" sz="1000" b="0" i="0" u="none" strike="noStrike" dirty="0">
                        <a:solidFill>
                          <a:srgbClr val="000000"/>
                        </a:solidFill>
                        <a:effectLst/>
                        <a:latin typeface="Calibri"/>
                      </a:endParaRPr>
                    </a:p>
                  </a:txBody>
                  <a:tcPr marL="6178" marR="6178" marT="6178" marB="0" anchor="ctr"/>
                </a:tc>
              </a:tr>
              <a:tr h="640176">
                <a:tc>
                  <a:txBody>
                    <a:bodyPr/>
                    <a:lstStyle/>
                    <a:p>
                      <a:pPr algn="ctr" fontAlgn="ctr"/>
                      <a:r>
                        <a:rPr lang="ru-RU" sz="1000" u="none" strike="noStrike">
                          <a:effectLst/>
                        </a:rPr>
                        <a:t>Реализация дополнительных общеразвивающих программ</a:t>
                      </a:r>
                      <a:endParaRPr lang="ru-RU" sz="1000" b="0" i="0" u="none" strike="noStrike">
                        <a:solidFill>
                          <a:srgbClr val="000000"/>
                        </a:solidFill>
                        <a:effectLst/>
                        <a:latin typeface="Calibri"/>
                      </a:endParaRPr>
                    </a:p>
                  </a:txBody>
                  <a:tcPr marL="6178" marR="6178" marT="6178" marB="0" anchor="ctr"/>
                </a:tc>
                <a:tc>
                  <a:txBody>
                    <a:bodyPr/>
                    <a:lstStyle/>
                    <a:p>
                      <a:pPr algn="ctr" fontAlgn="ctr"/>
                      <a:r>
                        <a:rPr lang="ru-RU" sz="1000" u="none" strike="noStrike">
                          <a:effectLst/>
                        </a:rPr>
                        <a:t>Число обучающихся</a:t>
                      </a:r>
                      <a:endParaRPr lang="ru-RU" sz="1000" b="0" i="0" u="none" strike="noStrike">
                        <a:solidFill>
                          <a:srgbClr val="000000"/>
                        </a:solidFill>
                        <a:effectLst/>
                        <a:latin typeface="Calibri"/>
                      </a:endParaRPr>
                    </a:p>
                  </a:txBody>
                  <a:tcPr marL="6178" marR="6178" marT="6178" marB="0" anchor="ctr"/>
                </a:tc>
                <a:tc>
                  <a:txBody>
                    <a:bodyPr/>
                    <a:lstStyle/>
                    <a:p>
                      <a:pPr algn="ctr" fontAlgn="ctr"/>
                      <a:r>
                        <a:rPr lang="ru-RU" sz="1000" u="none" strike="noStrike">
                          <a:effectLst/>
                        </a:rPr>
                        <a:t>Человек</a:t>
                      </a:r>
                      <a:endParaRPr lang="ru-RU" sz="1000" b="0" i="0" u="none" strike="noStrike">
                        <a:solidFill>
                          <a:srgbClr val="000000"/>
                        </a:solidFill>
                        <a:effectLst/>
                        <a:latin typeface="Calibri"/>
                      </a:endParaRPr>
                    </a:p>
                  </a:txBody>
                  <a:tcPr marL="6178" marR="6178" marT="6178" marB="0" anchor="ctr"/>
                </a:tc>
                <a:tc>
                  <a:txBody>
                    <a:bodyPr/>
                    <a:lstStyle/>
                    <a:p>
                      <a:pPr algn="ctr" fontAlgn="ctr"/>
                      <a:r>
                        <a:rPr lang="ru-RU" sz="1000" u="none" strike="noStrike">
                          <a:effectLst/>
                        </a:rPr>
                        <a:t>1 763</a:t>
                      </a:r>
                      <a:endParaRPr lang="ru-RU" sz="1000" b="0" i="0" u="none" strike="noStrike">
                        <a:solidFill>
                          <a:srgbClr val="000000"/>
                        </a:solidFill>
                        <a:effectLst/>
                        <a:latin typeface="Calibri"/>
                      </a:endParaRPr>
                    </a:p>
                  </a:txBody>
                  <a:tcPr marL="6178" marR="6178" marT="6178" marB="0" anchor="ctr"/>
                </a:tc>
                <a:tc>
                  <a:txBody>
                    <a:bodyPr/>
                    <a:lstStyle/>
                    <a:p>
                      <a:pPr algn="ctr" fontAlgn="ctr"/>
                      <a:r>
                        <a:rPr lang="ru-RU" sz="1000" u="none" strike="noStrike">
                          <a:effectLst/>
                        </a:rPr>
                        <a:t>1 760</a:t>
                      </a:r>
                      <a:endParaRPr lang="ru-RU" sz="1000" b="0" i="0" u="none" strike="noStrike">
                        <a:solidFill>
                          <a:srgbClr val="000000"/>
                        </a:solidFill>
                        <a:effectLst/>
                        <a:latin typeface="Calibri"/>
                      </a:endParaRPr>
                    </a:p>
                  </a:txBody>
                  <a:tcPr marL="6178" marR="6178" marT="6178" marB="0" anchor="ctr"/>
                </a:tc>
                <a:tc>
                  <a:txBody>
                    <a:bodyPr/>
                    <a:lstStyle/>
                    <a:p>
                      <a:pPr algn="ctr" fontAlgn="ctr"/>
                      <a:r>
                        <a:rPr lang="ru-RU" sz="1000" u="none" strike="noStrike">
                          <a:effectLst/>
                        </a:rPr>
                        <a:t>1 781</a:t>
                      </a:r>
                      <a:endParaRPr lang="ru-RU" sz="1000" b="0" i="0" u="none" strike="noStrike">
                        <a:solidFill>
                          <a:srgbClr val="000000"/>
                        </a:solidFill>
                        <a:effectLst/>
                        <a:latin typeface="Calibri"/>
                      </a:endParaRPr>
                    </a:p>
                  </a:txBody>
                  <a:tcPr marL="6178" marR="6178" marT="6178" marB="0" anchor="ctr"/>
                </a:tc>
                <a:tc>
                  <a:txBody>
                    <a:bodyPr/>
                    <a:lstStyle/>
                    <a:p>
                      <a:pPr algn="ctr" fontAlgn="ctr"/>
                      <a:r>
                        <a:rPr lang="ru-RU" sz="1000" u="none" strike="noStrike">
                          <a:effectLst/>
                        </a:rPr>
                        <a:t>1 781</a:t>
                      </a:r>
                      <a:endParaRPr lang="ru-RU" sz="1000" b="0" i="0" u="none" strike="noStrike">
                        <a:solidFill>
                          <a:srgbClr val="000000"/>
                        </a:solidFill>
                        <a:effectLst/>
                        <a:latin typeface="Calibri"/>
                      </a:endParaRPr>
                    </a:p>
                  </a:txBody>
                  <a:tcPr marL="6178" marR="6178" marT="6178" marB="0" anchor="ctr"/>
                </a:tc>
                <a:tc>
                  <a:txBody>
                    <a:bodyPr/>
                    <a:lstStyle/>
                    <a:p>
                      <a:pPr algn="ctr" fontAlgn="ctr"/>
                      <a:r>
                        <a:rPr lang="ru-RU" sz="1000" u="none" strike="noStrike">
                          <a:effectLst/>
                        </a:rPr>
                        <a:t>1 781</a:t>
                      </a:r>
                      <a:endParaRPr lang="ru-RU" sz="1000" b="0" i="0" u="none" strike="noStrike">
                        <a:solidFill>
                          <a:srgbClr val="000000"/>
                        </a:solidFill>
                        <a:effectLst/>
                        <a:latin typeface="Calibri"/>
                      </a:endParaRPr>
                    </a:p>
                  </a:txBody>
                  <a:tcPr marL="6178" marR="6178" marT="6178" marB="0" anchor="ctr"/>
                </a:tc>
                <a:tc>
                  <a:txBody>
                    <a:bodyPr/>
                    <a:lstStyle/>
                    <a:p>
                      <a:pPr algn="ctr" fontAlgn="ctr"/>
                      <a:r>
                        <a:rPr lang="ru-RU" sz="1000" u="none" strike="noStrike">
                          <a:effectLst/>
                        </a:rPr>
                        <a:t>35 900,000</a:t>
                      </a:r>
                      <a:endParaRPr lang="ru-RU" sz="1000" b="0" i="0" u="none" strike="noStrike">
                        <a:solidFill>
                          <a:srgbClr val="000000"/>
                        </a:solidFill>
                        <a:effectLst/>
                        <a:latin typeface="Calibri"/>
                      </a:endParaRPr>
                    </a:p>
                  </a:txBody>
                  <a:tcPr marL="6178" marR="6178" marT="6178" marB="0" anchor="ctr"/>
                </a:tc>
                <a:tc>
                  <a:txBody>
                    <a:bodyPr/>
                    <a:lstStyle/>
                    <a:p>
                      <a:pPr algn="ctr" fontAlgn="ctr"/>
                      <a:r>
                        <a:rPr lang="ru-RU" sz="1000" u="none" strike="noStrike">
                          <a:effectLst/>
                        </a:rPr>
                        <a:t>40 000,000</a:t>
                      </a:r>
                      <a:endParaRPr lang="ru-RU" sz="1000" b="0" i="0" u="none" strike="noStrike">
                        <a:solidFill>
                          <a:srgbClr val="000000"/>
                        </a:solidFill>
                        <a:effectLst/>
                        <a:latin typeface="Calibri"/>
                      </a:endParaRPr>
                    </a:p>
                  </a:txBody>
                  <a:tcPr marL="6178" marR="6178" marT="6178" marB="0" anchor="ctr"/>
                </a:tc>
                <a:tc>
                  <a:txBody>
                    <a:bodyPr/>
                    <a:lstStyle/>
                    <a:p>
                      <a:pPr algn="ctr" fontAlgn="ctr"/>
                      <a:r>
                        <a:rPr lang="ru-RU" sz="1000" u="none" strike="noStrike" dirty="0">
                          <a:effectLst/>
                        </a:rPr>
                        <a:t>44 000,000</a:t>
                      </a:r>
                      <a:endParaRPr lang="ru-RU" sz="1000" b="0" i="0" u="none" strike="noStrike" dirty="0">
                        <a:solidFill>
                          <a:srgbClr val="000000"/>
                        </a:solidFill>
                        <a:effectLst/>
                        <a:latin typeface="Calibri"/>
                      </a:endParaRPr>
                    </a:p>
                  </a:txBody>
                  <a:tcPr marL="6178" marR="6178" marT="6178" marB="0" anchor="ctr"/>
                </a:tc>
                <a:tc>
                  <a:txBody>
                    <a:bodyPr/>
                    <a:lstStyle/>
                    <a:p>
                      <a:pPr algn="ctr" fontAlgn="ctr"/>
                      <a:r>
                        <a:rPr lang="ru-RU" sz="1000" u="none" strike="noStrike" dirty="0">
                          <a:effectLst/>
                        </a:rPr>
                        <a:t>40 000,000</a:t>
                      </a:r>
                      <a:endParaRPr lang="ru-RU" sz="1000" b="0" i="0" u="none" strike="noStrike" dirty="0">
                        <a:solidFill>
                          <a:srgbClr val="000000"/>
                        </a:solidFill>
                        <a:effectLst/>
                        <a:latin typeface="Calibri"/>
                      </a:endParaRPr>
                    </a:p>
                  </a:txBody>
                  <a:tcPr marL="6178" marR="6178" marT="6178" marB="0" anchor="ctr"/>
                </a:tc>
                <a:tc>
                  <a:txBody>
                    <a:bodyPr/>
                    <a:lstStyle/>
                    <a:p>
                      <a:pPr algn="ctr" fontAlgn="ctr"/>
                      <a:r>
                        <a:rPr lang="ru-RU" sz="1000" u="none" strike="noStrike" dirty="0">
                          <a:effectLst/>
                        </a:rPr>
                        <a:t>44 000,000</a:t>
                      </a:r>
                      <a:endParaRPr lang="ru-RU" sz="1000" b="0" i="0" u="none" strike="noStrike" dirty="0">
                        <a:solidFill>
                          <a:srgbClr val="000000"/>
                        </a:solidFill>
                        <a:effectLst/>
                        <a:latin typeface="Calibri"/>
                      </a:endParaRPr>
                    </a:p>
                  </a:txBody>
                  <a:tcPr marL="6178" marR="6178" marT="6178" marB="0" anchor="ctr"/>
                </a:tc>
              </a:tr>
              <a:tr h="164861">
                <a:tc gridSpan="8">
                  <a:txBody>
                    <a:bodyPr/>
                    <a:lstStyle/>
                    <a:p>
                      <a:pPr algn="ctr" fontAlgn="b"/>
                      <a:r>
                        <a:rPr lang="ru-RU" sz="1000" b="1" u="none" strike="noStrike" dirty="0">
                          <a:effectLst/>
                        </a:rPr>
                        <a:t>ИТОГО по ГБРС 953</a:t>
                      </a:r>
                      <a:endParaRPr lang="ru-RU" sz="1000" b="1" i="0" u="none" strike="noStrike" dirty="0">
                        <a:solidFill>
                          <a:srgbClr val="000000"/>
                        </a:solidFill>
                        <a:effectLst/>
                        <a:latin typeface="Calibri"/>
                      </a:endParaRPr>
                    </a:p>
                  </a:txBody>
                  <a:tcPr marL="6178" marR="6178" marT="6178" marB="0" anchor="b"/>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ctr" fontAlgn="ctr"/>
                      <a:r>
                        <a:rPr lang="ru-RU" sz="1000" b="1" u="none" strike="noStrike" dirty="0">
                          <a:effectLst/>
                        </a:rPr>
                        <a:t>721 908,480</a:t>
                      </a:r>
                      <a:endParaRPr lang="ru-RU" sz="1000" b="1" i="0" u="none" strike="noStrike" dirty="0">
                        <a:solidFill>
                          <a:srgbClr val="000000"/>
                        </a:solidFill>
                        <a:effectLst/>
                        <a:latin typeface="Calibri"/>
                      </a:endParaRPr>
                    </a:p>
                  </a:txBody>
                  <a:tcPr marL="6178" marR="6178" marT="6178" marB="0" anchor="ctr"/>
                </a:tc>
                <a:tc>
                  <a:txBody>
                    <a:bodyPr/>
                    <a:lstStyle/>
                    <a:p>
                      <a:pPr algn="ctr" fontAlgn="ctr"/>
                      <a:r>
                        <a:rPr lang="ru-RU" sz="1000" b="1" u="none" strike="noStrike" dirty="0">
                          <a:effectLst/>
                        </a:rPr>
                        <a:t>833 947,657</a:t>
                      </a:r>
                      <a:endParaRPr lang="ru-RU" sz="1000" b="1" i="0" u="none" strike="noStrike" dirty="0">
                        <a:solidFill>
                          <a:srgbClr val="000000"/>
                        </a:solidFill>
                        <a:effectLst/>
                        <a:latin typeface="Calibri"/>
                      </a:endParaRPr>
                    </a:p>
                  </a:txBody>
                  <a:tcPr marL="6178" marR="6178" marT="6178" marB="0" anchor="ctr"/>
                </a:tc>
                <a:tc>
                  <a:txBody>
                    <a:bodyPr/>
                    <a:lstStyle/>
                    <a:p>
                      <a:pPr algn="ctr" fontAlgn="ctr"/>
                      <a:r>
                        <a:rPr lang="ru-RU" sz="1000" b="1" u="none" strike="noStrike" dirty="0">
                          <a:effectLst/>
                        </a:rPr>
                        <a:t>896 589,915</a:t>
                      </a:r>
                      <a:endParaRPr lang="ru-RU" sz="1000" b="1" i="0" u="none" strike="noStrike" dirty="0">
                        <a:solidFill>
                          <a:srgbClr val="000000"/>
                        </a:solidFill>
                        <a:effectLst/>
                        <a:latin typeface="Calibri"/>
                      </a:endParaRPr>
                    </a:p>
                  </a:txBody>
                  <a:tcPr marL="6178" marR="6178" marT="6178" marB="0" anchor="ctr"/>
                </a:tc>
                <a:tc>
                  <a:txBody>
                    <a:bodyPr/>
                    <a:lstStyle/>
                    <a:p>
                      <a:pPr algn="ctr" fontAlgn="ctr"/>
                      <a:r>
                        <a:rPr lang="ru-RU" sz="1000" b="1" u="none" strike="noStrike" dirty="0">
                          <a:effectLst/>
                        </a:rPr>
                        <a:t>919 602,861</a:t>
                      </a:r>
                      <a:endParaRPr lang="ru-RU" sz="1000" b="1" i="0" u="none" strike="noStrike" dirty="0">
                        <a:solidFill>
                          <a:srgbClr val="000000"/>
                        </a:solidFill>
                        <a:effectLst/>
                        <a:latin typeface="Calibri"/>
                      </a:endParaRPr>
                    </a:p>
                  </a:txBody>
                  <a:tcPr marL="6178" marR="6178" marT="6178" marB="0" anchor="ctr"/>
                </a:tc>
                <a:tc>
                  <a:txBody>
                    <a:bodyPr/>
                    <a:lstStyle/>
                    <a:p>
                      <a:pPr algn="ctr" fontAlgn="ctr"/>
                      <a:r>
                        <a:rPr lang="ru-RU" sz="1000" b="1" u="none" strike="noStrike" dirty="0">
                          <a:effectLst/>
                        </a:rPr>
                        <a:t>973 030,274</a:t>
                      </a:r>
                      <a:endParaRPr lang="ru-RU" sz="1000" b="1" i="0" u="none" strike="noStrike" dirty="0">
                        <a:solidFill>
                          <a:srgbClr val="000000"/>
                        </a:solidFill>
                        <a:effectLst/>
                        <a:latin typeface="Calibri"/>
                      </a:endParaRPr>
                    </a:p>
                  </a:txBody>
                  <a:tcPr marL="6178" marR="6178" marT="6178" marB="0" anchor="ctr"/>
                </a:tc>
              </a:tr>
            </a:tbl>
          </a:graphicData>
        </a:graphic>
      </p:graphicFrame>
    </p:spTree>
    <p:extLst>
      <p:ext uri="{BB962C8B-B14F-4D97-AF65-F5344CB8AC3E}">
        <p14:creationId xmlns:p14="http://schemas.microsoft.com/office/powerpoint/2010/main" val="1603367898"/>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ph type="tbl" idx="1"/>
            <p:extLst>
              <p:ext uri="{D42A27DB-BD31-4B8C-83A1-F6EECF244321}">
                <p14:modId xmlns:p14="http://schemas.microsoft.com/office/powerpoint/2010/main" val="3212417986"/>
              </p:ext>
            </p:extLst>
          </p:nvPr>
        </p:nvGraphicFramePr>
        <p:xfrm>
          <a:off x="179508" y="764709"/>
          <a:ext cx="8856992" cy="5611125"/>
        </p:xfrm>
        <a:graphic>
          <a:graphicData uri="http://schemas.openxmlformats.org/drawingml/2006/table">
            <a:tbl>
              <a:tblPr>
                <a:tableStyleId>{69CF1AB2-1976-4502-BF36-3FF5EA218861}</a:tableStyleId>
              </a:tblPr>
              <a:tblGrid>
                <a:gridCol w="1296148"/>
                <a:gridCol w="504056"/>
                <a:gridCol w="576064"/>
                <a:gridCol w="576064"/>
                <a:gridCol w="576064"/>
                <a:gridCol w="648072"/>
                <a:gridCol w="576064"/>
                <a:gridCol w="504056"/>
                <a:gridCol w="864096"/>
                <a:gridCol w="720080"/>
                <a:gridCol w="648072"/>
                <a:gridCol w="720080"/>
                <a:gridCol w="648076"/>
              </a:tblGrid>
              <a:tr h="609519">
                <a:tc rowSpan="2">
                  <a:txBody>
                    <a:bodyPr/>
                    <a:lstStyle/>
                    <a:p>
                      <a:pPr algn="ctr" fontAlgn="ctr"/>
                      <a:r>
                        <a:rPr lang="ru-RU" sz="1000" u="none" strike="noStrike" dirty="0">
                          <a:effectLst/>
                        </a:rPr>
                        <a:t>Наименование </a:t>
                      </a:r>
                      <a:r>
                        <a:rPr lang="ru-RU" sz="1000" u="none" strike="noStrike" dirty="0" smtClean="0">
                          <a:effectLst/>
                        </a:rPr>
                        <a:t>муниципальной </a:t>
                      </a:r>
                      <a:r>
                        <a:rPr lang="ru-RU" sz="1000" u="none" strike="noStrike" dirty="0">
                          <a:effectLst/>
                        </a:rPr>
                        <a:t>услуги (работы)</a:t>
                      </a:r>
                      <a:endParaRPr lang="ru-RU" sz="1000" b="1" i="0" u="none" strike="noStrike" dirty="0">
                        <a:solidFill>
                          <a:srgbClr val="000000"/>
                        </a:solidFill>
                        <a:effectLst/>
                        <a:latin typeface="Calibri"/>
                      </a:endParaRPr>
                    </a:p>
                  </a:txBody>
                  <a:tcPr marL="6178" marR="6178" marT="6178" marB="0" anchor="ctr"/>
                </a:tc>
                <a:tc gridSpan="2">
                  <a:txBody>
                    <a:bodyPr/>
                    <a:lstStyle/>
                    <a:p>
                      <a:pPr algn="ctr" fontAlgn="ctr"/>
                      <a:r>
                        <a:rPr lang="ru-RU" sz="1000" u="none" strike="noStrike" dirty="0">
                          <a:effectLst/>
                        </a:rPr>
                        <a:t>Показатели объема муниципальной услуги</a:t>
                      </a:r>
                      <a:endParaRPr lang="ru-RU" sz="1000" b="1" i="0" u="none" strike="noStrike" dirty="0">
                        <a:solidFill>
                          <a:srgbClr val="000000"/>
                        </a:solidFill>
                        <a:effectLst/>
                        <a:latin typeface="Calibri"/>
                      </a:endParaRPr>
                    </a:p>
                  </a:txBody>
                  <a:tcPr marL="6178" marR="6178" marT="6178" marB="0" anchor="ctr"/>
                </a:tc>
                <a:tc hMerge="1">
                  <a:txBody>
                    <a:bodyPr/>
                    <a:lstStyle/>
                    <a:p>
                      <a:endParaRPr lang="ru-RU"/>
                    </a:p>
                  </a:txBody>
                  <a:tcPr/>
                </a:tc>
                <a:tc gridSpan="5">
                  <a:txBody>
                    <a:bodyPr/>
                    <a:lstStyle/>
                    <a:p>
                      <a:pPr algn="ctr" fontAlgn="ctr"/>
                      <a:r>
                        <a:rPr lang="ru-RU" sz="1000" u="none" strike="noStrike" dirty="0">
                          <a:effectLst/>
                        </a:rPr>
                        <a:t>Значение показателя объема муниципальной услуги (работы)</a:t>
                      </a:r>
                      <a:endParaRPr lang="ru-RU" sz="1000" b="1" i="0" u="none" strike="noStrike" dirty="0">
                        <a:solidFill>
                          <a:srgbClr val="000000"/>
                        </a:solidFill>
                        <a:effectLst/>
                        <a:latin typeface="Calibri"/>
                      </a:endParaRPr>
                    </a:p>
                  </a:txBody>
                  <a:tcPr marL="6178" marR="6178" marT="6178" marB="0"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gridSpan="5">
                  <a:txBody>
                    <a:bodyPr/>
                    <a:lstStyle/>
                    <a:p>
                      <a:pPr algn="ctr" fontAlgn="ctr"/>
                      <a:r>
                        <a:rPr lang="ru-RU" sz="1000" u="none" strike="noStrike">
                          <a:effectLst/>
                        </a:rPr>
                        <a:t>Расходы бюдежета на оказание муниципальной услуги (выполнение работ), тыс. руб.</a:t>
                      </a:r>
                      <a:endParaRPr lang="ru-RU" sz="1000" b="1" i="0" u="none" strike="noStrike">
                        <a:solidFill>
                          <a:srgbClr val="000000"/>
                        </a:solidFill>
                        <a:effectLst/>
                        <a:latin typeface="Calibri"/>
                      </a:endParaRPr>
                    </a:p>
                  </a:txBody>
                  <a:tcPr marL="6178" marR="6178" marT="6178" marB="0"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809982">
                <a:tc vMerge="1">
                  <a:txBody>
                    <a:bodyPr/>
                    <a:lstStyle/>
                    <a:p>
                      <a:endParaRPr lang="ru-RU"/>
                    </a:p>
                  </a:txBody>
                  <a:tcPr/>
                </a:tc>
                <a:tc>
                  <a:txBody>
                    <a:bodyPr/>
                    <a:lstStyle/>
                    <a:p>
                      <a:pPr algn="ctr" fontAlgn="ctr"/>
                      <a:r>
                        <a:rPr lang="ru-RU" sz="1000" u="none" strike="noStrike" dirty="0">
                          <a:effectLst/>
                        </a:rPr>
                        <a:t>Наименование показателя</a:t>
                      </a:r>
                      <a:endParaRPr lang="ru-RU" sz="1000" b="1" i="0" u="none" strike="noStrike" dirty="0">
                        <a:solidFill>
                          <a:srgbClr val="000000"/>
                        </a:solidFill>
                        <a:effectLst/>
                        <a:latin typeface="Calibri"/>
                      </a:endParaRPr>
                    </a:p>
                  </a:txBody>
                  <a:tcPr marL="6178" marR="6178" marT="6178" marB="0" anchor="ctr"/>
                </a:tc>
                <a:tc>
                  <a:txBody>
                    <a:bodyPr/>
                    <a:lstStyle/>
                    <a:p>
                      <a:pPr algn="ctr" fontAlgn="ctr"/>
                      <a:r>
                        <a:rPr lang="ru-RU" sz="1000" u="none" strike="noStrike">
                          <a:effectLst/>
                        </a:rPr>
                        <a:t>Ед. измерения</a:t>
                      </a:r>
                      <a:endParaRPr lang="ru-RU" sz="1000" b="1" i="0" u="none" strike="noStrike">
                        <a:solidFill>
                          <a:srgbClr val="000000"/>
                        </a:solidFill>
                        <a:effectLst/>
                        <a:latin typeface="Calibri"/>
                      </a:endParaRPr>
                    </a:p>
                  </a:txBody>
                  <a:tcPr marL="6178" marR="6178" marT="6178" marB="0" anchor="ctr"/>
                </a:tc>
                <a:tc>
                  <a:txBody>
                    <a:bodyPr/>
                    <a:lstStyle/>
                    <a:p>
                      <a:pPr algn="ctr" fontAlgn="ctr"/>
                      <a:r>
                        <a:rPr lang="ru-RU" sz="1000" u="none" strike="noStrike" dirty="0">
                          <a:effectLst/>
                        </a:rPr>
                        <a:t>2022 год</a:t>
                      </a:r>
                      <a:endParaRPr lang="ru-RU" sz="1000" b="1" i="0" u="none" strike="noStrike" dirty="0">
                        <a:solidFill>
                          <a:srgbClr val="000000"/>
                        </a:solidFill>
                        <a:effectLst/>
                        <a:latin typeface="Calibri"/>
                      </a:endParaRPr>
                    </a:p>
                  </a:txBody>
                  <a:tcPr marL="6178" marR="6178" marT="6178" marB="0" anchor="ctr"/>
                </a:tc>
                <a:tc>
                  <a:txBody>
                    <a:bodyPr/>
                    <a:lstStyle/>
                    <a:p>
                      <a:pPr algn="ctr" fontAlgn="ctr"/>
                      <a:r>
                        <a:rPr lang="ru-RU" sz="1000" u="none" strike="noStrike" dirty="0">
                          <a:effectLst/>
                        </a:rPr>
                        <a:t>2023 год</a:t>
                      </a:r>
                      <a:endParaRPr lang="ru-RU" sz="1000" b="1" i="0" u="none" strike="noStrike" dirty="0">
                        <a:solidFill>
                          <a:srgbClr val="000000"/>
                        </a:solidFill>
                        <a:effectLst/>
                        <a:latin typeface="Calibri"/>
                      </a:endParaRPr>
                    </a:p>
                  </a:txBody>
                  <a:tcPr marL="6178" marR="6178" marT="6178" marB="0" anchor="ctr"/>
                </a:tc>
                <a:tc>
                  <a:txBody>
                    <a:bodyPr/>
                    <a:lstStyle/>
                    <a:p>
                      <a:pPr algn="ctr" fontAlgn="ctr"/>
                      <a:r>
                        <a:rPr lang="ru-RU" sz="1000" u="none" strike="noStrike" dirty="0">
                          <a:effectLst/>
                        </a:rPr>
                        <a:t>2024 год</a:t>
                      </a:r>
                      <a:endParaRPr lang="ru-RU" sz="1000" b="1" i="0" u="none" strike="noStrike" dirty="0">
                        <a:solidFill>
                          <a:srgbClr val="000000"/>
                        </a:solidFill>
                        <a:effectLst/>
                        <a:latin typeface="Calibri"/>
                      </a:endParaRPr>
                    </a:p>
                  </a:txBody>
                  <a:tcPr marL="6178" marR="6178" marT="6178" marB="0" anchor="ctr"/>
                </a:tc>
                <a:tc>
                  <a:txBody>
                    <a:bodyPr/>
                    <a:lstStyle/>
                    <a:p>
                      <a:pPr algn="ctr" fontAlgn="ctr"/>
                      <a:r>
                        <a:rPr lang="ru-RU" sz="1000" u="none" strike="noStrike" dirty="0">
                          <a:effectLst/>
                        </a:rPr>
                        <a:t>2025 год</a:t>
                      </a:r>
                      <a:endParaRPr lang="ru-RU" sz="1000" b="1" i="0" u="none" strike="noStrike" dirty="0">
                        <a:solidFill>
                          <a:srgbClr val="000000"/>
                        </a:solidFill>
                        <a:effectLst/>
                        <a:latin typeface="Calibri"/>
                      </a:endParaRPr>
                    </a:p>
                  </a:txBody>
                  <a:tcPr marL="6178" marR="6178" marT="6178" marB="0" anchor="ctr"/>
                </a:tc>
                <a:tc>
                  <a:txBody>
                    <a:bodyPr/>
                    <a:lstStyle/>
                    <a:p>
                      <a:pPr algn="ctr" fontAlgn="ctr"/>
                      <a:r>
                        <a:rPr lang="ru-RU" sz="1000" u="none" strike="noStrike" dirty="0">
                          <a:effectLst/>
                        </a:rPr>
                        <a:t>2026 год</a:t>
                      </a:r>
                      <a:endParaRPr lang="ru-RU" sz="1000" b="1" i="0" u="none" strike="noStrike" dirty="0">
                        <a:solidFill>
                          <a:srgbClr val="000000"/>
                        </a:solidFill>
                        <a:effectLst/>
                        <a:latin typeface="Calibri"/>
                      </a:endParaRPr>
                    </a:p>
                  </a:txBody>
                  <a:tcPr marL="6178" marR="6178" marT="6178" marB="0" anchor="ctr"/>
                </a:tc>
                <a:tc>
                  <a:txBody>
                    <a:bodyPr/>
                    <a:lstStyle/>
                    <a:p>
                      <a:pPr algn="ctr" fontAlgn="ctr"/>
                      <a:r>
                        <a:rPr lang="ru-RU" sz="1000" u="none" strike="noStrike" dirty="0">
                          <a:effectLst/>
                        </a:rPr>
                        <a:t>2022 год</a:t>
                      </a:r>
                      <a:endParaRPr lang="ru-RU" sz="1000" b="1" i="0" u="none" strike="noStrike" dirty="0">
                        <a:solidFill>
                          <a:srgbClr val="000000"/>
                        </a:solidFill>
                        <a:effectLst/>
                        <a:latin typeface="Calibri"/>
                      </a:endParaRPr>
                    </a:p>
                  </a:txBody>
                  <a:tcPr marL="6178" marR="6178" marT="6178" marB="0" anchor="ctr"/>
                </a:tc>
                <a:tc>
                  <a:txBody>
                    <a:bodyPr/>
                    <a:lstStyle/>
                    <a:p>
                      <a:pPr algn="ctr" fontAlgn="ctr"/>
                      <a:r>
                        <a:rPr lang="ru-RU" sz="1000" u="none" strike="noStrike" dirty="0">
                          <a:effectLst/>
                        </a:rPr>
                        <a:t>2023 год</a:t>
                      </a:r>
                      <a:endParaRPr lang="ru-RU" sz="1000" b="1" i="0" u="none" strike="noStrike" dirty="0">
                        <a:solidFill>
                          <a:srgbClr val="000000"/>
                        </a:solidFill>
                        <a:effectLst/>
                        <a:latin typeface="Calibri"/>
                      </a:endParaRPr>
                    </a:p>
                  </a:txBody>
                  <a:tcPr marL="6178" marR="6178" marT="6178" marB="0" anchor="ctr"/>
                </a:tc>
                <a:tc>
                  <a:txBody>
                    <a:bodyPr/>
                    <a:lstStyle/>
                    <a:p>
                      <a:pPr algn="ctr" fontAlgn="ctr"/>
                      <a:r>
                        <a:rPr lang="ru-RU" sz="1000" u="none" strike="noStrike">
                          <a:effectLst/>
                        </a:rPr>
                        <a:t>2024 год</a:t>
                      </a:r>
                      <a:endParaRPr lang="ru-RU" sz="1000" b="1" i="0" u="none" strike="noStrike">
                        <a:solidFill>
                          <a:srgbClr val="000000"/>
                        </a:solidFill>
                        <a:effectLst/>
                        <a:latin typeface="Calibri"/>
                      </a:endParaRPr>
                    </a:p>
                  </a:txBody>
                  <a:tcPr marL="6178" marR="6178" marT="6178" marB="0" anchor="ctr"/>
                </a:tc>
                <a:tc>
                  <a:txBody>
                    <a:bodyPr/>
                    <a:lstStyle/>
                    <a:p>
                      <a:pPr algn="ctr" fontAlgn="ctr"/>
                      <a:r>
                        <a:rPr lang="ru-RU" sz="1000" u="none" strike="noStrike" dirty="0">
                          <a:effectLst/>
                        </a:rPr>
                        <a:t>2025 год</a:t>
                      </a:r>
                      <a:endParaRPr lang="ru-RU" sz="1000" b="1" i="0" u="none" strike="noStrike" dirty="0">
                        <a:solidFill>
                          <a:srgbClr val="000000"/>
                        </a:solidFill>
                        <a:effectLst/>
                        <a:latin typeface="Calibri"/>
                      </a:endParaRPr>
                    </a:p>
                  </a:txBody>
                  <a:tcPr marL="6178" marR="6178" marT="6178" marB="0" anchor="ctr"/>
                </a:tc>
                <a:tc>
                  <a:txBody>
                    <a:bodyPr/>
                    <a:lstStyle/>
                    <a:p>
                      <a:pPr algn="ctr" fontAlgn="ctr"/>
                      <a:r>
                        <a:rPr lang="ru-RU" sz="1000" u="none" strike="noStrike" dirty="0">
                          <a:effectLst/>
                        </a:rPr>
                        <a:t>2026 год</a:t>
                      </a:r>
                      <a:endParaRPr lang="ru-RU" sz="1000" b="1" i="0" u="none" strike="noStrike" dirty="0">
                        <a:solidFill>
                          <a:srgbClr val="000000"/>
                        </a:solidFill>
                        <a:effectLst/>
                        <a:latin typeface="Calibri"/>
                      </a:endParaRPr>
                    </a:p>
                  </a:txBody>
                  <a:tcPr marL="6178" marR="6178" marT="6178" marB="0" anchor="ctr"/>
                </a:tc>
              </a:tr>
              <a:tr h="164670">
                <a:tc>
                  <a:txBody>
                    <a:bodyPr/>
                    <a:lstStyle/>
                    <a:p>
                      <a:pPr algn="ctr" fontAlgn="b"/>
                      <a:r>
                        <a:rPr lang="ru-RU" sz="1000" u="none" strike="noStrike" dirty="0">
                          <a:effectLst/>
                        </a:rPr>
                        <a:t>2</a:t>
                      </a:r>
                      <a:endParaRPr lang="ru-RU" sz="1000" b="1" i="0" u="none" strike="noStrike" dirty="0">
                        <a:solidFill>
                          <a:srgbClr val="000000"/>
                        </a:solidFill>
                        <a:effectLst/>
                        <a:latin typeface="Calibri"/>
                      </a:endParaRPr>
                    </a:p>
                  </a:txBody>
                  <a:tcPr marL="6178" marR="6178" marT="6178" marB="0" anchor="b"/>
                </a:tc>
                <a:tc>
                  <a:txBody>
                    <a:bodyPr/>
                    <a:lstStyle/>
                    <a:p>
                      <a:pPr algn="ctr" fontAlgn="b"/>
                      <a:r>
                        <a:rPr lang="ru-RU" sz="1000" u="none" strike="noStrike" dirty="0">
                          <a:effectLst/>
                        </a:rPr>
                        <a:t>3</a:t>
                      </a:r>
                      <a:endParaRPr lang="ru-RU" sz="1000" b="1" i="0" u="none" strike="noStrike" dirty="0">
                        <a:solidFill>
                          <a:srgbClr val="000000"/>
                        </a:solidFill>
                        <a:effectLst/>
                        <a:latin typeface="Calibri"/>
                      </a:endParaRPr>
                    </a:p>
                  </a:txBody>
                  <a:tcPr marL="6178" marR="6178" marT="6178" marB="0" anchor="b"/>
                </a:tc>
                <a:tc>
                  <a:txBody>
                    <a:bodyPr/>
                    <a:lstStyle/>
                    <a:p>
                      <a:pPr algn="ctr" fontAlgn="b"/>
                      <a:r>
                        <a:rPr lang="ru-RU" sz="1000" u="none" strike="noStrike" dirty="0">
                          <a:effectLst/>
                        </a:rPr>
                        <a:t>4</a:t>
                      </a:r>
                      <a:endParaRPr lang="ru-RU" sz="1000" b="1" i="0" u="none" strike="noStrike" dirty="0">
                        <a:solidFill>
                          <a:srgbClr val="000000"/>
                        </a:solidFill>
                        <a:effectLst/>
                        <a:latin typeface="Calibri"/>
                      </a:endParaRPr>
                    </a:p>
                  </a:txBody>
                  <a:tcPr marL="6178" marR="6178" marT="6178" marB="0" anchor="b"/>
                </a:tc>
                <a:tc>
                  <a:txBody>
                    <a:bodyPr/>
                    <a:lstStyle/>
                    <a:p>
                      <a:pPr algn="ctr" fontAlgn="b"/>
                      <a:r>
                        <a:rPr lang="ru-RU" sz="1000" u="none" strike="noStrike">
                          <a:effectLst/>
                        </a:rPr>
                        <a:t>5</a:t>
                      </a:r>
                      <a:endParaRPr lang="ru-RU" sz="1000" b="1" i="0" u="none" strike="noStrike">
                        <a:solidFill>
                          <a:srgbClr val="000000"/>
                        </a:solidFill>
                        <a:effectLst/>
                        <a:latin typeface="Calibri"/>
                      </a:endParaRPr>
                    </a:p>
                  </a:txBody>
                  <a:tcPr marL="6178" marR="6178" marT="6178" marB="0" anchor="b"/>
                </a:tc>
                <a:tc>
                  <a:txBody>
                    <a:bodyPr/>
                    <a:lstStyle/>
                    <a:p>
                      <a:pPr algn="ctr" fontAlgn="b"/>
                      <a:r>
                        <a:rPr lang="ru-RU" sz="1000" u="none" strike="noStrike">
                          <a:effectLst/>
                        </a:rPr>
                        <a:t>6</a:t>
                      </a:r>
                      <a:endParaRPr lang="ru-RU" sz="1000" b="1" i="0" u="none" strike="noStrike">
                        <a:solidFill>
                          <a:srgbClr val="000000"/>
                        </a:solidFill>
                        <a:effectLst/>
                        <a:latin typeface="Calibri"/>
                      </a:endParaRPr>
                    </a:p>
                  </a:txBody>
                  <a:tcPr marL="6178" marR="6178" marT="6178" marB="0" anchor="b"/>
                </a:tc>
                <a:tc>
                  <a:txBody>
                    <a:bodyPr/>
                    <a:lstStyle/>
                    <a:p>
                      <a:pPr algn="ctr" fontAlgn="b"/>
                      <a:r>
                        <a:rPr lang="ru-RU" sz="1000" u="none" strike="noStrike">
                          <a:effectLst/>
                        </a:rPr>
                        <a:t>7</a:t>
                      </a:r>
                      <a:endParaRPr lang="ru-RU" sz="1000" b="1" i="0" u="none" strike="noStrike">
                        <a:solidFill>
                          <a:srgbClr val="000000"/>
                        </a:solidFill>
                        <a:effectLst/>
                        <a:latin typeface="Calibri"/>
                      </a:endParaRPr>
                    </a:p>
                  </a:txBody>
                  <a:tcPr marL="6178" marR="6178" marT="6178" marB="0" anchor="b"/>
                </a:tc>
                <a:tc>
                  <a:txBody>
                    <a:bodyPr/>
                    <a:lstStyle/>
                    <a:p>
                      <a:pPr algn="ctr" fontAlgn="b"/>
                      <a:r>
                        <a:rPr lang="ru-RU" sz="1000" u="none" strike="noStrike">
                          <a:effectLst/>
                        </a:rPr>
                        <a:t>8</a:t>
                      </a:r>
                      <a:endParaRPr lang="ru-RU" sz="1000" b="1" i="0" u="none" strike="noStrike">
                        <a:solidFill>
                          <a:srgbClr val="000000"/>
                        </a:solidFill>
                        <a:effectLst/>
                        <a:latin typeface="Calibri"/>
                      </a:endParaRPr>
                    </a:p>
                  </a:txBody>
                  <a:tcPr marL="6178" marR="6178" marT="6178" marB="0" anchor="b"/>
                </a:tc>
                <a:tc>
                  <a:txBody>
                    <a:bodyPr/>
                    <a:lstStyle/>
                    <a:p>
                      <a:pPr algn="ctr" fontAlgn="b"/>
                      <a:r>
                        <a:rPr lang="ru-RU" sz="1000" u="none" strike="noStrike">
                          <a:effectLst/>
                        </a:rPr>
                        <a:t>9</a:t>
                      </a:r>
                      <a:endParaRPr lang="ru-RU" sz="1000" b="1" i="0" u="none" strike="noStrike">
                        <a:solidFill>
                          <a:srgbClr val="000000"/>
                        </a:solidFill>
                        <a:effectLst/>
                        <a:latin typeface="Calibri"/>
                      </a:endParaRPr>
                    </a:p>
                  </a:txBody>
                  <a:tcPr marL="6178" marR="6178" marT="6178" marB="0" anchor="b"/>
                </a:tc>
                <a:tc>
                  <a:txBody>
                    <a:bodyPr/>
                    <a:lstStyle/>
                    <a:p>
                      <a:pPr algn="ctr" fontAlgn="b"/>
                      <a:r>
                        <a:rPr lang="ru-RU" sz="1000" u="none" strike="noStrike" dirty="0">
                          <a:effectLst/>
                        </a:rPr>
                        <a:t>10</a:t>
                      </a:r>
                      <a:endParaRPr lang="ru-RU" sz="1000" b="1" i="0" u="none" strike="noStrike" dirty="0">
                        <a:solidFill>
                          <a:srgbClr val="000000"/>
                        </a:solidFill>
                        <a:effectLst/>
                        <a:latin typeface="Calibri"/>
                      </a:endParaRPr>
                    </a:p>
                  </a:txBody>
                  <a:tcPr marL="6178" marR="6178" marT="6178" marB="0" anchor="b"/>
                </a:tc>
                <a:tc>
                  <a:txBody>
                    <a:bodyPr/>
                    <a:lstStyle/>
                    <a:p>
                      <a:pPr algn="ctr" fontAlgn="b"/>
                      <a:r>
                        <a:rPr lang="ru-RU" sz="1000" u="none" strike="noStrike" dirty="0">
                          <a:effectLst/>
                        </a:rPr>
                        <a:t>11</a:t>
                      </a:r>
                      <a:endParaRPr lang="ru-RU" sz="1000" b="1" i="0" u="none" strike="noStrike" dirty="0">
                        <a:solidFill>
                          <a:srgbClr val="000000"/>
                        </a:solidFill>
                        <a:effectLst/>
                        <a:latin typeface="Calibri"/>
                      </a:endParaRPr>
                    </a:p>
                  </a:txBody>
                  <a:tcPr marL="6178" marR="6178" marT="6178" marB="0" anchor="b"/>
                </a:tc>
                <a:tc>
                  <a:txBody>
                    <a:bodyPr/>
                    <a:lstStyle/>
                    <a:p>
                      <a:pPr algn="ctr" fontAlgn="b"/>
                      <a:r>
                        <a:rPr lang="ru-RU" sz="1000" u="none" strike="noStrike" dirty="0">
                          <a:effectLst/>
                        </a:rPr>
                        <a:t>12</a:t>
                      </a:r>
                      <a:endParaRPr lang="ru-RU" sz="1000" b="1" i="0" u="none" strike="noStrike" dirty="0">
                        <a:solidFill>
                          <a:srgbClr val="000000"/>
                        </a:solidFill>
                        <a:effectLst/>
                        <a:latin typeface="Calibri"/>
                      </a:endParaRPr>
                    </a:p>
                  </a:txBody>
                  <a:tcPr marL="6178" marR="6178" marT="6178" marB="0" anchor="b"/>
                </a:tc>
                <a:tc>
                  <a:txBody>
                    <a:bodyPr/>
                    <a:lstStyle/>
                    <a:p>
                      <a:pPr algn="ctr" fontAlgn="b"/>
                      <a:r>
                        <a:rPr lang="ru-RU" sz="1000" u="none" strike="noStrike" dirty="0">
                          <a:effectLst/>
                        </a:rPr>
                        <a:t>13</a:t>
                      </a:r>
                      <a:endParaRPr lang="ru-RU" sz="1000" b="1" i="0" u="none" strike="noStrike" dirty="0">
                        <a:solidFill>
                          <a:srgbClr val="000000"/>
                        </a:solidFill>
                        <a:effectLst/>
                        <a:latin typeface="Calibri"/>
                      </a:endParaRPr>
                    </a:p>
                  </a:txBody>
                  <a:tcPr marL="6178" marR="6178" marT="6178" marB="0" anchor="b"/>
                </a:tc>
                <a:tc>
                  <a:txBody>
                    <a:bodyPr/>
                    <a:lstStyle/>
                    <a:p>
                      <a:pPr algn="ctr" fontAlgn="b"/>
                      <a:r>
                        <a:rPr lang="ru-RU" sz="1000" u="none" strike="noStrike" dirty="0">
                          <a:effectLst/>
                        </a:rPr>
                        <a:t>14</a:t>
                      </a:r>
                      <a:endParaRPr lang="ru-RU" sz="1000" b="1" i="0" u="none" strike="noStrike" dirty="0">
                        <a:solidFill>
                          <a:srgbClr val="000000"/>
                        </a:solidFill>
                        <a:effectLst/>
                        <a:latin typeface="Calibri"/>
                      </a:endParaRPr>
                    </a:p>
                  </a:txBody>
                  <a:tcPr marL="6178" marR="6178" marT="6178" marB="0" anchor="b"/>
                </a:tc>
              </a:tr>
              <a:tr h="806274">
                <a:tc>
                  <a:txBody>
                    <a:bodyPr/>
                    <a:lstStyle/>
                    <a:p>
                      <a:pPr algn="ctr" fontAlgn="ctr"/>
                      <a:r>
                        <a:rPr lang="ru-RU" sz="1000" u="none" strike="noStrike" dirty="0">
                          <a:effectLst/>
                        </a:rPr>
                        <a:t>Публичный показ музейных предметов и музейных коллекций</a:t>
                      </a:r>
                      <a:endParaRPr lang="ru-RU" sz="1000" b="0" i="0" u="none" strike="noStrike" dirty="0">
                        <a:solidFill>
                          <a:srgbClr val="000000"/>
                        </a:solidFill>
                        <a:effectLst/>
                        <a:latin typeface="Calibri"/>
                      </a:endParaRPr>
                    </a:p>
                  </a:txBody>
                  <a:tcPr marL="3359" marR="3359" marT="3359" marB="0" anchor="ctr"/>
                </a:tc>
                <a:tc>
                  <a:txBody>
                    <a:bodyPr/>
                    <a:lstStyle/>
                    <a:p>
                      <a:pPr algn="ctr" fontAlgn="ctr"/>
                      <a:r>
                        <a:rPr lang="ru-RU" sz="1000" u="none" strike="noStrike" dirty="0">
                          <a:effectLst/>
                        </a:rPr>
                        <a:t>Количество посещений</a:t>
                      </a:r>
                      <a:endParaRPr lang="ru-RU" sz="1000" b="0" i="0" u="none" strike="noStrike" dirty="0">
                        <a:solidFill>
                          <a:srgbClr val="000000"/>
                        </a:solidFill>
                        <a:effectLst/>
                        <a:latin typeface="Calibri"/>
                      </a:endParaRPr>
                    </a:p>
                  </a:txBody>
                  <a:tcPr marL="3359" marR="3359" marT="3359" marB="0" anchor="ctr"/>
                </a:tc>
                <a:tc>
                  <a:txBody>
                    <a:bodyPr/>
                    <a:lstStyle/>
                    <a:p>
                      <a:pPr algn="ctr" fontAlgn="ctr"/>
                      <a:r>
                        <a:rPr lang="ru-RU" sz="1000" u="none" strike="noStrike" dirty="0">
                          <a:effectLst/>
                        </a:rPr>
                        <a:t>Ед.</a:t>
                      </a:r>
                      <a:endParaRPr lang="ru-RU" sz="1000" b="0" i="0" u="none" strike="noStrike" dirty="0">
                        <a:solidFill>
                          <a:srgbClr val="000000"/>
                        </a:solidFill>
                        <a:effectLst/>
                        <a:latin typeface="Calibri"/>
                      </a:endParaRPr>
                    </a:p>
                  </a:txBody>
                  <a:tcPr marL="3359" marR="3359" marT="3359" marB="0" anchor="ctr"/>
                </a:tc>
                <a:tc>
                  <a:txBody>
                    <a:bodyPr/>
                    <a:lstStyle/>
                    <a:p>
                      <a:pPr algn="ctr" fontAlgn="ctr"/>
                      <a:r>
                        <a:rPr lang="ru-RU" sz="1000" u="none" strike="noStrike" dirty="0">
                          <a:effectLst/>
                        </a:rPr>
                        <a:t>7 392,0</a:t>
                      </a:r>
                      <a:endParaRPr lang="ru-RU" sz="1000" b="0" i="0" u="none" strike="noStrike" dirty="0">
                        <a:solidFill>
                          <a:srgbClr val="000000"/>
                        </a:solidFill>
                        <a:effectLst/>
                        <a:latin typeface="Calibri"/>
                      </a:endParaRPr>
                    </a:p>
                  </a:txBody>
                  <a:tcPr marL="3359" marR="3359" marT="3359" marB="0" anchor="ctr"/>
                </a:tc>
                <a:tc>
                  <a:txBody>
                    <a:bodyPr/>
                    <a:lstStyle/>
                    <a:p>
                      <a:pPr algn="ctr" fontAlgn="ctr"/>
                      <a:r>
                        <a:rPr lang="ru-RU" sz="1000" u="none" strike="noStrike" dirty="0">
                          <a:effectLst/>
                        </a:rPr>
                        <a:t>7 762,0</a:t>
                      </a:r>
                      <a:endParaRPr lang="ru-RU" sz="1000" b="0" i="0" u="none" strike="noStrike" dirty="0">
                        <a:solidFill>
                          <a:srgbClr val="000000"/>
                        </a:solidFill>
                        <a:effectLst/>
                        <a:latin typeface="Calibri"/>
                      </a:endParaRPr>
                    </a:p>
                  </a:txBody>
                  <a:tcPr marL="3359" marR="3359" marT="3359" marB="0" anchor="ctr"/>
                </a:tc>
                <a:tc>
                  <a:txBody>
                    <a:bodyPr/>
                    <a:lstStyle/>
                    <a:p>
                      <a:pPr algn="ctr" fontAlgn="ctr"/>
                      <a:r>
                        <a:rPr lang="ru-RU" sz="1000" u="none" strike="noStrike">
                          <a:effectLst/>
                        </a:rPr>
                        <a:t>7 762,0</a:t>
                      </a:r>
                      <a:endParaRPr lang="ru-RU" sz="1000" b="0" i="0" u="none" strike="noStrike">
                        <a:solidFill>
                          <a:srgbClr val="000000"/>
                        </a:solidFill>
                        <a:effectLst/>
                        <a:latin typeface="Calibri"/>
                      </a:endParaRPr>
                    </a:p>
                  </a:txBody>
                  <a:tcPr marL="3359" marR="3359" marT="3359" marB="0" anchor="ctr"/>
                </a:tc>
                <a:tc>
                  <a:txBody>
                    <a:bodyPr/>
                    <a:lstStyle/>
                    <a:p>
                      <a:pPr algn="ctr" fontAlgn="ctr"/>
                      <a:r>
                        <a:rPr lang="ru-RU" sz="1000" u="none" strike="noStrike">
                          <a:effectLst/>
                        </a:rPr>
                        <a:t>7 762,0</a:t>
                      </a:r>
                      <a:endParaRPr lang="ru-RU" sz="1000" b="0" i="0" u="none" strike="noStrike">
                        <a:solidFill>
                          <a:srgbClr val="000000"/>
                        </a:solidFill>
                        <a:effectLst/>
                        <a:latin typeface="Calibri"/>
                      </a:endParaRPr>
                    </a:p>
                  </a:txBody>
                  <a:tcPr marL="3359" marR="3359" marT="3359" marB="0" anchor="ctr"/>
                </a:tc>
                <a:tc>
                  <a:txBody>
                    <a:bodyPr/>
                    <a:lstStyle/>
                    <a:p>
                      <a:pPr algn="ctr" fontAlgn="ctr"/>
                      <a:r>
                        <a:rPr lang="ru-RU" sz="1000" u="none" strike="noStrike">
                          <a:effectLst/>
                        </a:rPr>
                        <a:t>7 762,0</a:t>
                      </a:r>
                      <a:endParaRPr lang="ru-RU" sz="1000" b="0" i="0" u="none" strike="noStrike">
                        <a:solidFill>
                          <a:srgbClr val="000000"/>
                        </a:solidFill>
                        <a:effectLst/>
                        <a:latin typeface="Calibri"/>
                      </a:endParaRPr>
                    </a:p>
                  </a:txBody>
                  <a:tcPr marL="3359" marR="3359" marT="3359" marB="0" anchor="ctr"/>
                </a:tc>
                <a:tc>
                  <a:txBody>
                    <a:bodyPr/>
                    <a:lstStyle/>
                    <a:p>
                      <a:pPr algn="ctr" fontAlgn="ctr"/>
                      <a:r>
                        <a:rPr lang="ru-RU" sz="1000" u="none" strike="noStrike">
                          <a:effectLst/>
                        </a:rPr>
                        <a:t>1 847,930</a:t>
                      </a:r>
                      <a:endParaRPr lang="ru-RU" sz="1000" b="0" i="0" u="none" strike="noStrike">
                        <a:solidFill>
                          <a:srgbClr val="000000"/>
                        </a:solidFill>
                        <a:effectLst/>
                        <a:latin typeface="Calibri"/>
                      </a:endParaRPr>
                    </a:p>
                  </a:txBody>
                  <a:tcPr marL="3359" marR="3359" marT="3359" marB="0" anchor="ctr"/>
                </a:tc>
                <a:tc>
                  <a:txBody>
                    <a:bodyPr/>
                    <a:lstStyle/>
                    <a:p>
                      <a:pPr algn="ctr" fontAlgn="ctr"/>
                      <a:r>
                        <a:rPr lang="ru-RU" sz="1000" u="none" strike="noStrike">
                          <a:effectLst/>
                        </a:rPr>
                        <a:t>1 704,780</a:t>
                      </a:r>
                      <a:endParaRPr lang="ru-RU" sz="1000" b="0" i="0" u="none" strike="noStrike">
                        <a:solidFill>
                          <a:srgbClr val="000000"/>
                        </a:solidFill>
                        <a:effectLst/>
                        <a:latin typeface="Calibri"/>
                      </a:endParaRPr>
                    </a:p>
                  </a:txBody>
                  <a:tcPr marL="3359" marR="3359" marT="3359" marB="0" anchor="ctr"/>
                </a:tc>
                <a:tc>
                  <a:txBody>
                    <a:bodyPr/>
                    <a:lstStyle/>
                    <a:p>
                      <a:pPr algn="ctr" fontAlgn="ctr"/>
                      <a:r>
                        <a:rPr lang="ru-RU" sz="1000" u="none" strike="noStrike">
                          <a:effectLst/>
                        </a:rPr>
                        <a:t>1 812,890</a:t>
                      </a:r>
                      <a:endParaRPr lang="ru-RU" sz="1000" b="0" i="0" u="none" strike="noStrike">
                        <a:solidFill>
                          <a:srgbClr val="000000"/>
                        </a:solidFill>
                        <a:effectLst/>
                        <a:latin typeface="Calibri"/>
                      </a:endParaRPr>
                    </a:p>
                  </a:txBody>
                  <a:tcPr marL="3359" marR="3359" marT="3359" marB="0" anchor="ctr"/>
                </a:tc>
                <a:tc>
                  <a:txBody>
                    <a:bodyPr/>
                    <a:lstStyle/>
                    <a:p>
                      <a:pPr algn="ctr" fontAlgn="ctr"/>
                      <a:r>
                        <a:rPr lang="ru-RU" sz="1000" u="none" strike="noStrike">
                          <a:effectLst/>
                        </a:rPr>
                        <a:t>1 812,890</a:t>
                      </a:r>
                      <a:endParaRPr lang="ru-RU" sz="1000" b="0" i="0" u="none" strike="noStrike">
                        <a:solidFill>
                          <a:srgbClr val="000000"/>
                        </a:solidFill>
                        <a:effectLst/>
                        <a:latin typeface="Calibri"/>
                      </a:endParaRPr>
                    </a:p>
                  </a:txBody>
                  <a:tcPr marL="3359" marR="3359" marT="3359" marB="0" anchor="ctr"/>
                </a:tc>
                <a:tc>
                  <a:txBody>
                    <a:bodyPr/>
                    <a:lstStyle/>
                    <a:p>
                      <a:pPr algn="ctr" fontAlgn="ctr"/>
                      <a:r>
                        <a:rPr lang="ru-RU" sz="1000" u="none" strike="noStrike">
                          <a:effectLst/>
                        </a:rPr>
                        <a:t>1 812,890</a:t>
                      </a:r>
                      <a:endParaRPr lang="ru-RU" sz="1000" b="0" i="0" u="none" strike="noStrike">
                        <a:solidFill>
                          <a:srgbClr val="000000"/>
                        </a:solidFill>
                        <a:effectLst/>
                        <a:latin typeface="Calibri"/>
                      </a:endParaRPr>
                    </a:p>
                  </a:txBody>
                  <a:tcPr marL="3359" marR="3359" marT="3359" marB="0" anchor="ctr"/>
                </a:tc>
              </a:tr>
              <a:tr h="1207203">
                <a:tc>
                  <a:txBody>
                    <a:bodyPr/>
                    <a:lstStyle/>
                    <a:p>
                      <a:pPr algn="ctr" fontAlgn="ctr"/>
                      <a:r>
                        <a:rPr lang="ru-RU" sz="1000" u="none" strike="noStrike">
                          <a:effectLst/>
                        </a:rPr>
                        <a:t>Организация деятельности клубных формирований и формирований самодеятельного народного творчества</a:t>
                      </a:r>
                      <a:endParaRPr lang="ru-RU" sz="1000" b="0" i="0" u="none" strike="noStrike">
                        <a:solidFill>
                          <a:srgbClr val="000000"/>
                        </a:solidFill>
                        <a:effectLst/>
                        <a:latin typeface="Calibri"/>
                      </a:endParaRPr>
                    </a:p>
                  </a:txBody>
                  <a:tcPr marL="3359" marR="3359" marT="3359" marB="0" anchor="ctr"/>
                </a:tc>
                <a:tc>
                  <a:txBody>
                    <a:bodyPr/>
                    <a:lstStyle/>
                    <a:p>
                      <a:pPr algn="ctr" fontAlgn="ctr"/>
                      <a:r>
                        <a:rPr lang="ru-RU" sz="1000" u="none" strike="noStrike">
                          <a:effectLst/>
                        </a:rPr>
                        <a:t>Количество посещений</a:t>
                      </a:r>
                      <a:endParaRPr lang="ru-RU" sz="1000" b="0" i="0" u="none" strike="noStrike">
                        <a:solidFill>
                          <a:srgbClr val="000000"/>
                        </a:solidFill>
                        <a:effectLst/>
                        <a:latin typeface="Calibri"/>
                      </a:endParaRPr>
                    </a:p>
                  </a:txBody>
                  <a:tcPr marL="3359" marR="3359" marT="3359" marB="0" anchor="ctr"/>
                </a:tc>
                <a:tc>
                  <a:txBody>
                    <a:bodyPr/>
                    <a:lstStyle/>
                    <a:p>
                      <a:pPr algn="ctr" fontAlgn="ctr"/>
                      <a:r>
                        <a:rPr lang="ru-RU" sz="1000" u="none" strike="noStrike" dirty="0">
                          <a:effectLst/>
                        </a:rPr>
                        <a:t>Ед.</a:t>
                      </a:r>
                      <a:endParaRPr lang="ru-RU" sz="1000" b="0" i="0" u="none" strike="noStrike" dirty="0">
                        <a:solidFill>
                          <a:srgbClr val="000000"/>
                        </a:solidFill>
                        <a:effectLst/>
                        <a:latin typeface="Calibri"/>
                      </a:endParaRPr>
                    </a:p>
                  </a:txBody>
                  <a:tcPr marL="3359" marR="3359" marT="3359" marB="0" anchor="ctr"/>
                </a:tc>
                <a:tc>
                  <a:txBody>
                    <a:bodyPr/>
                    <a:lstStyle/>
                    <a:p>
                      <a:pPr algn="ctr" fontAlgn="ctr"/>
                      <a:r>
                        <a:rPr lang="ru-RU" sz="1000" u="none" strike="noStrike" dirty="0">
                          <a:effectLst/>
                        </a:rPr>
                        <a:t>119 046,0</a:t>
                      </a:r>
                      <a:endParaRPr lang="ru-RU" sz="1000" b="0" i="0" u="none" strike="noStrike" dirty="0">
                        <a:solidFill>
                          <a:srgbClr val="000000"/>
                        </a:solidFill>
                        <a:effectLst/>
                        <a:latin typeface="Calibri"/>
                      </a:endParaRPr>
                    </a:p>
                  </a:txBody>
                  <a:tcPr marL="3359" marR="3359" marT="3359" marB="0" anchor="ctr"/>
                </a:tc>
                <a:tc>
                  <a:txBody>
                    <a:bodyPr/>
                    <a:lstStyle/>
                    <a:p>
                      <a:pPr algn="ctr" fontAlgn="ctr"/>
                      <a:r>
                        <a:rPr lang="ru-RU" sz="1000" u="none" strike="noStrike">
                          <a:effectLst/>
                        </a:rPr>
                        <a:t> </a:t>
                      </a:r>
                      <a:endParaRPr lang="ru-RU" sz="1000" b="0" i="0" u="none" strike="noStrike">
                        <a:solidFill>
                          <a:srgbClr val="000000"/>
                        </a:solidFill>
                        <a:effectLst/>
                        <a:latin typeface="Calibri"/>
                      </a:endParaRPr>
                    </a:p>
                  </a:txBody>
                  <a:tcPr marL="3359" marR="3359" marT="3359" marB="0" anchor="ctr"/>
                </a:tc>
                <a:tc>
                  <a:txBody>
                    <a:bodyPr/>
                    <a:lstStyle/>
                    <a:p>
                      <a:pPr algn="ctr" fontAlgn="ctr"/>
                      <a:r>
                        <a:rPr lang="ru-RU" sz="1000" u="none" strike="noStrike" dirty="0">
                          <a:effectLst/>
                        </a:rPr>
                        <a:t> </a:t>
                      </a:r>
                      <a:endParaRPr lang="ru-RU" sz="1000" b="0" i="0" u="none" strike="noStrike" dirty="0">
                        <a:solidFill>
                          <a:srgbClr val="000000"/>
                        </a:solidFill>
                        <a:effectLst/>
                        <a:latin typeface="Calibri"/>
                      </a:endParaRPr>
                    </a:p>
                  </a:txBody>
                  <a:tcPr marL="3359" marR="3359" marT="3359" marB="0" anchor="ctr"/>
                </a:tc>
                <a:tc>
                  <a:txBody>
                    <a:bodyPr/>
                    <a:lstStyle/>
                    <a:p>
                      <a:pPr algn="ctr" fontAlgn="ctr"/>
                      <a:r>
                        <a:rPr lang="ru-RU" sz="1000" u="none" strike="noStrike" dirty="0">
                          <a:effectLst/>
                        </a:rPr>
                        <a:t> </a:t>
                      </a:r>
                      <a:endParaRPr lang="ru-RU" sz="1000" b="0" i="0" u="none" strike="noStrike" dirty="0">
                        <a:solidFill>
                          <a:srgbClr val="000000"/>
                        </a:solidFill>
                        <a:effectLst/>
                        <a:latin typeface="Calibri"/>
                      </a:endParaRPr>
                    </a:p>
                  </a:txBody>
                  <a:tcPr marL="3359" marR="3359" marT="3359" marB="0" anchor="ctr"/>
                </a:tc>
                <a:tc>
                  <a:txBody>
                    <a:bodyPr/>
                    <a:lstStyle/>
                    <a:p>
                      <a:pPr algn="ctr" fontAlgn="ctr"/>
                      <a:r>
                        <a:rPr lang="ru-RU" sz="1000" u="none" strike="noStrike" dirty="0">
                          <a:effectLst/>
                        </a:rPr>
                        <a:t> </a:t>
                      </a:r>
                      <a:endParaRPr lang="ru-RU" sz="1000" b="0" i="0" u="none" strike="noStrike" dirty="0">
                        <a:solidFill>
                          <a:srgbClr val="000000"/>
                        </a:solidFill>
                        <a:effectLst/>
                        <a:latin typeface="Calibri"/>
                      </a:endParaRPr>
                    </a:p>
                  </a:txBody>
                  <a:tcPr marL="3359" marR="3359" marT="3359" marB="0" anchor="ctr"/>
                </a:tc>
                <a:tc>
                  <a:txBody>
                    <a:bodyPr/>
                    <a:lstStyle/>
                    <a:p>
                      <a:pPr algn="ctr" fontAlgn="ctr"/>
                      <a:r>
                        <a:rPr lang="ru-RU" sz="1000" u="none" strike="noStrike">
                          <a:effectLst/>
                        </a:rPr>
                        <a:t>20 449,040</a:t>
                      </a:r>
                      <a:endParaRPr lang="ru-RU" sz="1000" b="0" i="0" u="none" strike="noStrike">
                        <a:solidFill>
                          <a:srgbClr val="000000"/>
                        </a:solidFill>
                        <a:effectLst/>
                        <a:latin typeface="Calibri"/>
                      </a:endParaRPr>
                    </a:p>
                  </a:txBody>
                  <a:tcPr marL="3359" marR="3359" marT="3359" marB="0" anchor="ctr"/>
                </a:tc>
                <a:tc>
                  <a:txBody>
                    <a:bodyPr/>
                    <a:lstStyle/>
                    <a:p>
                      <a:pPr algn="ctr" fontAlgn="ctr"/>
                      <a:r>
                        <a:rPr lang="ru-RU" sz="1000" u="none" strike="noStrike">
                          <a:effectLst/>
                        </a:rPr>
                        <a:t> </a:t>
                      </a:r>
                      <a:endParaRPr lang="ru-RU" sz="1000" b="0" i="0" u="none" strike="noStrike">
                        <a:solidFill>
                          <a:srgbClr val="000000"/>
                        </a:solidFill>
                        <a:effectLst/>
                        <a:latin typeface="Calibri"/>
                      </a:endParaRPr>
                    </a:p>
                  </a:txBody>
                  <a:tcPr marL="3359" marR="3359" marT="3359" marB="0" anchor="ctr"/>
                </a:tc>
                <a:tc>
                  <a:txBody>
                    <a:bodyPr/>
                    <a:lstStyle/>
                    <a:p>
                      <a:pPr algn="ctr" fontAlgn="ctr"/>
                      <a:r>
                        <a:rPr lang="ru-RU" sz="1000" u="none" strike="noStrike">
                          <a:effectLst/>
                        </a:rPr>
                        <a:t> </a:t>
                      </a:r>
                      <a:endParaRPr lang="ru-RU" sz="1000" b="0" i="0" u="none" strike="noStrike">
                        <a:solidFill>
                          <a:srgbClr val="000000"/>
                        </a:solidFill>
                        <a:effectLst/>
                        <a:latin typeface="Calibri"/>
                      </a:endParaRPr>
                    </a:p>
                  </a:txBody>
                  <a:tcPr marL="3359" marR="3359" marT="3359" marB="0" anchor="ctr"/>
                </a:tc>
                <a:tc>
                  <a:txBody>
                    <a:bodyPr/>
                    <a:lstStyle/>
                    <a:p>
                      <a:pPr algn="ctr" fontAlgn="ctr"/>
                      <a:r>
                        <a:rPr lang="ru-RU" sz="1000" u="none" strike="noStrike">
                          <a:effectLst/>
                        </a:rPr>
                        <a:t> </a:t>
                      </a:r>
                      <a:endParaRPr lang="ru-RU" sz="1000" b="0" i="0" u="none" strike="noStrike">
                        <a:solidFill>
                          <a:srgbClr val="000000"/>
                        </a:solidFill>
                        <a:effectLst/>
                        <a:latin typeface="Calibri"/>
                      </a:endParaRPr>
                    </a:p>
                  </a:txBody>
                  <a:tcPr marL="3359" marR="3359" marT="3359" marB="0" anchor="ctr"/>
                </a:tc>
                <a:tc>
                  <a:txBody>
                    <a:bodyPr/>
                    <a:lstStyle/>
                    <a:p>
                      <a:pPr algn="ctr" fontAlgn="ctr"/>
                      <a:r>
                        <a:rPr lang="ru-RU" sz="1000" u="none" strike="noStrike">
                          <a:effectLst/>
                        </a:rPr>
                        <a:t> </a:t>
                      </a:r>
                      <a:endParaRPr lang="ru-RU" sz="1000" b="0" i="0" u="none" strike="noStrike">
                        <a:solidFill>
                          <a:srgbClr val="000000"/>
                        </a:solidFill>
                        <a:effectLst/>
                        <a:latin typeface="Calibri"/>
                      </a:endParaRPr>
                    </a:p>
                  </a:txBody>
                  <a:tcPr marL="3359" marR="3359" marT="3359" marB="0" anchor="ctr"/>
                </a:tc>
              </a:tr>
              <a:tr h="1207203">
                <a:tc>
                  <a:txBody>
                    <a:bodyPr/>
                    <a:lstStyle/>
                    <a:p>
                      <a:pPr algn="ctr" fontAlgn="ctr"/>
                      <a:r>
                        <a:rPr lang="ru-RU" sz="1000" u="none" strike="noStrike">
                          <a:effectLst/>
                        </a:rPr>
                        <a:t>Организация деятельности клубных формирований и формирований самодеятельного народного творчества</a:t>
                      </a:r>
                      <a:endParaRPr lang="ru-RU" sz="1000" b="0" i="0" u="none" strike="noStrike">
                        <a:solidFill>
                          <a:srgbClr val="000000"/>
                        </a:solidFill>
                        <a:effectLst/>
                        <a:latin typeface="Calibri"/>
                      </a:endParaRPr>
                    </a:p>
                  </a:txBody>
                  <a:tcPr marL="3359" marR="3359" marT="3359" marB="0" anchor="ctr"/>
                </a:tc>
                <a:tc>
                  <a:txBody>
                    <a:bodyPr/>
                    <a:lstStyle/>
                    <a:p>
                      <a:pPr algn="ctr" fontAlgn="ctr"/>
                      <a:r>
                        <a:rPr lang="ru-RU" sz="1000" u="none" strike="noStrike">
                          <a:effectLst/>
                        </a:rPr>
                        <a:t>Количество клубных формирований</a:t>
                      </a:r>
                      <a:endParaRPr lang="ru-RU" sz="1000" b="0" i="0" u="none" strike="noStrike">
                        <a:solidFill>
                          <a:srgbClr val="000000"/>
                        </a:solidFill>
                        <a:effectLst/>
                        <a:latin typeface="Calibri"/>
                      </a:endParaRPr>
                    </a:p>
                  </a:txBody>
                  <a:tcPr marL="3359" marR="3359" marT="3359" marB="0" anchor="ctr"/>
                </a:tc>
                <a:tc>
                  <a:txBody>
                    <a:bodyPr/>
                    <a:lstStyle/>
                    <a:p>
                      <a:pPr algn="ctr" fontAlgn="ctr"/>
                      <a:r>
                        <a:rPr lang="ru-RU" sz="1000" u="none" strike="noStrike">
                          <a:effectLst/>
                        </a:rPr>
                        <a:t>Ед.</a:t>
                      </a:r>
                      <a:endParaRPr lang="ru-RU" sz="1000" b="0" i="0" u="none" strike="noStrike">
                        <a:solidFill>
                          <a:srgbClr val="000000"/>
                        </a:solidFill>
                        <a:effectLst/>
                        <a:latin typeface="Calibri"/>
                      </a:endParaRPr>
                    </a:p>
                  </a:txBody>
                  <a:tcPr marL="3359" marR="3359" marT="3359" marB="0" anchor="ctr"/>
                </a:tc>
                <a:tc>
                  <a:txBody>
                    <a:bodyPr/>
                    <a:lstStyle/>
                    <a:p>
                      <a:pPr algn="ctr" fontAlgn="ctr"/>
                      <a:r>
                        <a:rPr lang="ru-RU" sz="1000" u="none" strike="noStrike" dirty="0">
                          <a:effectLst/>
                        </a:rPr>
                        <a:t> </a:t>
                      </a:r>
                      <a:endParaRPr lang="ru-RU" sz="1000" b="0" i="0" u="none" strike="noStrike" dirty="0">
                        <a:solidFill>
                          <a:srgbClr val="000000"/>
                        </a:solidFill>
                        <a:effectLst/>
                        <a:latin typeface="Calibri"/>
                      </a:endParaRPr>
                    </a:p>
                  </a:txBody>
                  <a:tcPr marL="3359" marR="3359" marT="3359" marB="0" anchor="ctr"/>
                </a:tc>
                <a:tc>
                  <a:txBody>
                    <a:bodyPr/>
                    <a:lstStyle/>
                    <a:p>
                      <a:pPr algn="ctr" fontAlgn="ctr"/>
                      <a:r>
                        <a:rPr lang="ru-RU" sz="1000" u="none" strike="noStrike" dirty="0">
                          <a:effectLst/>
                        </a:rPr>
                        <a:t>87,0</a:t>
                      </a:r>
                      <a:endParaRPr lang="ru-RU" sz="1000" b="0" i="0" u="none" strike="noStrike" dirty="0">
                        <a:solidFill>
                          <a:srgbClr val="000000"/>
                        </a:solidFill>
                        <a:effectLst/>
                        <a:latin typeface="Calibri"/>
                      </a:endParaRPr>
                    </a:p>
                  </a:txBody>
                  <a:tcPr marL="3359" marR="3359" marT="3359" marB="0" anchor="ctr"/>
                </a:tc>
                <a:tc>
                  <a:txBody>
                    <a:bodyPr/>
                    <a:lstStyle/>
                    <a:p>
                      <a:pPr algn="ctr" fontAlgn="ctr"/>
                      <a:r>
                        <a:rPr lang="ru-RU" sz="1000" u="none" strike="noStrike">
                          <a:effectLst/>
                        </a:rPr>
                        <a:t>87,0</a:t>
                      </a:r>
                      <a:endParaRPr lang="ru-RU" sz="1000" b="0" i="0" u="none" strike="noStrike">
                        <a:solidFill>
                          <a:srgbClr val="000000"/>
                        </a:solidFill>
                        <a:effectLst/>
                        <a:latin typeface="Calibri"/>
                      </a:endParaRPr>
                    </a:p>
                  </a:txBody>
                  <a:tcPr marL="3359" marR="3359" marT="3359" marB="0" anchor="ctr"/>
                </a:tc>
                <a:tc>
                  <a:txBody>
                    <a:bodyPr/>
                    <a:lstStyle/>
                    <a:p>
                      <a:pPr algn="ctr" fontAlgn="ctr"/>
                      <a:r>
                        <a:rPr lang="ru-RU" sz="1000" u="none" strike="noStrike">
                          <a:effectLst/>
                        </a:rPr>
                        <a:t>87,0</a:t>
                      </a:r>
                      <a:endParaRPr lang="ru-RU" sz="1000" b="0" i="0" u="none" strike="noStrike">
                        <a:solidFill>
                          <a:srgbClr val="000000"/>
                        </a:solidFill>
                        <a:effectLst/>
                        <a:latin typeface="Calibri"/>
                      </a:endParaRPr>
                    </a:p>
                  </a:txBody>
                  <a:tcPr marL="3359" marR="3359" marT="3359" marB="0" anchor="ctr"/>
                </a:tc>
                <a:tc>
                  <a:txBody>
                    <a:bodyPr/>
                    <a:lstStyle/>
                    <a:p>
                      <a:pPr algn="ctr" fontAlgn="ctr"/>
                      <a:r>
                        <a:rPr lang="ru-RU" sz="1000" u="none" strike="noStrike" dirty="0">
                          <a:effectLst/>
                        </a:rPr>
                        <a:t>87,0</a:t>
                      </a:r>
                      <a:endParaRPr lang="ru-RU" sz="1000" b="0" i="0" u="none" strike="noStrike" dirty="0">
                        <a:solidFill>
                          <a:srgbClr val="000000"/>
                        </a:solidFill>
                        <a:effectLst/>
                        <a:latin typeface="Calibri"/>
                      </a:endParaRPr>
                    </a:p>
                  </a:txBody>
                  <a:tcPr marL="3359" marR="3359" marT="3359" marB="0" anchor="ctr"/>
                </a:tc>
                <a:tc>
                  <a:txBody>
                    <a:bodyPr/>
                    <a:lstStyle/>
                    <a:p>
                      <a:pPr algn="ctr" fontAlgn="ctr"/>
                      <a:r>
                        <a:rPr lang="ru-RU" sz="1000" u="none" strike="noStrike" dirty="0">
                          <a:effectLst/>
                        </a:rPr>
                        <a:t> </a:t>
                      </a:r>
                      <a:endParaRPr lang="ru-RU" sz="1000" b="0" i="0" u="none" strike="noStrike" dirty="0">
                        <a:solidFill>
                          <a:srgbClr val="000000"/>
                        </a:solidFill>
                        <a:effectLst/>
                        <a:latin typeface="Calibri"/>
                      </a:endParaRPr>
                    </a:p>
                  </a:txBody>
                  <a:tcPr marL="3359" marR="3359" marT="3359" marB="0" anchor="ctr"/>
                </a:tc>
                <a:tc>
                  <a:txBody>
                    <a:bodyPr/>
                    <a:lstStyle/>
                    <a:p>
                      <a:pPr algn="ctr" fontAlgn="ctr"/>
                      <a:r>
                        <a:rPr lang="ru-RU" sz="1000" u="none" strike="noStrike" dirty="0">
                          <a:effectLst/>
                        </a:rPr>
                        <a:t>6 906,480</a:t>
                      </a:r>
                      <a:endParaRPr lang="ru-RU" sz="1000" b="0" i="0" u="none" strike="noStrike" dirty="0">
                        <a:solidFill>
                          <a:srgbClr val="000000"/>
                        </a:solidFill>
                        <a:effectLst/>
                        <a:latin typeface="Calibri"/>
                      </a:endParaRPr>
                    </a:p>
                  </a:txBody>
                  <a:tcPr marL="3359" marR="3359" marT="3359" marB="0" anchor="ctr"/>
                </a:tc>
                <a:tc>
                  <a:txBody>
                    <a:bodyPr/>
                    <a:lstStyle/>
                    <a:p>
                      <a:pPr algn="ctr" fontAlgn="ctr"/>
                      <a:r>
                        <a:rPr lang="ru-RU" sz="1000" u="none" strike="noStrike" dirty="0">
                          <a:effectLst/>
                        </a:rPr>
                        <a:t>7 443,540</a:t>
                      </a:r>
                      <a:endParaRPr lang="ru-RU" sz="1000" b="0" i="0" u="none" strike="noStrike" dirty="0">
                        <a:solidFill>
                          <a:srgbClr val="000000"/>
                        </a:solidFill>
                        <a:effectLst/>
                        <a:latin typeface="Calibri"/>
                      </a:endParaRPr>
                    </a:p>
                  </a:txBody>
                  <a:tcPr marL="3359" marR="3359" marT="3359" marB="0" anchor="ctr"/>
                </a:tc>
                <a:tc>
                  <a:txBody>
                    <a:bodyPr/>
                    <a:lstStyle/>
                    <a:p>
                      <a:pPr algn="ctr" fontAlgn="ctr"/>
                      <a:r>
                        <a:rPr lang="ru-RU" sz="1000" u="none" strike="noStrike">
                          <a:effectLst/>
                        </a:rPr>
                        <a:t>7 443,540</a:t>
                      </a:r>
                      <a:endParaRPr lang="ru-RU" sz="1000" b="0" i="0" u="none" strike="noStrike">
                        <a:solidFill>
                          <a:srgbClr val="000000"/>
                        </a:solidFill>
                        <a:effectLst/>
                        <a:latin typeface="Calibri"/>
                      </a:endParaRPr>
                    </a:p>
                  </a:txBody>
                  <a:tcPr marL="3359" marR="3359" marT="3359" marB="0" anchor="ctr"/>
                </a:tc>
                <a:tc>
                  <a:txBody>
                    <a:bodyPr/>
                    <a:lstStyle/>
                    <a:p>
                      <a:pPr algn="ctr" fontAlgn="ctr"/>
                      <a:r>
                        <a:rPr lang="ru-RU" sz="1000" u="none" strike="noStrike">
                          <a:effectLst/>
                        </a:rPr>
                        <a:t>7 443,540</a:t>
                      </a:r>
                      <a:endParaRPr lang="ru-RU" sz="1000" b="0" i="0" u="none" strike="noStrike">
                        <a:solidFill>
                          <a:srgbClr val="000000"/>
                        </a:solidFill>
                        <a:effectLst/>
                        <a:latin typeface="Calibri"/>
                      </a:endParaRPr>
                    </a:p>
                  </a:txBody>
                  <a:tcPr marL="3359" marR="3359" marT="3359" marB="0" anchor="ctr"/>
                </a:tc>
              </a:tr>
              <a:tr h="806274">
                <a:tc>
                  <a:txBody>
                    <a:bodyPr/>
                    <a:lstStyle/>
                    <a:p>
                      <a:pPr algn="ctr" fontAlgn="ctr"/>
                      <a:r>
                        <a:rPr lang="ru-RU" sz="1000" u="none" strike="noStrike">
                          <a:effectLst/>
                        </a:rPr>
                        <a:t>Организация и проведение мероприятий</a:t>
                      </a:r>
                      <a:endParaRPr lang="ru-RU" sz="1000" b="0" i="0" u="none" strike="noStrike">
                        <a:solidFill>
                          <a:srgbClr val="000000"/>
                        </a:solidFill>
                        <a:effectLst/>
                        <a:latin typeface="Calibri"/>
                      </a:endParaRPr>
                    </a:p>
                  </a:txBody>
                  <a:tcPr marL="3359" marR="3359" marT="3359" marB="0" anchor="ctr"/>
                </a:tc>
                <a:tc>
                  <a:txBody>
                    <a:bodyPr/>
                    <a:lstStyle/>
                    <a:p>
                      <a:pPr algn="ctr" fontAlgn="ctr"/>
                      <a:r>
                        <a:rPr lang="ru-RU" sz="1000" u="none" strike="noStrike">
                          <a:effectLst/>
                        </a:rPr>
                        <a:t>количество посещений</a:t>
                      </a:r>
                      <a:endParaRPr lang="ru-RU" sz="1000" b="0" i="0" u="none" strike="noStrike">
                        <a:solidFill>
                          <a:srgbClr val="000000"/>
                        </a:solidFill>
                        <a:effectLst/>
                        <a:latin typeface="Calibri"/>
                      </a:endParaRPr>
                    </a:p>
                  </a:txBody>
                  <a:tcPr marL="3359" marR="3359" marT="3359" marB="0" anchor="ctr"/>
                </a:tc>
                <a:tc>
                  <a:txBody>
                    <a:bodyPr/>
                    <a:lstStyle/>
                    <a:p>
                      <a:pPr algn="ctr" fontAlgn="ctr"/>
                      <a:r>
                        <a:rPr lang="ru-RU" sz="1000" u="none" strike="noStrike">
                          <a:effectLst/>
                        </a:rPr>
                        <a:t>Ед.</a:t>
                      </a:r>
                      <a:endParaRPr lang="ru-RU" sz="1000" b="0" i="0" u="none" strike="noStrike">
                        <a:solidFill>
                          <a:srgbClr val="000000"/>
                        </a:solidFill>
                        <a:effectLst/>
                        <a:latin typeface="Calibri"/>
                      </a:endParaRPr>
                    </a:p>
                  </a:txBody>
                  <a:tcPr marL="3359" marR="3359" marT="3359" marB="0" anchor="ctr"/>
                </a:tc>
                <a:tc>
                  <a:txBody>
                    <a:bodyPr/>
                    <a:lstStyle/>
                    <a:p>
                      <a:pPr algn="ctr" fontAlgn="ctr"/>
                      <a:r>
                        <a:rPr lang="ru-RU" sz="1000" u="none" strike="noStrike">
                          <a:effectLst/>
                        </a:rPr>
                        <a:t> </a:t>
                      </a:r>
                      <a:endParaRPr lang="ru-RU" sz="1000" b="0" i="0" u="none" strike="noStrike">
                        <a:solidFill>
                          <a:srgbClr val="000000"/>
                        </a:solidFill>
                        <a:effectLst/>
                        <a:latin typeface="Calibri"/>
                      </a:endParaRPr>
                    </a:p>
                  </a:txBody>
                  <a:tcPr marL="3359" marR="3359" marT="3359" marB="0" anchor="ctr"/>
                </a:tc>
                <a:tc>
                  <a:txBody>
                    <a:bodyPr/>
                    <a:lstStyle/>
                    <a:p>
                      <a:pPr algn="ctr" fontAlgn="ctr"/>
                      <a:r>
                        <a:rPr lang="ru-RU" sz="1000" u="none" strike="noStrike" dirty="0">
                          <a:effectLst/>
                        </a:rPr>
                        <a:t>115 051,0</a:t>
                      </a:r>
                      <a:endParaRPr lang="ru-RU" sz="1000" b="0" i="0" u="none" strike="noStrike" dirty="0">
                        <a:solidFill>
                          <a:srgbClr val="000000"/>
                        </a:solidFill>
                        <a:effectLst/>
                        <a:latin typeface="Calibri"/>
                      </a:endParaRPr>
                    </a:p>
                  </a:txBody>
                  <a:tcPr marL="3359" marR="3359" marT="3359" marB="0" anchor="ctr"/>
                </a:tc>
                <a:tc>
                  <a:txBody>
                    <a:bodyPr/>
                    <a:lstStyle/>
                    <a:p>
                      <a:pPr algn="ctr" fontAlgn="ctr"/>
                      <a:r>
                        <a:rPr lang="ru-RU" sz="1000" u="none" strike="noStrike">
                          <a:effectLst/>
                        </a:rPr>
                        <a:t>126 556,0</a:t>
                      </a:r>
                      <a:endParaRPr lang="ru-RU" sz="1000" b="0" i="0" u="none" strike="noStrike">
                        <a:solidFill>
                          <a:srgbClr val="000000"/>
                        </a:solidFill>
                        <a:effectLst/>
                        <a:latin typeface="Calibri"/>
                      </a:endParaRPr>
                    </a:p>
                  </a:txBody>
                  <a:tcPr marL="3359" marR="3359" marT="3359" marB="0" anchor="ctr"/>
                </a:tc>
                <a:tc>
                  <a:txBody>
                    <a:bodyPr/>
                    <a:lstStyle/>
                    <a:p>
                      <a:pPr algn="ctr" fontAlgn="ctr"/>
                      <a:r>
                        <a:rPr lang="ru-RU" sz="1000" u="none" strike="noStrike">
                          <a:effectLst/>
                        </a:rPr>
                        <a:t>126 556,0</a:t>
                      </a:r>
                      <a:endParaRPr lang="ru-RU" sz="1000" b="0" i="0" u="none" strike="noStrike">
                        <a:solidFill>
                          <a:srgbClr val="000000"/>
                        </a:solidFill>
                        <a:effectLst/>
                        <a:latin typeface="Calibri"/>
                      </a:endParaRPr>
                    </a:p>
                  </a:txBody>
                  <a:tcPr marL="3359" marR="3359" marT="3359" marB="0" anchor="ctr"/>
                </a:tc>
                <a:tc>
                  <a:txBody>
                    <a:bodyPr/>
                    <a:lstStyle/>
                    <a:p>
                      <a:pPr algn="ctr" fontAlgn="ctr"/>
                      <a:r>
                        <a:rPr lang="ru-RU" sz="1000" u="none" strike="noStrike">
                          <a:effectLst/>
                        </a:rPr>
                        <a:t>126 556,0</a:t>
                      </a:r>
                      <a:endParaRPr lang="ru-RU" sz="1000" b="0" i="0" u="none" strike="noStrike">
                        <a:solidFill>
                          <a:srgbClr val="000000"/>
                        </a:solidFill>
                        <a:effectLst/>
                        <a:latin typeface="Calibri"/>
                      </a:endParaRPr>
                    </a:p>
                  </a:txBody>
                  <a:tcPr marL="3359" marR="3359" marT="3359" marB="0" anchor="ctr"/>
                </a:tc>
                <a:tc>
                  <a:txBody>
                    <a:bodyPr/>
                    <a:lstStyle/>
                    <a:p>
                      <a:pPr algn="ctr" fontAlgn="ctr"/>
                      <a:r>
                        <a:rPr lang="ru-RU" sz="1000" u="none" strike="noStrike">
                          <a:effectLst/>
                        </a:rPr>
                        <a:t> </a:t>
                      </a:r>
                      <a:endParaRPr lang="ru-RU" sz="1000" b="0" i="0" u="none" strike="noStrike">
                        <a:solidFill>
                          <a:srgbClr val="000000"/>
                        </a:solidFill>
                        <a:effectLst/>
                        <a:latin typeface="Calibri"/>
                      </a:endParaRPr>
                    </a:p>
                  </a:txBody>
                  <a:tcPr marL="3359" marR="3359" marT="3359" marB="0" anchor="ctr"/>
                </a:tc>
                <a:tc>
                  <a:txBody>
                    <a:bodyPr/>
                    <a:lstStyle/>
                    <a:p>
                      <a:pPr algn="ctr" fontAlgn="ctr"/>
                      <a:r>
                        <a:rPr lang="ru-RU" sz="1000" u="none" strike="noStrike">
                          <a:effectLst/>
                        </a:rPr>
                        <a:t>15 888,740</a:t>
                      </a:r>
                      <a:endParaRPr lang="ru-RU" sz="1000" b="0" i="0" u="none" strike="noStrike">
                        <a:solidFill>
                          <a:srgbClr val="000000"/>
                        </a:solidFill>
                        <a:effectLst/>
                        <a:latin typeface="Calibri"/>
                      </a:endParaRPr>
                    </a:p>
                  </a:txBody>
                  <a:tcPr marL="3359" marR="3359" marT="3359" marB="0" anchor="ctr"/>
                </a:tc>
                <a:tc>
                  <a:txBody>
                    <a:bodyPr/>
                    <a:lstStyle/>
                    <a:p>
                      <a:pPr algn="ctr" fontAlgn="ctr"/>
                      <a:r>
                        <a:rPr lang="ru-RU" sz="1000" u="none" strike="noStrike" dirty="0">
                          <a:effectLst/>
                        </a:rPr>
                        <a:t>17 743,570</a:t>
                      </a:r>
                      <a:endParaRPr lang="ru-RU" sz="1000" b="0" i="0" u="none" strike="noStrike" dirty="0">
                        <a:solidFill>
                          <a:srgbClr val="000000"/>
                        </a:solidFill>
                        <a:effectLst/>
                        <a:latin typeface="Calibri"/>
                      </a:endParaRPr>
                    </a:p>
                  </a:txBody>
                  <a:tcPr marL="3359" marR="3359" marT="3359" marB="0" anchor="ctr"/>
                </a:tc>
                <a:tc>
                  <a:txBody>
                    <a:bodyPr/>
                    <a:lstStyle/>
                    <a:p>
                      <a:pPr algn="ctr" fontAlgn="ctr"/>
                      <a:r>
                        <a:rPr lang="ru-RU" sz="1000" u="none" strike="noStrike" dirty="0">
                          <a:effectLst/>
                        </a:rPr>
                        <a:t>17 243,570</a:t>
                      </a:r>
                      <a:endParaRPr lang="ru-RU" sz="1000" b="0" i="0" u="none" strike="noStrike" dirty="0">
                        <a:solidFill>
                          <a:srgbClr val="000000"/>
                        </a:solidFill>
                        <a:effectLst/>
                        <a:latin typeface="Calibri"/>
                      </a:endParaRPr>
                    </a:p>
                  </a:txBody>
                  <a:tcPr marL="3359" marR="3359" marT="3359" marB="0" anchor="ctr"/>
                </a:tc>
                <a:tc>
                  <a:txBody>
                    <a:bodyPr/>
                    <a:lstStyle/>
                    <a:p>
                      <a:pPr algn="ctr" fontAlgn="ctr"/>
                      <a:r>
                        <a:rPr lang="ru-RU" sz="1000" u="none" strike="noStrike" dirty="0">
                          <a:effectLst/>
                        </a:rPr>
                        <a:t>17 743,570</a:t>
                      </a:r>
                      <a:endParaRPr lang="ru-RU" sz="1000" b="0" i="0" u="none" strike="noStrike" dirty="0">
                        <a:solidFill>
                          <a:srgbClr val="000000"/>
                        </a:solidFill>
                        <a:effectLst/>
                        <a:latin typeface="Calibri"/>
                      </a:endParaRPr>
                    </a:p>
                  </a:txBody>
                  <a:tcPr marL="3359" marR="3359" marT="3359" marB="0" anchor="ctr"/>
                </a:tc>
              </a:tr>
            </a:tbl>
          </a:graphicData>
        </a:graphic>
      </p:graphicFrame>
      <p:sp>
        <p:nvSpPr>
          <p:cNvPr id="3" name="Прямоугольник 2"/>
          <p:cNvSpPr/>
          <p:nvPr/>
        </p:nvSpPr>
        <p:spPr>
          <a:xfrm>
            <a:off x="395536" y="0"/>
            <a:ext cx="8496944" cy="646331"/>
          </a:xfrm>
          <a:prstGeom prst="rect">
            <a:avLst/>
          </a:prstGeom>
        </p:spPr>
        <p:txBody>
          <a:bodyPr wrap="square">
            <a:spAutoFit/>
          </a:bodyPr>
          <a:lstStyle/>
          <a:p>
            <a:pPr algn="ctr"/>
            <a:r>
              <a:rPr lang="ru-RU" b="1" i="1" dirty="0">
                <a:latin typeface="Times New Roman" panose="02020603050405020304" pitchFamily="18" charset="0"/>
                <a:cs typeface="Times New Roman" panose="02020603050405020304" pitchFamily="18" charset="0"/>
              </a:rPr>
              <a:t>Сведения о сводных показателях и финансовом </a:t>
            </a:r>
            <a:r>
              <a:rPr lang="ru-RU" b="1" i="1" dirty="0" smtClean="0">
                <a:latin typeface="Times New Roman" panose="02020603050405020304" pitchFamily="18" charset="0"/>
                <a:cs typeface="Times New Roman" panose="02020603050405020304" pitchFamily="18" charset="0"/>
              </a:rPr>
              <a:t>обеспечении </a:t>
            </a:r>
            <a:r>
              <a:rPr lang="ru-RU" b="1" i="1" dirty="0">
                <a:latin typeface="Times New Roman" panose="02020603050405020304" pitchFamily="18" charset="0"/>
                <a:cs typeface="Times New Roman" panose="02020603050405020304" pitchFamily="18" charset="0"/>
              </a:rPr>
              <a:t>муниципальных заданий</a:t>
            </a:r>
            <a:r>
              <a:rPr lang="en-US" b="1" i="1" dirty="0">
                <a:latin typeface="Times New Roman" panose="02020603050405020304" pitchFamily="18" charset="0"/>
                <a:cs typeface="Times New Roman" panose="02020603050405020304" pitchFamily="18" charset="0"/>
              </a:rPr>
              <a:t> </a:t>
            </a:r>
            <a:r>
              <a:rPr lang="ru-RU" b="1" i="1" dirty="0">
                <a:latin typeface="Times New Roman" panose="02020603050405020304" pitchFamily="18" charset="0"/>
                <a:cs typeface="Times New Roman" panose="02020603050405020304" pitchFamily="18" charset="0"/>
              </a:rPr>
              <a:t>за 2023 год</a:t>
            </a:r>
          </a:p>
        </p:txBody>
      </p:sp>
    </p:spTree>
    <p:extLst>
      <p:ext uri="{BB962C8B-B14F-4D97-AF65-F5344CB8AC3E}">
        <p14:creationId xmlns:p14="http://schemas.microsoft.com/office/powerpoint/2010/main" val="3215027493"/>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ph type="tbl" idx="1"/>
            <p:extLst>
              <p:ext uri="{D42A27DB-BD31-4B8C-83A1-F6EECF244321}">
                <p14:modId xmlns:p14="http://schemas.microsoft.com/office/powerpoint/2010/main" val="4265044978"/>
              </p:ext>
            </p:extLst>
          </p:nvPr>
        </p:nvGraphicFramePr>
        <p:xfrm>
          <a:off x="179508" y="762963"/>
          <a:ext cx="8856988" cy="5513712"/>
        </p:xfrm>
        <a:graphic>
          <a:graphicData uri="http://schemas.openxmlformats.org/drawingml/2006/table">
            <a:tbl>
              <a:tblPr>
                <a:tableStyleId>{69CF1AB2-1976-4502-BF36-3FF5EA218861}</a:tableStyleId>
              </a:tblPr>
              <a:tblGrid>
                <a:gridCol w="1357120"/>
                <a:gridCol w="523221"/>
                <a:gridCol w="515405"/>
                <a:gridCol w="580786"/>
                <a:gridCol w="580786"/>
                <a:gridCol w="580786"/>
                <a:gridCol w="470412"/>
                <a:gridCol w="504056"/>
                <a:gridCol w="767890"/>
                <a:gridCol w="798581"/>
                <a:gridCol w="653384"/>
                <a:gridCol w="798581"/>
                <a:gridCol w="725980"/>
              </a:tblGrid>
              <a:tr h="877878">
                <a:tc rowSpan="2">
                  <a:txBody>
                    <a:bodyPr/>
                    <a:lstStyle/>
                    <a:p>
                      <a:pPr algn="ctr" fontAlgn="ctr"/>
                      <a:r>
                        <a:rPr lang="ru-RU" sz="1000" u="none" strike="noStrike" dirty="0">
                          <a:effectLst/>
                        </a:rPr>
                        <a:t>Наименование </a:t>
                      </a:r>
                      <a:r>
                        <a:rPr lang="ru-RU" sz="1000" u="none" strike="noStrike" dirty="0" smtClean="0">
                          <a:effectLst/>
                        </a:rPr>
                        <a:t>муниципальной </a:t>
                      </a:r>
                      <a:r>
                        <a:rPr lang="ru-RU" sz="1000" u="none" strike="noStrike" dirty="0">
                          <a:effectLst/>
                        </a:rPr>
                        <a:t>услуги (работы)</a:t>
                      </a:r>
                      <a:endParaRPr lang="ru-RU" sz="1000" b="1" i="0" u="none" strike="noStrike" dirty="0">
                        <a:solidFill>
                          <a:srgbClr val="000000"/>
                        </a:solidFill>
                        <a:effectLst/>
                        <a:latin typeface="Calibri"/>
                      </a:endParaRPr>
                    </a:p>
                  </a:txBody>
                  <a:tcPr marL="6178" marR="6178" marT="6178" marB="0" anchor="ctr"/>
                </a:tc>
                <a:tc gridSpan="2">
                  <a:txBody>
                    <a:bodyPr/>
                    <a:lstStyle/>
                    <a:p>
                      <a:pPr algn="ctr" fontAlgn="ctr"/>
                      <a:r>
                        <a:rPr lang="ru-RU" sz="1000" u="none" strike="noStrike" dirty="0">
                          <a:effectLst/>
                        </a:rPr>
                        <a:t>Показатели объема муниципальной услуги</a:t>
                      </a:r>
                      <a:endParaRPr lang="ru-RU" sz="1000" b="1" i="0" u="none" strike="noStrike" dirty="0">
                        <a:solidFill>
                          <a:srgbClr val="000000"/>
                        </a:solidFill>
                        <a:effectLst/>
                        <a:latin typeface="Calibri"/>
                      </a:endParaRPr>
                    </a:p>
                  </a:txBody>
                  <a:tcPr marL="6178" marR="6178" marT="6178" marB="0" anchor="ctr"/>
                </a:tc>
                <a:tc hMerge="1">
                  <a:txBody>
                    <a:bodyPr/>
                    <a:lstStyle/>
                    <a:p>
                      <a:endParaRPr lang="ru-RU"/>
                    </a:p>
                  </a:txBody>
                  <a:tcPr/>
                </a:tc>
                <a:tc gridSpan="5">
                  <a:txBody>
                    <a:bodyPr/>
                    <a:lstStyle/>
                    <a:p>
                      <a:pPr algn="ctr" fontAlgn="ctr"/>
                      <a:r>
                        <a:rPr lang="ru-RU" sz="1000" u="none" strike="noStrike" dirty="0">
                          <a:effectLst/>
                        </a:rPr>
                        <a:t>Значение показателя объема муниципальной услуги (работы)</a:t>
                      </a:r>
                      <a:endParaRPr lang="ru-RU" sz="1000" b="1" i="0" u="none" strike="noStrike" dirty="0">
                        <a:solidFill>
                          <a:srgbClr val="000000"/>
                        </a:solidFill>
                        <a:effectLst/>
                        <a:latin typeface="Calibri"/>
                      </a:endParaRPr>
                    </a:p>
                  </a:txBody>
                  <a:tcPr marL="6178" marR="6178" marT="6178" marB="0"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gridSpan="5">
                  <a:txBody>
                    <a:bodyPr/>
                    <a:lstStyle/>
                    <a:p>
                      <a:pPr algn="ctr" fontAlgn="ctr"/>
                      <a:r>
                        <a:rPr lang="ru-RU" sz="1000" u="none" strike="noStrike">
                          <a:effectLst/>
                        </a:rPr>
                        <a:t>Расходы бюдежета на оказание муниципальной услуги (выполнение работ), тыс. руб.</a:t>
                      </a:r>
                      <a:endParaRPr lang="ru-RU" sz="1000" b="1" i="0" u="none" strike="noStrike">
                        <a:solidFill>
                          <a:srgbClr val="000000"/>
                        </a:solidFill>
                        <a:effectLst/>
                        <a:latin typeface="Calibri"/>
                      </a:endParaRPr>
                    </a:p>
                  </a:txBody>
                  <a:tcPr marL="6178" marR="6178" marT="6178" marB="0"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877878">
                <a:tc vMerge="1">
                  <a:txBody>
                    <a:bodyPr/>
                    <a:lstStyle/>
                    <a:p>
                      <a:endParaRPr lang="ru-RU"/>
                    </a:p>
                  </a:txBody>
                  <a:tcPr/>
                </a:tc>
                <a:tc>
                  <a:txBody>
                    <a:bodyPr/>
                    <a:lstStyle/>
                    <a:p>
                      <a:pPr algn="ctr" fontAlgn="ctr"/>
                      <a:r>
                        <a:rPr lang="ru-RU" sz="1000" u="none" strike="noStrike" dirty="0">
                          <a:effectLst/>
                        </a:rPr>
                        <a:t>Наименование показателя</a:t>
                      </a:r>
                      <a:endParaRPr lang="ru-RU" sz="1000" b="1" i="0" u="none" strike="noStrike" dirty="0">
                        <a:solidFill>
                          <a:srgbClr val="000000"/>
                        </a:solidFill>
                        <a:effectLst/>
                        <a:latin typeface="Calibri"/>
                      </a:endParaRPr>
                    </a:p>
                  </a:txBody>
                  <a:tcPr marL="6178" marR="6178" marT="6178" marB="0" anchor="ctr"/>
                </a:tc>
                <a:tc>
                  <a:txBody>
                    <a:bodyPr/>
                    <a:lstStyle/>
                    <a:p>
                      <a:pPr algn="ctr" fontAlgn="ctr"/>
                      <a:r>
                        <a:rPr lang="ru-RU" sz="1000" u="none" strike="noStrike" dirty="0">
                          <a:effectLst/>
                        </a:rPr>
                        <a:t>Ед. измерения</a:t>
                      </a:r>
                      <a:endParaRPr lang="ru-RU" sz="1000" b="1" i="0" u="none" strike="noStrike" dirty="0">
                        <a:solidFill>
                          <a:srgbClr val="000000"/>
                        </a:solidFill>
                        <a:effectLst/>
                        <a:latin typeface="Calibri"/>
                      </a:endParaRPr>
                    </a:p>
                  </a:txBody>
                  <a:tcPr marL="6178" marR="6178" marT="6178" marB="0" anchor="ctr"/>
                </a:tc>
                <a:tc>
                  <a:txBody>
                    <a:bodyPr/>
                    <a:lstStyle/>
                    <a:p>
                      <a:pPr algn="ctr" fontAlgn="ctr"/>
                      <a:r>
                        <a:rPr lang="ru-RU" sz="1000" u="none" strike="noStrike" dirty="0">
                          <a:effectLst/>
                        </a:rPr>
                        <a:t>2022 год</a:t>
                      </a:r>
                      <a:endParaRPr lang="ru-RU" sz="1000" b="1" i="0" u="none" strike="noStrike" dirty="0">
                        <a:solidFill>
                          <a:srgbClr val="000000"/>
                        </a:solidFill>
                        <a:effectLst/>
                        <a:latin typeface="Calibri"/>
                      </a:endParaRPr>
                    </a:p>
                  </a:txBody>
                  <a:tcPr marL="6178" marR="6178" marT="6178" marB="0" anchor="ctr"/>
                </a:tc>
                <a:tc>
                  <a:txBody>
                    <a:bodyPr/>
                    <a:lstStyle/>
                    <a:p>
                      <a:pPr algn="ctr" fontAlgn="ctr"/>
                      <a:r>
                        <a:rPr lang="ru-RU" sz="1000" u="none" strike="noStrike" dirty="0">
                          <a:effectLst/>
                        </a:rPr>
                        <a:t>2023 год</a:t>
                      </a:r>
                      <a:endParaRPr lang="ru-RU" sz="1000" b="1" i="0" u="none" strike="noStrike" dirty="0">
                        <a:solidFill>
                          <a:srgbClr val="000000"/>
                        </a:solidFill>
                        <a:effectLst/>
                        <a:latin typeface="Calibri"/>
                      </a:endParaRPr>
                    </a:p>
                  </a:txBody>
                  <a:tcPr marL="6178" marR="6178" marT="6178" marB="0" anchor="ctr"/>
                </a:tc>
                <a:tc>
                  <a:txBody>
                    <a:bodyPr/>
                    <a:lstStyle/>
                    <a:p>
                      <a:pPr algn="ctr" fontAlgn="ctr"/>
                      <a:r>
                        <a:rPr lang="ru-RU" sz="1000" u="none" strike="noStrike" dirty="0">
                          <a:effectLst/>
                        </a:rPr>
                        <a:t>2024 год</a:t>
                      </a:r>
                      <a:endParaRPr lang="ru-RU" sz="1000" b="1" i="0" u="none" strike="noStrike" dirty="0">
                        <a:solidFill>
                          <a:srgbClr val="000000"/>
                        </a:solidFill>
                        <a:effectLst/>
                        <a:latin typeface="Calibri"/>
                      </a:endParaRPr>
                    </a:p>
                  </a:txBody>
                  <a:tcPr marL="6178" marR="6178" marT="6178" marB="0" anchor="ctr"/>
                </a:tc>
                <a:tc>
                  <a:txBody>
                    <a:bodyPr/>
                    <a:lstStyle/>
                    <a:p>
                      <a:pPr algn="ctr" fontAlgn="ctr"/>
                      <a:r>
                        <a:rPr lang="ru-RU" sz="1000" u="none" strike="noStrike" dirty="0">
                          <a:effectLst/>
                        </a:rPr>
                        <a:t>2025 год</a:t>
                      </a:r>
                      <a:endParaRPr lang="ru-RU" sz="1000" b="1" i="0" u="none" strike="noStrike" dirty="0">
                        <a:solidFill>
                          <a:srgbClr val="000000"/>
                        </a:solidFill>
                        <a:effectLst/>
                        <a:latin typeface="Calibri"/>
                      </a:endParaRPr>
                    </a:p>
                  </a:txBody>
                  <a:tcPr marL="6178" marR="6178" marT="6178" marB="0" anchor="ctr"/>
                </a:tc>
                <a:tc>
                  <a:txBody>
                    <a:bodyPr/>
                    <a:lstStyle/>
                    <a:p>
                      <a:pPr algn="ctr" fontAlgn="ctr"/>
                      <a:r>
                        <a:rPr lang="ru-RU" sz="1000" u="none" strike="noStrike" dirty="0">
                          <a:effectLst/>
                        </a:rPr>
                        <a:t>2026 год</a:t>
                      </a:r>
                      <a:endParaRPr lang="ru-RU" sz="1000" b="1" i="0" u="none" strike="noStrike" dirty="0">
                        <a:solidFill>
                          <a:srgbClr val="000000"/>
                        </a:solidFill>
                        <a:effectLst/>
                        <a:latin typeface="Calibri"/>
                      </a:endParaRPr>
                    </a:p>
                  </a:txBody>
                  <a:tcPr marL="6178" marR="6178" marT="6178" marB="0" anchor="ctr"/>
                </a:tc>
                <a:tc>
                  <a:txBody>
                    <a:bodyPr/>
                    <a:lstStyle/>
                    <a:p>
                      <a:pPr algn="ctr" fontAlgn="ctr"/>
                      <a:r>
                        <a:rPr lang="ru-RU" sz="1000" u="none" strike="noStrike" dirty="0">
                          <a:effectLst/>
                        </a:rPr>
                        <a:t>2022 год</a:t>
                      </a:r>
                      <a:endParaRPr lang="ru-RU" sz="1000" b="1" i="0" u="none" strike="noStrike" dirty="0">
                        <a:solidFill>
                          <a:srgbClr val="000000"/>
                        </a:solidFill>
                        <a:effectLst/>
                        <a:latin typeface="Calibri"/>
                      </a:endParaRPr>
                    </a:p>
                  </a:txBody>
                  <a:tcPr marL="6178" marR="6178" marT="6178" marB="0" anchor="ctr"/>
                </a:tc>
                <a:tc>
                  <a:txBody>
                    <a:bodyPr/>
                    <a:lstStyle/>
                    <a:p>
                      <a:pPr algn="ctr" fontAlgn="ctr"/>
                      <a:r>
                        <a:rPr lang="ru-RU" sz="1000" u="none" strike="noStrike" dirty="0">
                          <a:effectLst/>
                        </a:rPr>
                        <a:t>2023 год</a:t>
                      </a:r>
                      <a:endParaRPr lang="ru-RU" sz="1000" b="1" i="0" u="none" strike="noStrike" dirty="0">
                        <a:solidFill>
                          <a:srgbClr val="000000"/>
                        </a:solidFill>
                        <a:effectLst/>
                        <a:latin typeface="Calibri"/>
                      </a:endParaRPr>
                    </a:p>
                  </a:txBody>
                  <a:tcPr marL="6178" marR="6178" marT="6178" marB="0" anchor="ctr"/>
                </a:tc>
                <a:tc>
                  <a:txBody>
                    <a:bodyPr/>
                    <a:lstStyle/>
                    <a:p>
                      <a:pPr algn="ctr" fontAlgn="ctr"/>
                      <a:r>
                        <a:rPr lang="ru-RU" sz="1000" u="none" strike="noStrike">
                          <a:effectLst/>
                        </a:rPr>
                        <a:t>2024 год</a:t>
                      </a:r>
                      <a:endParaRPr lang="ru-RU" sz="1000" b="1" i="0" u="none" strike="noStrike">
                        <a:solidFill>
                          <a:srgbClr val="000000"/>
                        </a:solidFill>
                        <a:effectLst/>
                        <a:latin typeface="Calibri"/>
                      </a:endParaRPr>
                    </a:p>
                  </a:txBody>
                  <a:tcPr marL="6178" marR="6178" marT="6178" marB="0" anchor="ctr"/>
                </a:tc>
                <a:tc>
                  <a:txBody>
                    <a:bodyPr/>
                    <a:lstStyle/>
                    <a:p>
                      <a:pPr algn="ctr" fontAlgn="ctr"/>
                      <a:r>
                        <a:rPr lang="ru-RU" sz="1000" u="none" strike="noStrike" dirty="0">
                          <a:effectLst/>
                        </a:rPr>
                        <a:t>2025 год</a:t>
                      </a:r>
                      <a:endParaRPr lang="ru-RU" sz="1000" b="1" i="0" u="none" strike="noStrike" dirty="0">
                        <a:solidFill>
                          <a:srgbClr val="000000"/>
                        </a:solidFill>
                        <a:effectLst/>
                        <a:latin typeface="Calibri"/>
                      </a:endParaRPr>
                    </a:p>
                  </a:txBody>
                  <a:tcPr marL="6178" marR="6178" marT="6178" marB="0" anchor="ctr"/>
                </a:tc>
                <a:tc>
                  <a:txBody>
                    <a:bodyPr/>
                    <a:lstStyle/>
                    <a:p>
                      <a:pPr algn="ctr" fontAlgn="ctr"/>
                      <a:r>
                        <a:rPr lang="ru-RU" sz="1000" u="none" strike="noStrike" dirty="0">
                          <a:effectLst/>
                        </a:rPr>
                        <a:t>2026 год</a:t>
                      </a:r>
                      <a:endParaRPr lang="ru-RU" sz="1000" b="1" i="0" u="none" strike="noStrike" dirty="0">
                        <a:solidFill>
                          <a:srgbClr val="000000"/>
                        </a:solidFill>
                        <a:effectLst/>
                        <a:latin typeface="Calibri"/>
                      </a:endParaRPr>
                    </a:p>
                  </a:txBody>
                  <a:tcPr marL="6178" marR="6178" marT="6178" marB="0" anchor="ctr"/>
                </a:tc>
              </a:tr>
              <a:tr h="190201">
                <a:tc>
                  <a:txBody>
                    <a:bodyPr/>
                    <a:lstStyle/>
                    <a:p>
                      <a:pPr algn="ctr" fontAlgn="b"/>
                      <a:r>
                        <a:rPr lang="ru-RU" sz="1000" u="none" strike="noStrike" dirty="0">
                          <a:effectLst/>
                        </a:rPr>
                        <a:t>2</a:t>
                      </a:r>
                      <a:endParaRPr lang="ru-RU" sz="1000" b="1" i="0" u="none" strike="noStrike" dirty="0">
                        <a:solidFill>
                          <a:srgbClr val="000000"/>
                        </a:solidFill>
                        <a:effectLst/>
                        <a:latin typeface="Calibri"/>
                      </a:endParaRPr>
                    </a:p>
                  </a:txBody>
                  <a:tcPr marL="6178" marR="6178" marT="6178" marB="0" anchor="b"/>
                </a:tc>
                <a:tc>
                  <a:txBody>
                    <a:bodyPr/>
                    <a:lstStyle/>
                    <a:p>
                      <a:pPr algn="ctr" fontAlgn="b"/>
                      <a:r>
                        <a:rPr lang="ru-RU" sz="1000" u="none" strike="noStrike" dirty="0">
                          <a:effectLst/>
                        </a:rPr>
                        <a:t>3</a:t>
                      </a:r>
                      <a:endParaRPr lang="ru-RU" sz="1000" b="1" i="0" u="none" strike="noStrike" dirty="0">
                        <a:solidFill>
                          <a:srgbClr val="000000"/>
                        </a:solidFill>
                        <a:effectLst/>
                        <a:latin typeface="Calibri"/>
                      </a:endParaRPr>
                    </a:p>
                  </a:txBody>
                  <a:tcPr marL="6178" marR="6178" marT="6178" marB="0" anchor="b"/>
                </a:tc>
                <a:tc>
                  <a:txBody>
                    <a:bodyPr/>
                    <a:lstStyle/>
                    <a:p>
                      <a:pPr algn="ctr" fontAlgn="b"/>
                      <a:r>
                        <a:rPr lang="ru-RU" sz="1000" u="none" strike="noStrike" dirty="0">
                          <a:effectLst/>
                        </a:rPr>
                        <a:t>4</a:t>
                      </a:r>
                      <a:endParaRPr lang="ru-RU" sz="1000" b="1" i="0" u="none" strike="noStrike" dirty="0">
                        <a:solidFill>
                          <a:srgbClr val="000000"/>
                        </a:solidFill>
                        <a:effectLst/>
                        <a:latin typeface="Calibri"/>
                      </a:endParaRPr>
                    </a:p>
                  </a:txBody>
                  <a:tcPr marL="6178" marR="6178" marT="6178" marB="0" anchor="b"/>
                </a:tc>
                <a:tc>
                  <a:txBody>
                    <a:bodyPr/>
                    <a:lstStyle/>
                    <a:p>
                      <a:pPr algn="ctr" fontAlgn="b"/>
                      <a:r>
                        <a:rPr lang="ru-RU" sz="1000" u="none" strike="noStrike">
                          <a:effectLst/>
                        </a:rPr>
                        <a:t>5</a:t>
                      </a:r>
                      <a:endParaRPr lang="ru-RU" sz="1000" b="1" i="0" u="none" strike="noStrike">
                        <a:solidFill>
                          <a:srgbClr val="000000"/>
                        </a:solidFill>
                        <a:effectLst/>
                        <a:latin typeface="Calibri"/>
                      </a:endParaRPr>
                    </a:p>
                  </a:txBody>
                  <a:tcPr marL="6178" marR="6178" marT="6178" marB="0" anchor="b"/>
                </a:tc>
                <a:tc>
                  <a:txBody>
                    <a:bodyPr/>
                    <a:lstStyle/>
                    <a:p>
                      <a:pPr algn="ctr" fontAlgn="b"/>
                      <a:r>
                        <a:rPr lang="ru-RU" sz="1000" u="none" strike="noStrike" dirty="0">
                          <a:effectLst/>
                        </a:rPr>
                        <a:t>6</a:t>
                      </a:r>
                      <a:endParaRPr lang="ru-RU" sz="1000" b="1" i="0" u="none" strike="noStrike" dirty="0">
                        <a:solidFill>
                          <a:srgbClr val="000000"/>
                        </a:solidFill>
                        <a:effectLst/>
                        <a:latin typeface="Calibri"/>
                      </a:endParaRPr>
                    </a:p>
                  </a:txBody>
                  <a:tcPr marL="6178" marR="6178" marT="6178" marB="0" anchor="b"/>
                </a:tc>
                <a:tc>
                  <a:txBody>
                    <a:bodyPr/>
                    <a:lstStyle/>
                    <a:p>
                      <a:pPr algn="ctr" fontAlgn="b"/>
                      <a:r>
                        <a:rPr lang="ru-RU" sz="1000" u="none" strike="noStrike">
                          <a:effectLst/>
                        </a:rPr>
                        <a:t>7</a:t>
                      </a:r>
                      <a:endParaRPr lang="ru-RU" sz="1000" b="1" i="0" u="none" strike="noStrike">
                        <a:solidFill>
                          <a:srgbClr val="000000"/>
                        </a:solidFill>
                        <a:effectLst/>
                        <a:latin typeface="Calibri"/>
                      </a:endParaRPr>
                    </a:p>
                  </a:txBody>
                  <a:tcPr marL="6178" marR="6178" marT="6178" marB="0" anchor="b"/>
                </a:tc>
                <a:tc>
                  <a:txBody>
                    <a:bodyPr/>
                    <a:lstStyle/>
                    <a:p>
                      <a:pPr algn="ctr" fontAlgn="b"/>
                      <a:r>
                        <a:rPr lang="ru-RU" sz="1000" u="none" strike="noStrike">
                          <a:effectLst/>
                        </a:rPr>
                        <a:t>8</a:t>
                      </a:r>
                      <a:endParaRPr lang="ru-RU" sz="1000" b="1" i="0" u="none" strike="noStrike">
                        <a:solidFill>
                          <a:srgbClr val="000000"/>
                        </a:solidFill>
                        <a:effectLst/>
                        <a:latin typeface="Calibri"/>
                      </a:endParaRPr>
                    </a:p>
                  </a:txBody>
                  <a:tcPr marL="6178" marR="6178" marT="6178" marB="0" anchor="b"/>
                </a:tc>
                <a:tc>
                  <a:txBody>
                    <a:bodyPr/>
                    <a:lstStyle/>
                    <a:p>
                      <a:pPr algn="ctr" fontAlgn="b"/>
                      <a:r>
                        <a:rPr lang="ru-RU" sz="1000" u="none" strike="noStrike">
                          <a:effectLst/>
                        </a:rPr>
                        <a:t>9</a:t>
                      </a:r>
                      <a:endParaRPr lang="ru-RU" sz="1000" b="1" i="0" u="none" strike="noStrike">
                        <a:solidFill>
                          <a:srgbClr val="000000"/>
                        </a:solidFill>
                        <a:effectLst/>
                        <a:latin typeface="Calibri"/>
                      </a:endParaRPr>
                    </a:p>
                  </a:txBody>
                  <a:tcPr marL="6178" marR="6178" marT="6178" marB="0" anchor="b"/>
                </a:tc>
                <a:tc>
                  <a:txBody>
                    <a:bodyPr/>
                    <a:lstStyle/>
                    <a:p>
                      <a:pPr algn="ctr" fontAlgn="b"/>
                      <a:r>
                        <a:rPr lang="ru-RU" sz="1000" u="none" strike="noStrike" dirty="0">
                          <a:effectLst/>
                        </a:rPr>
                        <a:t>10</a:t>
                      </a:r>
                      <a:endParaRPr lang="ru-RU" sz="1000" b="1" i="0" u="none" strike="noStrike" dirty="0">
                        <a:solidFill>
                          <a:srgbClr val="000000"/>
                        </a:solidFill>
                        <a:effectLst/>
                        <a:latin typeface="Calibri"/>
                      </a:endParaRPr>
                    </a:p>
                  </a:txBody>
                  <a:tcPr marL="6178" marR="6178" marT="6178" marB="0" anchor="b"/>
                </a:tc>
                <a:tc>
                  <a:txBody>
                    <a:bodyPr/>
                    <a:lstStyle/>
                    <a:p>
                      <a:pPr algn="ctr" fontAlgn="b"/>
                      <a:r>
                        <a:rPr lang="ru-RU" sz="1000" u="none" strike="noStrike" dirty="0">
                          <a:effectLst/>
                        </a:rPr>
                        <a:t>11</a:t>
                      </a:r>
                      <a:endParaRPr lang="ru-RU" sz="1000" b="1" i="0" u="none" strike="noStrike" dirty="0">
                        <a:solidFill>
                          <a:srgbClr val="000000"/>
                        </a:solidFill>
                        <a:effectLst/>
                        <a:latin typeface="Calibri"/>
                      </a:endParaRPr>
                    </a:p>
                  </a:txBody>
                  <a:tcPr marL="6178" marR="6178" marT="6178" marB="0" anchor="b"/>
                </a:tc>
                <a:tc>
                  <a:txBody>
                    <a:bodyPr/>
                    <a:lstStyle/>
                    <a:p>
                      <a:pPr algn="ctr" fontAlgn="b"/>
                      <a:r>
                        <a:rPr lang="ru-RU" sz="1000" u="none" strike="noStrike" dirty="0">
                          <a:effectLst/>
                        </a:rPr>
                        <a:t>12</a:t>
                      </a:r>
                      <a:endParaRPr lang="ru-RU" sz="1000" b="1" i="0" u="none" strike="noStrike" dirty="0">
                        <a:solidFill>
                          <a:srgbClr val="000000"/>
                        </a:solidFill>
                        <a:effectLst/>
                        <a:latin typeface="Calibri"/>
                      </a:endParaRPr>
                    </a:p>
                  </a:txBody>
                  <a:tcPr marL="6178" marR="6178" marT="6178" marB="0" anchor="b"/>
                </a:tc>
                <a:tc>
                  <a:txBody>
                    <a:bodyPr/>
                    <a:lstStyle/>
                    <a:p>
                      <a:pPr algn="ctr" fontAlgn="b"/>
                      <a:r>
                        <a:rPr lang="ru-RU" sz="1000" u="none" strike="noStrike" dirty="0">
                          <a:effectLst/>
                        </a:rPr>
                        <a:t>13</a:t>
                      </a:r>
                      <a:endParaRPr lang="ru-RU" sz="1000" b="1" i="0" u="none" strike="noStrike" dirty="0">
                        <a:solidFill>
                          <a:srgbClr val="000000"/>
                        </a:solidFill>
                        <a:effectLst/>
                        <a:latin typeface="Calibri"/>
                      </a:endParaRPr>
                    </a:p>
                  </a:txBody>
                  <a:tcPr marL="6178" marR="6178" marT="6178" marB="0" anchor="b"/>
                </a:tc>
                <a:tc>
                  <a:txBody>
                    <a:bodyPr/>
                    <a:lstStyle/>
                    <a:p>
                      <a:pPr algn="ctr" fontAlgn="b"/>
                      <a:r>
                        <a:rPr lang="ru-RU" sz="1000" u="none" strike="noStrike" dirty="0">
                          <a:effectLst/>
                        </a:rPr>
                        <a:t>14</a:t>
                      </a:r>
                      <a:endParaRPr lang="ru-RU" sz="1000" b="1" i="0" u="none" strike="noStrike" dirty="0">
                        <a:solidFill>
                          <a:srgbClr val="000000"/>
                        </a:solidFill>
                        <a:effectLst/>
                        <a:latin typeface="Calibri"/>
                      </a:endParaRPr>
                    </a:p>
                  </a:txBody>
                  <a:tcPr marL="6178" marR="6178" marT="6178" marB="0" anchor="b"/>
                </a:tc>
              </a:tr>
              <a:tr h="991977">
                <a:tc>
                  <a:txBody>
                    <a:bodyPr/>
                    <a:lstStyle/>
                    <a:p>
                      <a:pPr algn="ctr" fontAlgn="ctr"/>
                      <a:r>
                        <a:rPr lang="ru-RU" sz="1000" u="none" strike="noStrike">
                          <a:effectLst/>
                        </a:rPr>
                        <a:t>"Реализация дополнительных предпрофессиональных  программ "Струнные инструменты"</a:t>
                      </a:r>
                      <a:endParaRPr lang="ru-RU" sz="1000" b="0" i="0" u="none" strike="noStrike">
                        <a:solidFill>
                          <a:srgbClr val="000000"/>
                        </a:solidFill>
                        <a:effectLst/>
                        <a:latin typeface="Calibri"/>
                      </a:endParaRPr>
                    </a:p>
                  </a:txBody>
                  <a:tcPr marL="3359" marR="3359" marT="3359" marB="0" anchor="ctr"/>
                </a:tc>
                <a:tc>
                  <a:txBody>
                    <a:bodyPr/>
                    <a:lstStyle/>
                    <a:p>
                      <a:pPr algn="ctr" fontAlgn="ctr"/>
                      <a:r>
                        <a:rPr lang="ru-RU" sz="1000" u="none" strike="noStrike">
                          <a:effectLst/>
                        </a:rPr>
                        <a:t>учащиеся</a:t>
                      </a:r>
                      <a:endParaRPr lang="ru-RU" sz="1000" b="0" i="0" u="none" strike="noStrike">
                        <a:solidFill>
                          <a:srgbClr val="000000"/>
                        </a:solidFill>
                        <a:effectLst/>
                        <a:latin typeface="Calibri"/>
                      </a:endParaRPr>
                    </a:p>
                  </a:txBody>
                  <a:tcPr marL="3359" marR="3359" marT="3359" marB="0" anchor="ctr"/>
                </a:tc>
                <a:tc>
                  <a:txBody>
                    <a:bodyPr/>
                    <a:lstStyle/>
                    <a:p>
                      <a:pPr algn="ctr" fontAlgn="ctr"/>
                      <a:r>
                        <a:rPr lang="ru-RU" sz="1000" u="none" strike="noStrike">
                          <a:effectLst/>
                        </a:rPr>
                        <a:t>чел.</a:t>
                      </a:r>
                      <a:endParaRPr lang="ru-RU" sz="1000" b="0" i="0" u="none" strike="noStrike">
                        <a:solidFill>
                          <a:srgbClr val="000000"/>
                        </a:solidFill>
                        <a:effectLst/>
                        <a:latin typeface="Calibri"/>
                      </a:endParaRPr>
                    </a:p>
                  </a:txBody>
                  <a:tcPr marL="3359" marR="3359" marT="3359" marB="0" anchor="ctr"/>
                </a:tc>
                <a:tc>
                  <a:txBody>
                    <a:bodyPr/>
                    <a:lstStyle/>
                    <a:p>
                      <a:pPr algn="ctr" fontAlgn="ctr"/>
                      <a:r>
                        <a:rPr lang="ru-RU" sz="1000" u="none" strike="noStrike" dirty="0">
                          <a:effectLst/>
                        </a:rPr>
                        <a:t>2,0</a:t>
                      </a:r>
                      <a:endParaRPr lang="ru-RU" sz="1000" b="0" i="0" u="none" strike="noStrike" dirty="0">
                        <a:solidFill>
                          <a:srgbClr val="000000"/>
                        </a:solidFill>
                        <a:effectLst/>
                        <a:latin typeface="Calibri"/>
                      </a:endParaRPr>
                    </a:p>
                  </a:txBody>
                  <a:tcPr marL="3359" marR="3359" marT="3359" marB="0" anchor="ctr"/>
                </a:tc>
                <a:tc>
                  <a:txBody>
                    <a:bodyPr/>
                    <a:lstStyle/>
                    <a:p>
                      <a:pPr algn="ctr" fontAlgn="ctr"/>
                      <a:r>
                        <a:rPr lang="ru-RU" sz="1000" u="none" strike="noStrike" dirty="0">
                          <a:effectLst/>
                        </a:rPr>
                        <a:t>0,0</a:t>
                      </a:r>
                      <a:endParaRPr lang="ru-RU" sz="1000" b="0" i="0" u="none" strike="noStrike" dirty="0">
                        <a:solidFill>
                          <a:srgbClr val="000000"/>
                        </a:solidFill>
                        <a:effectLst/>
                        <a:latin typeface="Calibri"/>
                      </a:endParaRPr>
                    </a:p>
                  </a:txBody>
                  <a:tcPr marL="3359" marR="3359" marT="3359" marB="0" anchor="ctr"/>
                </a:tc>
                <a:tc>
                  <a:txBody>
                    <a:bodyPr/>
                    <a:lstStyle/>
                    <a:p>
                      <a:pPr algn="ctr" fontAlgn="ctr"/>
                      <a:r>
                        <a:rPr lang="ru-RU" sz="1000" u="none" strike="noStrike" dirty="0">
                          <a:effectLst/>
                        </a:rPr>
                        <a:t>0,0</a:t>
                      </a:r>
                      <a:endParaRPr lang="ru-RU" sz="1000" b="0" i="0" u="none" strike="noStrike" dirty="0">
                        <a:solidFill>
                          <a:srgbClr val="000000"/>
                        </a:solidFill>
                        <a:effectLst/>
                        <a:latin typeface="Calibri"/>
                      </a:endParaRPr>
                    </a:p>
                  </a:txBody>
                  <a:tcPr marL="3359" marR="3359" marT="3359" marB="0" anchor="ctr"/>
                </a:tc>
                <a:tc>
                  <a:txBody>
                    <a:bodyPr/>
                    <a:lstStyle/>
                    <a:p>
                      <a:pPr algn="ctr" fontAlgn="ctr"/>
                      <a:r>
                        <a:rPr lang="ru-RU" sz="1000" u="none" strike="noStrike" dirty="0">
                          <a:effectLst/>
                        </a:rPr>
                        <a:t>0,0</a:t>
                      </a:r>
                      <a:endParaRPr lang="ru-RU" sz="1000" b="0" i="0" u="none" strike="noStrike" dirty="0">
                        <a:solidFill>
                          <a:srgbClr val="000000"/>
                        </a:solidFill>
                        <a:effectLst/>
                        <a:latin typeface="Calibri"/>
                      </a:endParaRPr>
                    </a:p>
                  </a:txBody>
                  <a:tcPr marL="3359" marR="3359" marT="3359" marB="0" anchor="ctr"/>
                </a:tc>
                <a:tc>
                  <a:txBody>
                    <a:bodyPr/>
                    <a:lstStyle/>
                    <a:p>
                      <a:pPr algn="ctr" fontAlgn="ctr"/>
                      <a:r>
                        <a:rPr lang="ru-RU" sz="1000" u="none" strike="noStrike" dirty="0">
                          <a:effectLst/>
                        </a:rPr>
                        <a:t>0,0</a:t>
                      </a:r>
                      <a:endParaRPr lang="ru-RU" sz="1000" b="0" i="0" u="none" strike="noStrike" dirty="0">
                        <a:solidFill>
                          <a:srgbClr val="000000"/>
                        </a:solidFill>
                        <a:effectLst/>
                        <a:latin typeface="Calibri"/>
                      </a:endParaRPr>
                    </a:p>
                  </a:txBody>
                  <a:tcPr marL="3359" marR="3359" marT="3359" marB="0" anchor="ctr"/>
                </a:tc>
                <a:tc>
                  <a:txBody>
                    <a:bodyPr/>
                    <a:lstStyle/>
                    <a:p>
                      <a:pPr algn="ctr" fontAlgn="ctr"/>
                      <a:r>
                        <a:rPr lang="ru-RU" sz="1000" u="none" strike="noStrike" dirty="0">
                          <a:effectLst/>
                        </a:rPr>
                        <a:t>540,09</a:t>
                      </a:r>
                      <a:endParaRPr lang="ru-RU" sz="1000" b="0" i="0" u="none" strike="noStrike" dirty="0">
                        <a:solidFill>
                          <a:srgbClr val="000000"/>
                        </a:solidFill>
                        <a:effectLst/>
                        <a:latin typeface="Calibri"/>
                      </a:endParaRPr>
                    </a:p>
                  </a:txBody>
                  <a:tcPr marL="3359" marR="3359" marT="3359" marB="0" anchor="ctr"/>
                </a:tc>
                <a:tc>
                  <a:txBody>
                    <a:bodyPr/>
                    <a:lstStyle/>
                    <a:p>
                      <a:pPr algn="ctr" fontAlgn="ctr"/>
                      <a:r>
                        <a:rPr lang="ru-RU" sz="1000" u="none" strike="noStrike">
                          <a:effectLst/>
                        </a:rPr>
                        <a:t>0,00</a:t>
                      </a:r>
                      <a:endParaRPr lang="ru-RU" sz="1000" b="0" i="0" u="none" strike="noStrike">
                        <a:solidFill>
                          <a:srgbClr val="000000"/>
                        </a:solidFill>
                        <a:effectLst/>
                        <a:latin typeface="Calibri"/>
                      </a:endParaRPr>
                    </a:p>
                  </a:txBody>
                  <a:tcPr marL="3359" marR="3359" marT="3359" marB="0" anchor="ctr"/>
                </a:tc>
                <a:tc>
                  <a:txBody>
                    <a:bodyPr/>
                    <a:lstStyle/>
                    <a:p>
                      <a:pPr algn="ctr" fontAlgn="ctr"/>
                      <a:r>
                        <a:rPr lang="ru-RU" sz="1000" u="none" strike="noStrike">
                          <a:effectLst/>
                        </a:rPr>
                        <a:t>0,00</a:t>
                      </a:r>
                      <a:endParaRPr lang="ru-RU" sz="1000" b="0" i="0" u="none" strike="noStrike">
                        <a:solidFill>
                          <a:srgbClr val="000000"/>
                        </a:solidFill>
                        <a:effectLst/>
                        <a:latin typeface="Calibri"/>
                      </a:endParaRPr>
                    </a:p>
                  </a:txBody>
                  <a:tcPr marL="3359" marR="3359" marT="3359" marB="0" anchor="ctr"/>
                </a:tc>
                <a:tc>
                  <a:txBody>
                    <a:bodyPr/>
                    <a:lstStyle/>
                    <a:p>
                      <a:pPr algn="ctr" fontAlgn="ctr"/>
                      <a:r>
                        <a:rPr lang="ru-RU" sz="1000" u="none" strike="noStrike">
                          <a:effectLst/>
                        </a:rPr>
                        <a:t>0,00</a:t>
                      </a:r>
                      <a:endParaRPr lang="ru-RU" sz="1000" b="0" i="0" u="none" strike="noStrike">
                        <a:solidFill>
                          <a:srgbClr val="000000"/>
                        </a:solidFill>
                        <a:effectLst/>
                        <a:latin typeface="Calibri"/>
                      </a:endParaRPr>
                    </a:p>
                  </a:txBody>
                  <a:tcPr marL="3359" marR="3359" marT="3359" marB="0" anchor="ctr"/>
                </a:tc>
                <a:tc>
                  <a:txBody>
                    <a:bodyPr/>
                    <a:lstStyle/>
                    <a:p>
                      <a:pPr algn="ctr" fontAlgn="ctr"/>
                      <a:r>
                        <a:rPr lang="ru-RU" sz="1000" u="none" strike="noStrike">
                          <a:effectLst/>
                        </a:rPr>
                        <a:t>0,00</a:t>
                      </a:r>
                      <a:endParaRPr lang="ru-RU" sz="1000" b="0" i="0" u="none" strike="noStrike">
                        <a:solidFill>
                          <a:srgbClr val="000000"/>
                        </a:solidFill>
                        <a:effectLst/>
                        <a:latin typeface="Calibri"/>
                      </a:endParaRPr>
                    </a:p>
                  </a:txBody>
                  <a:tcPr marL="3359" marR="3359" marT="3359" marB="0" anchor="ctr"/>
                </a:tc>
              </a:tr>
              <a:tr h="794452">
                <a:tc>
                  <a:txBody>
                    <a:bodyPr/>
                    <a:lstStyle/>
                    <a:p>
                      <a:pPr algn="ctr" fontAlgn="ctr"/>
                      <a:r>
                        <a:rPr lang="ru-RU" sz="1000" u="none" strike="noStrike">
                          <a:effectLst/>
                        </a:rPr>
                        <a:t>"Реализация дополнительных предпрофессиональных  программ "Фортепиано"</a:t>
                      </a:r>
                      <a:endParaRPr lang="ru-RU" sz="1000" b="0" i="0" u="none" strike="noStrike">
                        <a:solidFill>
                          <a:srgbClr val="000000"/>
                        </a:solidFill>
                        <a:effectLst/>
                        <a:latin typeface="Calibri"/>
                      </a:endParaRPr>
                    </a:p>
                  </a:txBody>
                  <a:tcPr marL="3359" marR="3359" marT="3359" marB="0" anchor="ctr"/>
                </a:tc>
                <a:tc>
                  <a:txBody>
                    <a:bodyPr/>
                    <a:lstStyle/>
                    <a:p>
                      <a:pPr algn="ctr" fontAlgn="ctr"/>
                      <a:r>
                        <a:rPr lang="ru-RU" sz="1000" u="none" strike="noStrike">
                          <a:effectLst/>
                        </a:rPr>
                        <a:t>учащиеся</a:t>
                      </a:r>
                      <a:endParaRPr lang="ru-RU" sz="1000" b="0" i="0" u="none" strike="noStrike">
                        <a:solidFill>
                          <a:srgbClr val="000000"/>
                        </a:solidFill>
                        <a:effectLst/>
                        <a:latin typeface="Calibri"/>
                      </a:endParaRPr>
                    </a:p>
                  </a:txBody>
                  <a:tcPr marL="3359" marR="3359" marT="3359" marB="0" anchor="ctr"/>
                </a:tc>
                <a:tc>
                  <a:txBody>
                    <a:bodyPr/>
                    <a:lstStyle/>
                    <a:p>
                      <a:pPr algn="ctr" fontAlgn="ctr"/>
                      <a:r>
                        <a:rPr lang="ru-RU" sz="1000" u="none" strike="noStrike">
                          <a:effectLst/>
                        </a:rPr>
                        <a:t>чел.</a:t>
                      </a:r>
                      <a:endParaRPr lang="ru-RU" sz="1000" b="0" i="0" u="none" strike="noStrike">
                        <a:solidFill>
                          <a:srgbClr val="000000"/>
                        </a:solidFill>
                        <a:effectLst/>
                        <a:latin typeface="Calibri"/>
                      </a:endParaRPr>
                    </a:p>
                  </a:txBody>
                  <a:tcPr marL="3359" marR="3359" marT="3359" marB="0" anchor="ctr"/>
                </a:tc>
                <a:tc>
                  <a:txBody>
                    <a:bodyPr/>
                    <a:lstStyle/>
                    <a:p>
                      <a:pPr algn="ctr" fontAlgn="ctr"/>
                      <a:r>
                        <a:rPr lang="ru-RU" sz="1000" u="none" strike="noStrike">
                          <a:effectLst/>
                        </a:rPr>
                        <a:t>42,0</a:t>
                      </a:r>
                      <a:endParaRPr lang="ru-RU" sz="1000" b="0" i="0" u="none" strike="noStrike">
                        <a:solidFill>
                          <a:srgbClr val="000000"/>
                        </a:solidFill>
                        <a:effectLst/>
                        <a:latin typeface="Calibri"/>
                      </a:endParaRPr>
                    </a:p>
                  </a:txBody>
                  <a:tcPr marL="3359" marR="3359" marT="3359" marB="0" anchor="ctr"/>
                </a:tc>
                <a:tc>
                  <a:txBody>
                    <a:bodyPr/>
                    <a:lstStyle/>
                    <a:p>
                      <a:pPr algn="ctr" fontAlgn="ctr"/>
                      <a:r>
                        <a:rPr lang="ru-RU" sz="1000" u="none" strike="noStrike">
                          <a:effectLst/>
                        </a:rPr>
                        <a:t>40,0</a:t>
                      </a:r>
                      <a:endParaRPr lang="ru-RU" sz="1000" b="0" i="0" u="none" strike="noStrike">
                        <a:solidFill>
                          <a:srgbClr val="000000"/>
                        </a:solidFill>
                        <a:effectLst/>
                        <a:latin typeface="Calibri"/>
                      </a:endParaRPr>
                    </a:p>
                  </a:txBody>
                  <a:tcPr marL="3359" marR="3359" marT="3359" marB="0" anchor="ctr"/>
                </a:tc>
                <a:tc>
                  <a:txBody>
                    <a:bodyPr/>
                    <a:lstStyle/>
                    <a:p>
                      <a:pPr algn="ctr" fontAlgn="ctr"/>
                      <a:r>
                        <a:rPr lang="ru-RU" sz="1000" u="none" strike="noStrike">
                          <a:effectLst/>
                        </a:rPr>
                        <a:t>40,0</a:t>
                      </a:r>
                      <a:endParaRPr lang="ru-RU" sz="1000" b="0" i="0" u="none" strike="noStrike">
                        <a:solidFill>
                          <a:srgbClr val="000000"/>
                        </a:solidFill>
                        <a:effectLst/>
                        <a:latin typeface="Calibri"/>
                      </a:endParaRPr>
                    </a:p>
                  </a:txBody>
                  <a:tcPr marL="3359" marR="3359" marT="3359" marB="0" anchor="ctr"/>
                </a:tc>
                <a:tc>
                  <a:txBody>
                    <a:bodyPr/>
                    <a:lstStyle/>
                    <a:p>
                      <a:pPr algn="ctr" fontAlgn="ctr"/>
                      <a:r>
                        <a:rPr lang="ru-RU" sz="1000" u="none" strike="noStrike" dirty="0">
                          <a:effectLst/>
                        </a:rPr>
                        <a:t>40,0</a:t>
                      </a:r>
                      <a:endParaRPr lang="ru-RU" sz="1000" b="0" i="0" u="none" strike="noStrike" dirty="0">
                        <a:solidFill>
                          <a:srgbClr val="000000"/>
                        </a:solidFill>
                        <a:effectLst/>
                        <a:latin typeface="Calibri"/>
                      </a:endParaRPr>
                    </a:p>
                  </a:txBody>
                  <a:tcPr marL="3359" marR="3359" marT="3359" marB="0" anchor="ctr"/>
                </a:tc>
                <a:tc>
                  <a:txBody>
                    <a:bodyPr/>
                    <a:lstStyle/>
                    <a:p>
                      <a:pPr algn="ctr" fontAlgn="ctr"/>
                      <a:r>
                        <a:rPr lang="ru-RU" sz="1000" u="none" strike="noStrike" dirty="0">
                          <a:effectLst/>
                        </a:rPr>
                        <a:t>40,0</a:t>
                      </a:r>
                      <a:endParaRPr lang="ru-RU" sz="1000" b="0" i="0" u="none" strike="noStrike" dirty="0">
                        <a:solidFill>
                          <a:srgbClr val="000000"/>
                        </a:solidFill>
                        <a:effectLst/>
                        <a:latin typeface="Calibri"/>
                      </a:endParaRPr>
                    </a:p>
                  </a:txBody>
                  <a:tcPr marL="3359" marR="3359" marT="3359" marB="0" anchor="ctr"/>
                </a:tc>
                <a:tc>
                  <a:txBody>
                    <a:bodyPr/>
                    <a:lstStyle/>
                    <a:p>
                      <a:pPr algn="ctr" fontAlgn="ctr"/>
                      <a:r>
                        <a:rPr lang="ru-RU" sz="1000" u="none" strike="noStrike" dirty="0">
                          <a:effectLst/>
                        </a:rPr>
                        <a:t>6673,86</a:t>
                      </a:r>
                      <a:endParaRPr lang="ru-RU" sz="1000" b="0" i="0" u="none" strike="noStrike" dirty="0">
                        <a:solidFill>
                          <a:srgbClr val="000000"/>
                        </a:solidFill>
                        <a:effectLst/>
                        <a:latin typeface="Calibri"/>
                      </a:endParaRPr>
                    </a:p>
                  </a:txBody>
                  <a:tcPr marL="3359" marR="3359" marT="3359" marB="0" anchor="ctr"/>
                </a:tc>
                <a:tc>
                  <a:txBody>
                    <a:bodyPr/>
                    <a:lstStyle/>
                    <a:p>
                      <a:pPr algn="ctr" fontAlgn="ctr"/>
                      <a:r>
                        <a:rPr lang="ru-RU" sz="1000" u="none" strike="noStrike" dirty="0">
                          <a:effectLst/>
                        </a:rPr>
                        <a:t>7241,99</a:t>
                      </a:r>
                      <a:endParaRPr lang="ru-RU" sz="1000" b="0" i="0" u="none" strike="noStrike" dirty="0">
                        <a:solidFill>
                          <a:srgbClr val="000000"/>
                        </a:solidFill>
                        <a:effectLst/>
                        <a:latin typeface="Calibri"/>
                      </a:endParaRPr>
                    </a:p>
                  </a:txBody>
                  <a:tcPr marL="3359" marR="3359" marT="3359" marB="0" anchor="ctr"/>
                </a:tc>
                <a:tc>
                  <a:txBody>
                    <a:bodyPr/>
                    <a:lstStyle/>
                    <a:p>
                      <a:pPr algn="ctr" fontAlgn="ctr"/>
                      <a:r>
                        <a:rPr lang="ru-RU" sz="1000" u="none" strike="noStrike" dirty="0">
                          <a:effectLst/>
                        </a:rPr>
                        <a:t>7276,01</a:t>
                      </a:r>
                      <a:endParaRPr lang="ru-RU" sz="1000" b="0" i="0" u="none" strike="noStrike" dirty="0">
                        <a:solidFill>
                          <a:srgbClr val="000000"/>
                        </a:solidFill>
                        <a:effectLst/>
                        <a:latin typeface="Calibri"/>
                      </a:endParaRPr>
                    </a:p>
                  </a:txBody>
                  <a:tcPr marL="3359" marR="3359" marT="3359" marB="0" anchor="ctr"/>
                </a:tc>
                <a:tc>
                  <a:txBody>
                    <a:bodyPr/>
                    <a:lstStyle/>
                    <a:p>
                      <a:pPr algn="ctr" fontAlgn="ctr"/>
                      <a:r>
                        <a:rPr lang="ru-RU" sz="1000" u="none" strike="noStrike">
                          <a:effectLst/>
                        </a:rPr>
                        <a:t>7023,08</a:t>
                      </a:r>
                      <a:endParaRPr lang="ru-RU" sz="1000" b="0" i="0" u="none" strike="noStrike">
                        <a:solidFill>
                          <a:srgbClr val="000000"/>
                        </a:solidFill>
                        <a:effectLst/>
                        <a:latin typeface="Calibri"/>
                      </a:endParaRPr>
                    </a:p>
                  </a:txBody>
                  <a:tcPr marL="3359" marR="3359" marT="3359" marB="0" anchor="ctr"/>
                </a:tc>
                <a:tc>
                  <a:txBody>
                    <a:bodyPr/>
                    <a:lstStyle/>
                    <a:p>
                      <a:pPr algn="ctr" fontAlgn="ctr"/>
                      <a:r>
                        <a:rPr lang="ru-RU" sz="1000" u="none" strike="noStrike">
                          <a:effectLst/>
                        </a:rPr>
                        <a:t>7023,08</a:t>
                      </a:r>
                      <a:endParaRPr lang="ru-RU" sz="1000" b="0" i="0" u="none" strike="noStrike">
                        <a:solidFill>
                          <a:srgbClr val="000000"/>
                        </a:solidFill>
                        <a:effectLst/>
                        <a:latin typeface="Calibri"/>
                      </a:endParaRPr>
                    </a:p>
                  </a:txBody>
                  <a:tcPr marL="3359" marR="3359" marT="3359" marB="0" anchor="ctr"/>
                </a:tc>
              </a:tr>
              <a:tr h="991977">
                <a:tc>
                  <a:txBody>
                    <a:bodyPr/>
                    <a:lstStyle/>
                    <a:p>
                      <a:pPr algn="ctr" fontAlgn="ctr"/>
                      <a:r>
                        <a:rPr lang="ru-RU" sz="1000" u="none" strike="noStrike">
                          <a:effectLst/>
                        </a:rPr>
                        <a:t>"Реализация дополнительных предпрофессиональных  программ "Хореография"</a:t>
                      </a:r>
                      <a:endParaRPr lang="ru-RU" sz="1000" b="0" i="0" u="none" strike="noStrike">
                        <a:solidFill>
                          <a:srgbClr val="000000"/>
                        </a:solidFill>
                        <a:effectLst/>
                        <a:latin typeface="Calibri"/>
                      </a:endParaRPr>
                    </a:p>
                  </a:txBody>
                  <a:tcPr marL="3359" marR="3359" marT="3359" marB="0" anchor="ctr"/>
                </a:tc>
                <a:tc>
                  <a:txBody>
                    <a:bodyPr/>
                    <a:lstStyle/>
                    <a:p>
                      <a:pPr algn="ctr" fontAlgn="ctr"/>
                      <a:r>
                        <a:rPr lang="ru-RU" sz="1000" u="none" strike="noStrike">
                          <a:effectLst/>
                        </a:rPr>
                        <a:t>учащиеся</a:t>
                      </a:r>
                      <a:endParaRPr lang="ru-RU" sz="1000" b="0" i="0" u="none" strike="noStrike">
                        <a:solidFill>
                          <a:srgbClr val="000000"/>
                        </a:solidFill>
                        <a:effectLst/>
                        <a:latin typeface="Calibri"/>
                      </a:endParaRPr>
                    </a:p>
                  </a:txBody>
                  <a:tcPr marL="3359" marR="3359" marT="3359" marB="0" anchor="ctr"/>
                </a:tc>
                <a:tc>
                  <a:txBody>
                    <a:bodyPr/>
                    <a:lstStyle/>
                    <a:p>
                      <a:pPr algn="ctr" fontAlgn="ctr"/>
                      <a:r>
                        <a:rPr lang="ru-RU" sz="1000" u="none" strike="noStrike">
                          <a:effectLst/>
                        </a:rPr>
                        <a:t>чел.</a:t>
                      </a:r>
                      <a:endParaRPr lang="ru-RU" sz="1000" b="0" i="0" u="none" strike="noStrike">
                        <a:solidFill>
                          <a:srgbClr val="000000"/>
                        </a:solidFill>
                        <a:effectLst/>
                        <a:latin typeface="Calibri"/>
                      </a:endParaRPr>
                    </a:p>
                  </a:txBody>
                  <a:tcPr marL="3359" marR="3359" marT="3359" marB="0" anchor="ctr"/>
                </a:tc>
                <a:tc>
                  <a:txBody>
                    <a:bodyPr/>
                    <a:lstStyle/>
                    <a:p>
                      <a:pPr algn="ctr" fontAlgn="ctr"/>
                      <a:r>
                        <a:rPr lang="ru-RU" sz="1000" u="none" strike="noStrike">
                          <a:effectLst/>
                        </a:rPr>
                        <a:t>61</a:t>
                      </a:r>
                      <a:endParaRPr lang="ru-RU" sz="1000" b="0" i="0" u="none" strike="noStrike">
                        <a:solidFill>
                          <a:srgbClr val="000000"/>
                        </a:solidFill>
                        <a:effectLst/>
                        <a:latin typeface="Calibri"/>
                      </a:endParaRPr>
                    </a:p>
                  </a:txBody>
                  <a:tcPr marL="3359" marR="3359" marT="3359" marB="0" anchor="ctr"/>
                </a:tc>
                <a:tc>
                  <a:txBody>
                    <a:bodyPr/>
                    <a:lstStyle/>
                    <a:p>
                      <a:pPr algn="ctr" fontAlgn="ctr"/>
                      <a:r>
                        <a:rPr lang="ru-RU" sz="1000" u="none" strike="noStrike">
                          <a:effectLst/>
                        </a:rPr>
                        <a:t>61</a:t>
                      </a:r>
                      <a:endParaRPr lang="ru-RU" sz="1000" b="0" i="0" u="none" strike="noStrike">
                        <a:solidFill>
                          <a:srgbClr val="000000"/>
                        </a:solidFill>
                        <a:effectLst/>
                        <a:latin typeface="Calibri"/>
                      </a:endParaRPr>
                    </a:p>
                  </a:txBody>
                  <a:tcPr marL="3359" marR="3359" marT="3359" marB="0" anchor="ctr"/>
                </a:tc>
                <a:tc>
                  <a:txBody>
                    <a:bodyPr/>
                    <a:lstStyle/>
                    <a:p>
                      <a:pPr algn="ctr" fontAlgn="ctr"/>
                      <a:r>
                        <a:rPr lang="ru-RU" sz="1000" u="none" strike="noStrike">
                          <a:effectLst/>
                        </a:rPr>
                        <a:t>61</a:t>
                      </a:r>
                      <a:endParaRPr lang="ru-RU" sz="1000" b="0" i="0" u="none" strike="noStrike">
                        <a:solidFill>
                          <a:srgbClr val="000000"/>
                        </a:solidFill>
                        <a:effectLst/>
                        <a:latin typeface="Calibri"/>
                      </a:endParaRPr>
                    </a:p>
                  </a:txBody>
                  <a:tcPr marL="3359" marR="3359" marT="3359" marB="0" anchor="ctr"/>
                </a:tc>
                <a:tc>
                  <a:txBody>
                    <a:bodyPr/>
                    <a:lstStyle/>
                    <a:p>
                      <a:pPr algn="ctr" fontAlgn="ctr"/>
                      <a:r>
                        <a:rPr lang="ru-RU" sz="1000" u="none" strike="noStrike">
                          <a:effectLst/>
                        </a:rPr>
                        <a:t>61</a:t>
                      </a:r>
                      <a:endParaRPr lang="ru-RU" sz="1000" b="0" i="0" u="none" strike="noStrike">
                        <a:solidFill>
                          <a:srgbClr val="000000"/>
                        </a:solidFill>
                        <a:effectLst/>
                        <a:latin typeface="Calibri"/>
                      </a:endParaRPr>
                    </a:p>
                  </a:txBody>
                  <a:tcPr marL="3359" marR="3359" marT="3359" marB="0" anchor="ctr"/>
                </a:tc>
                <a:tc>
                  <a:txBody>
                    <a:bodyPr/>
                    <a:lstStyle/>
                    <a:p>
                      <a:pPr algn="ctr" fontAlgn="ctr"/>
                      <a:r>
                        <a:rPr lang="ru-RU" sz="1000" u="none" strike="noStrike">
                          <a:effectLst/>
                        </a:rPr>
                        <a:t>61</a:t>
                      </a:r>
                      <a:endParaRPr lang="ru-RU" sz="1000" b="0" i="0" u="none" strike="noStrike">
                        <a:solidFill>
                          <a:srgbClr val="000000"/>
                        </a:solidFill>
                        <a:effectLst/>
                        <a:latin typeface="Calibri"/>
                      </a:endParaRPr>
                    </a:p>
                  </a:txBody>
                  <a:tcPr marL="3359" marR="3359" marT="3359" marB="0" anchor="ctr"/>
                </a:tc>
                <a:tc>
                  <a:txBody>
                    <a:bodyPr/>
                    <a:lstStyle/>
                    <a:p>
                      <a:pPr algn="ctr" fontAlgn="ctr"/>
                      <a:r>
                        <a:rPr lang="ru-RU" sz="1000" u="none" strike="noStrike" dirty="0">
                          <a:effectLst/>
                        </a:rPr>
                        <a:t>4282,19</a:t>
                      </a:r>
                      <a:endParaRPr lang="ru-RU" sz="1000" b="0" i="0" u="none" strike="noStrike" dirty="0">
                        <a:solidFill>
                          <a:srgbClr val="000000"/>
                        </a:solidFill>
                        <a:effectLst/>
                        <a:latin typeface="Calibri"/>
                      </a:endParaRPr>
                    </a:p>
                  </a:txBody>
                  <a:tcPr marL="3359" marR="3359" marT="3359" marB="0" anchor="ctr"/>
                </a:tc>
                <a:tc>
                  <a:txBody>
                    <a:bodyPr/>
                    <a:lstStyle/>
                    <a:p>
                      <a:pPr algn="ctr" fontAlgn="ctr"/>
                      <a:r>
                        <a:rPr lang="ru-RU" sz="1000" u="none" strike="noStrike" dirty="0">
                          <a:effectLst/>
                        </a:rPr>
                        <a:t>5692,50</a:t>
                      </a:r>
                      <a:endParaRPr lang="ru-RU" sz="1000" b="0" i="0" u="none" strike="noStrike" dirty="0">
                        <a:solidFill>
                          <a:srgbClr val="000000"/>
                        </a:solidFill>
                        <a:effectLst/>
                        <a:latin typeface="Calibri"/>
                      </a:endParaRPr>
                    </a:p>
                  </a:txBody>
                  <a:tcPr marL="3359" marR="3359" marT="3359" marB="0" anchor="ctr"/>
                </a:tc>
                <a:tc>
                  <a:txBody>
                    <a:bodyPr/>
                    <a:lstStyle/>
                    <a:p>
                      <a:pPr algn="ctr" fontAlgn="ctr"/>
                      <a:r>
                        <a:rPr lang="ru-RU" sz="1000" u="none" strike="noStrike" dirty="0">
                          <a:effectLst/>
                        </a:rPr>
                        <a:t>7665,97</a:t>
                      </a:r>
                      <a:endParaRPr lang="ru-RU" sz="1000" b="0" i="0" u="none" strike="noStrike" dirty="0">
                        <a:solidFill>
                          <a:srgbClr val="000000"/>
                        </a:solidFill>
                        <a:effectLst/>
                        <a:latin typeface="Calibri"/>
                      </a:endParaRPr>
                    </a:p>
                  </a:txBody>
                  <a:tcPr marL="3359" marR="3359" marT="3359" marB="0" anchor="ctr"/>
                </a:tc>
                <a:tc>
                  <a:txBody>
                    <a:bodyPr/>
                    <a:lstStyle/>
                    <a:p>
                      <a:pPr algn="ctr" fontAlgn="ctr"/>
                      <a:r>
                        <a:rPr lang="ru-RU" sz="1000" u="none" strike="noStrike" dirty="0">
                          <a:effectLst/>
                        </a:rPr>
                        <a:t>7425,39</a:t>
                      </a:r>
                      <a:endParaRPr lang="ru-RU" sz="1000" b="0" i="0" u="none" strike="noStrike" dirty="0">
                        <a:solidFill>
                          <a:srgbClr val="000000"/>
                        </a:solidFill>
                        <a:effectLst/>
                        <a:latin typeface="Calibri"/>
                      </a:endParaRPr>
                    </a:p>
                  </a:txBody>
                  <a:tcPr marL="3359" marR="3359" marT="3359" marB="0" anchor="ctr"/>
                </a:tc>
                <a:tc>
                  <a:txBody>
                    <a:bodyPr/>
                    <a:lstStyle/>
                    <a:p>
                      <a:pPr algn="ctr" fontAlgn="ctr"/>
                      <a:r>
                        <a:rPr lang="ru-RU" sz="1000" u="none" strike="noStrike">
                          <a:effectLst/>
                        </a:rPr>
                        <a:t>7425,39</a:t>
                      </a:r>
                      <a:endParaRPr lang="ru-RU" sz="1000" b="0" i="0" u="none" strike="noStrike">
                        <a:solidFill>
                          <a:srgbClr val="000000"/>
                        </a:solidFill>
                        <a:effectLst/>
                        <a:latin typeface="Calibri"/>
                      </a:endParaRPr>
                    </a:p>
                  </a:txBody>
                  <a:tcPr marL="3359" marR="3359" marT="3359" marB="0" anchor="ctr"/>
                </a:tc>
              </a:tr>
              <a:tr h="389946">
                <a:tc gridSpan="8">
                  <a:txBody>
                    <a:bodyPr/>
                    <a:lstStyle/>
                    <a:p>
                      <a:pPr algn="ctr" fontAlgn="b"/>
                      <a:r>
                        <a:rPr lang="ru-RU" sz="1000" b="1" u="none" strike="noStrike" dirty="0">
                          <a:effectLst/>
                        </a:rPr>
                        <a:t>ИТОГО по ГРБС 951</a:t>
                      </a:r>
                      <a:endParaRPr lang="ru-RU" sz="1000" b="1" i="0" u="none" strike="noStrike" dirty="0">
                        <a:solidFill>
                          <a:srgbClr val="000000"/>
                        </a:solidFill>
                        <a:effectLst/>
                        <a:latin typeface="Calibri"/>
                      </a:endParaRPr>
                    </a:p>
                  </a:txBody>
                  <a:tcPr marL="3359" marR="3359" marT="3359" marB="0" anchor="b"/>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ctr" fontAlgn="b"/>
                      <a:r>
                        <a:rPr lang="ru-RU" sz="1000" b="1" u="none" strike="noStrike" dirty="0">
                          <a:effectLst/>
                        </a:rPr>
                        <a:t>64 294,466</a:t>
                      </a:r>
                      <a:endParaRPr lang="ru-RU" sz="1000" b="1" i="0" u="none" strike="noStrike" dirty="0">
                        <a:solidFill>
                          <a:srgbClr val="000000"/>
                        </a:solidFill>
                        <a:effectLst/>
                        <a:latin typeface="Calibri"/>
                      </a:endParaRPr>
                    </a:p>
                  </a:txBody>
                  <a:tcPr marL="3359" marR="3359" marT="3359" marB="0" anchor="b"/>
                </a:tc>
                <a:tc>
                  <a:txBody>
                    <a:bodyPr/>
                    <a:lstStyle/>
                    <a:p>
                      <a:pPr algn="ctr" fontAlgn="b"/>
                      <a:r>
                        <a:rPr lang="ru-RU" sz="1000" b="1" u="none" strike="noStrike" dirty="0">
                          <a:effectLst/>
                        </a:rPr>
                        <a:t>70 774,501</a:t>
                      </a:r>
                      <a:endParaRPr lang="ru-RU" sz="1000" b="1" i="0" u="none" strike="noStrike" dirty="0">
                        <a:solidFill>
                          <a:srgbClr val="000000"/>
                        </a:solidFill>
                        <a:effectLst/>
                        <a:latin typeface="Calibri"/>
                      </a:endParaRPr>
                    </a:p>
                  </a:txBody>
                  <a:tcPr marL="3359" marR="3359" marT="3359" marB="0" anchor="b"/>
                </a:tc>
                <a:tc>
                  <a:txBody>
                    <a:bodyPr/>
                    <a:lstStyle/>
                    <a:p>
                      <a:pPr algn="ctr" fontAlgn="b"/>
                      <a:r>
                        <a:rPr lang="ru-RU" sz="1000" b="1" u="none" strike="noStrike" dirty="0">
                          <a:effectLst/>
                        </a:rPr>
                        <a:t>81 500,001</a:t>
                      </a:r>
                      <a:endParaRPr lang="ru-RU" sz="1000" b="1" i="0" u="none" strike="noStrike" dirty="0">
                        <a:solidFill>
                          <a:srgbClr val="000000"/>
                        </a:solidFill>
                        <a:effectLst/>
                        <a:latin typeface="Calibri"/>
                      </a:endParaRPr>
                    </a:p>
                  </a:txBody>
                  <a:tcPr marL="3359" marR="3359" marT="3359" marB="0" anchor="b"/>
                </a:tc>
                <a:tc>
                  <a:txBody>
                    <a:bodyPr/>
                    <a:lstStyle/>
                    <a:p>
                      <a:pPr algn="ctr" fontAlgn="b"/>
                      <a:r>
                        <a:rPr lang="ru-RU" sz="1000" b="1" u="none" strike="noStrike" dirty="0">
                          <a:effectLst/>
                        </a:rPr>
                        <a:t>80 000,001</a:t>
                      </a:r>
                      <a:endParaRPr lang="ru-RU" sz="1000" b="1" i="0" u="none" strike="noStrike" dirty="0">
                        <a:solidFill>
                          <a:srgbClr val="000000"/>
                        </a:solidFill>
                        <a:effectLst/>
                        <a:latin typeface="Calibri"/>
                      </a:endParaRPr>
                    </a:p>
                  </a:txBody>
                  <a:tcPr marL="3359" marR="3359" marT="3359" marB="0" anchor="b"/>
                </a:tc>
                <a:tc>
                  <a:txBody>
                    <a:bodyPr/>
                    <a:lstStyle/>
                    <a:p>
                      <a:pPr algn="ctr" fontAlgn="b"/>
                      <a:r>
                        <a:rPr lang="ru-RU" sz="1000" b="1" u="none" strike="noStrike" dirty="0">
                          <a:effectLst/>
                        </a:rPr>
                        <a:t>80 500,001</a:t>
                      </a:r>
                      <a:endParaRPr lang="ru-RU" sz="1000" b="1" i="0" u="none" strike="noStrike" dirty="0">
                        <a:solidFill>
                          <a:srgbClr val="000000"/>
                        </a:solidFill>
                        <a:effectLst/>
                        <a:latin typeface="Calibri"/>
                      </a:endParaRPr>
                    </a:p>
                  </a:txBody>
                  <a:tcPr marL="3359" marR="3359" marT="3359" marB="0" anchor="b"/>
                </a:tc>
              </a:tr>
              <a:tr h="399403">
                <a:tc gridSpan="8">
                  <a:txBody>
                    <a:bodyPr/>
                    <a:lstStyle/>
                    <a:p>
                      <a:pPr algn="ctr" fontAlgn="b"/>
                      <a:r>
                        <a:rPr lang="ru-RU" sz="1200" b="1" u="none" strike="noStrike" dirty="0">
                          <a:effectLst/>
                        </a:rPr>
                        <a:t>Итого финансовое обеспечение выполнения муниципального задания</a:t>
                      </a:r>
                      <a:endParaRPr lang="ru-RU" sz="1200" b="1" i="0" u="none" strike="noStrike" dirty="0">
                        <a:solidFill>
                          <a:srgbClr val="000000"/>
                        </a:solidFill>
                        <a:effectLst/>
                        <a:latin typeface="Calibri"/>
                      </a:endParaRPr>
                    </a:p>
                  </a:txBody>
                  <a:tcPr marL="3359" marR="3359" marT="3359" marB="0" anchor="b"/>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ctr" fontAlgn="b"/>
                      <a:r>
                        <a:rPr lang="ru-RU" sz="900" b="1" u="none" strike="noStrike" dirty="0">
                          <a:effectLst>
                            <a:outerShdw blurRad="38100" dist="38100" dir="2700000" algn="tl">
                              <a:srgbClr val="000000">
                                <a:alpha val="43137"/>
                              </a:srgbClr>
                            </a:outerShdw>
                          </a:effectLst>
                        </a:rPr>
                        <a:t>786 202,946</a:t>
                      </a:r>
                      <a:endParaRPr lang="ru-RU" sz="900" b="1" i="0" u="none" strike="noStrike" dirty="0">
                        <a:solidFill>
                          <a:srgbClr val="000000"/>
                        </a:solidFill>
                        <a:effectLst>
                          <a:outerShdw blurRad="38100" dist="38100" dir="2700000" algn="tl">
                            <a:srgbClr val="000000">
                              <a:alpha val="43137"/>
                            </a:srgbClr>
                          </a:outerShdw>
                        </a:effectLst>
                        <a:latin typeface="Calibri"/>
                      </a:endParaRPr>
                    </a:p>
                  </a:txBody>
                  <a:tcPr marL="3359" marR="3359" marT="3359" marB="0" anchor="b"/>
                </a:tc>
                <a:tc>
                  <a:txBody>
                    <a:bodyPr/>
                    <a:lstStyle/>
                    <a:p>
                      <a:pPr algn="ctr" fontAlgn="b"/>
                      <a:r>
                        <a:rPr lang="ru-RU" sz="900" b="1" u="none" strike="noStrike" dirty="0">
                          <a:effectLst>
                            <a:outerShdw blurRad="38100" dist="38100" dir="2700000" algn="tl">
                              <a:srgbClr val="000000">
                                <a:alpha val="43137"/>
                              </a:srgbClr>
                            </a:outerShdw>
                          </a:effectLst>
                        </a:rPr>
                        <a:t>904 722,158</a:t>
                      </a:r>
                      <a:endParaRPr lang="ru-RU" sz="900" b="1" i="0" u="none" strike="noStrike" dirty="0">
                        <a:solidFill>
                          <a:srgbClr val="000000"/>
                        </a:solidFill>
                        <a:effectLst>
                          <a:outerShdw blurRad="38100" dist="38100" dir="2700000" algn="tl">
                            <a:srgbClr val="000000">
                              <a:alpha val="43137"/>
                            </a:srgbClr>
                          </a:outerShdw>
                        </a:effectLst>
                        <a:latin typeface="Calibri"/>
                      </a:endParaRPr>
                    </a:p>
                  </a:txBody>
                  <a:tcPr marL="3359" marR="3359" marT="3359" marB="0" anchor="b"/>
                </a:tc>
                <a:tc>
                  <a:txBody>
                    <a:bodyPr/>
                    <a:lstStyle/>
                    <a:p>
                      <a:pPr algn="ctr" fontAlgn="b"/>
                      <a:r>
                        <a:rPr lang="ru-RU" sz="900" b="1" u="none" strike="noStrike" dirty="0" smtClean="0">
                          <a:effectLst>
                            <a:outerShdw blurRad="38100" dist="38100" dir="2700000" algn="tl">
                              <a:srgbClr val="000000">
                                <a:alpha val="43137"/>
                              </a:srgbClr>
                            </a:outerShdw>
                          </a:effectLst>
                        </a:rPr>
                        <a:t>978 </a:t>
                      </a:r>
                      <a:r>
                        <a:rPr lang="ru-RU" sz="900" b="1" u="none" strike="noStrike" dirty="0">
                          <a:effectLst>
                            <a:outerShdw blurRad="38100" dist="38100" dir="2700000" algn="tl">
                              <a:srgbClr val="000000">
                                <a:alpha val="43137"/>
                              </a:srgbClr>
                            </a:outerShdw>
                          </a:effectLst>
                        </a:rPr>
                        <a:t>089,916</a:t>
                      </a:r>
                      <a:endParaRPr lang="ru-RU" sz="900" b="1" i="0" u="none" strike="noStrike" dirty="0">
                        <a:solidFill>
                          <a:srgbClr val="000000"/>
                        </a:solidFill>
                        <a:effectLst>
                          <a:outerShdw blurRad="38100" dist="38100" dir="2700000" algn="tl">
                            <a:srgbClr val="000000">
                              <a:alpha val="43137"/>
                            </a:srgbClr>
                          </a:outerShdw>
                        </a:effectLst>
                        <a:latin typeface="Calibri"/>
                      </a:endParaRPr>
                    </a:p>
                  </a:txBody>
                  <a:tcPr marL="3359" marR="3359" marT="3359" marB="0" anchor="b"/>
                </a:tc>
                <a:tc>
                  <a:txBody>
                    <a:bodyPr/>
                    <a:lstStyle/>
                    <a:p>
                      <a:pPr algn="ctr" fontAlgn="b"/>
                      <a:r>
                        <a:rPr lang="ru-RU" sz="900" b="1" u="none" strike="noStrike" dirty="0">
                          <a:effectLst>
                            <a:outerShdw blurRad="38100" dist="38100" dir="2700000" algn="tl">
                              <a:srgbClr val="000000">
                                <a:alpha val="43137"/>
                              </a:srgbClr>
                            </a:outerShdw>
                          </a:effectLst>
                        </a:rPr>
                        <a:t>999 602,862</a:t>
                      </a:r>
                      <a:endParaRPr lang="ru-RU" sz="900" b="1" i="0" u="none" strike="noStrike" dirty="0">
                        <a:solidFill>
                          <a:srgbClr val="000000"/>
                        </a:solidFill>
                        <a:effectLst>
                          <a:outerShdw blurRad="38100" dist="38100" dir="2700000" algn="tl">
                            <a:srgbClr val="000000">
                              <a:alpha val="43137"/>
                            </a:srgbClr>
                          </a:outerShdw>
                        </a:effectLst>
                        <a:latin typeface="Calibri"/>
                      </a:endParaRPr>
                    </a:p>
                  </a:txBody>
                  <a:tcPr marL="3359" marR="3359" marT="3359" marB="0" anchor="b"/>
                </a:tc>
                <a:tc>
                  <a:txBody>
                    <a:bodyPr/>
                    <a:lstStyle/>
                    <a:p>
                      <a:pPr algn="ctr" fontAlgn="b"/>
                      <a:r>
                        <a:rPr lang="ru-RU" sz="900" b="1" u="none" strike="noStrike" dirty="0">
                          <a:effectLst>
                            <a:outerShdw blurRad="38100" dist="38100" dir="2700000" algn="tl">
                              <a:srgbClr val="000000">
                                <a:alpha val="43137"/>
                              </a:srgbClr>
                            </a:outerShdw>
                          </a:effectLst>
                        </a:rPr>
                        <a:t>1 053 530,275</a:t>
                      </a:r>
                      <a:endParaRPr lang="ru-RU" sz="900" b="1" i="0" u="none" strike="noStrike" dirty="0">
                        <a:solidFill>
                          <a:srgbClr val="000000"/>
                        </a:solidFill>
                        <a:effectLst>
                          <a:outerShdw blurRad="38100" dist="38100" dir="2700000" algn="tl">
                            <a:srgbClr val="000000">
                              <a:alpha val="43137"/>
                            </a:srgbClr>
                          </a:outerShdw>
                        </a:effectLst>
                        <a:latin typeface="Calibri"/>
                      </a:endParaRPr>
                    </a:p>
                  </a:txBody>
                  <a:tcPr marL="3359" marR="3359" marT="3359" marB="0" anchor="b"/>
                </a:tc>
              </a:tr>
            </a:tbl>
          </a:graphicData>
        </a:graphic>
      </p:graphicFrame>
      <p:sp>
        <p:nvSpPr>
          <p:cNvPr id="5" name="Прямоугольник 4"/>
          <p:cNvSpPr/>
          <p:nvPr/>
        </p:nvSpPr>
        <p:spPr>
          <a:xfrm>
            <a:off x="755576" y="116631"/>
            <a:ext cx="8208912" cy="646331"/>
          </a:xfrm>
          <a:prstGeom prst="rect">
            <a:avLst/>
          </a:prstGeom>
        </p:spPr>
        <p:txBody>
          <a:bodyPr wrap="square">
            <a:spAutoFit/>
          </a:bodyPr>
          <a:lstStyle/>
          <a:p>
            <a:pPr algn="ctr"/>
            <a:r>
              <a:rPr lang="ru-RU" b="1" i="1" dirty="0">
                <a:latin typeface="Times New Roman" panose="02020603050405020304" pitchFamily="18" charset="0"/>
                <a:cs typeface="Times New Roman" panose="02020603050405020304" pitchFamily="18" charset="0"/>
              </a:rPr>
              <a:t>Сведения о сводных показателях и финансовом </a:t>
            </a:r>
            <a:r>
              <a:rPr lang="ru-RU" b="1" i="1" dirty="0" smtClean="0">
                <a:latin typeface="Times New Roman" panose="02020603050405020304" pitchFamily="18" charset="0"/>
                <a:cs typeface="Times New Roman" panose="02020603050405020304" pitchFamily="18" charset="0"/>
              </a:rPr>
              <a:t>обеспечении </a:t>
            </a:r>
            <a:r>
              <a:rPr lang="ru-RU" b="1" i="1" dirty="0">
                <a:latin typeface="Times New Roman" panose="02020603050405020304" pitchFamily="18" charset="0"/>
                <a:cs typeface="Times New Roman" panose="02020603050405020304" pitchFamily="18" charset="0"/>
              </a:rPr>
              <a:t>муниципальных заданий</a:t>
            </a:r>
            <a:r>
              <a:rPr lang="en-US" b="1" i="1" dirty="0">
                <a:latin typeface="Times New Roman" panose="02020603050405020304" pitchFamily="18" charset="0"/>
                <a:cs typeface="Times New Roman" panose="02020603050405020304" pitchFamily="18" charset="0"/>
              </a:rPr>
              <a:t> </a:t>
            </a:r>
            <a:r>
              <a:rPr lang="ru-RU" b="1" i="1" dirty="0">
                <a:latin typeface="Times New Roman" panose="02020603050405020304" pitchFamily="18" charset="0"/>
                <a:cs typeface="Times New Roman" panose="02020603050405020304" pitchFamily="18" charset="0"/>
              </a:rPr>
              <a:t>за 2023 год</a:t>
            </a:r>
          </a:p>
        </p:txBody>
      </p:sp>
    </p:spTree>
    <p:extLst>
      <p:ext uri="{BB962C8B-B14F-4D97-AF65-F5344CB8AC3E}">
        <p14:creationId xmlns:p14="http://schemas.microsoft.com/office/powerpoint/2010/main" val="3678865547"/>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5" name="Picture 8" descr="http://budget.depfinnbr.ru/images/tg/sem_s_det.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675356" y="1159987"/>
            <a:ext cx="1526671" cy="1065436"/>
          </a:xfrm>
        </p:spPr>
      </p:pic>
      <p:cxnSp>
        <p:nvCxnSpPr>
          <p:cNvPr id="5" name="Прямая со стрелкой 4"/>
          <p:cNvCxnSpPr/>
          <p:nvPr/>
        </p:nvCxnSpPr>
        <p:spPr>
          <a:xfrm flipH="1">
            <a:off x="1979613" y="1989138"/>
            <a:ext cx="1438275" cy="180975"/>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6" name="Прямая со стрелкой 5"/>
          <p:cNvCxnSpPr/>
          <p:nvPr/>
        </p:nvCxnSpPr>
        <p:spPr>
          <a:xfrm>
            <a:off x="5435600" y="1989138"/>
            <a:ext cx="1416050" cy="212725"/>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33798" name="TextBox 6"/>
          <p:cNvSpPr txBox="1">
            <a:spLocks noChangeArrowheads="1"/>
          </p:cNvSpPr>
          <p:nvPr/>
        </p:nvSpPr>
        <p:spPr bwMode="auto">
          <a:xfrm>
            <a:off x="106363" y="2721845"/>
            <a:ext cx="295275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cs typeface="Arial" charset="0"/>
              </a:defRPr>
            </a:lvl1pPr>
            <a:lvl2pPr marL="742950" indent="-285750">
              <a:defRPr>
                <a:solidFill>
                  <a:schemeClr val="tx1"/>
                </a:solidFill>
                <a:latin typeface="Tahoma" pitchFamily="34" charset="0"/>
                <a:cs typeface="Arial" charset="0"/>
              </a:defRPr>
            </a:lvl2pPr>
            <a:lvl3pPr marL="1143000" indent="-228600">
              <a:defRPr>
                <a:solidFill>
                  <a:schemeClr val="tx1"/>
                </a:solidFill>
                <a:latin typeface="Tahoma" pitchFamily="34" charset="0"/>
                <a:cs typeface="Arial" charset="0"/>
              </a:defRPr>
            </a:lvl3pPr>
            <a:lvl4pPr marL="1600200" indent="-228600">
              <a:defRPr>
                <a:solidFill>
                  <a:schemeClr val="tx1"/>
                </a:solidFill>
                <a:latin typeface="Tahoma" pitchFamily="34" charset="0"/>
                <a:cs typeface="Arial" charset="0"/>
              </a:defRPr>
            </a:lvl4pPr>
            <a:lvl5pPr marL="2057400" indent="-22860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ctr"/>
            <a:r>
              <a:rPr lang="ru-RU" altLang="ru-RU" sz="1600" dirty="0">
                <a:latin typeface="Times New Roman" pitchFamily="18" charset="0"/>
                <a:cs typeface="Times New Roman" pitchFamily="18" charset="0"/>
              </a:rPr>
              <a:t>Компенсация части родительской платы родителю за детей, посещающих дошкольные учреждения</a:t>
            </a:r>
          </a:p>
        </p:txBody>
      </p:sp>
      <p:sp>
        <p:nvSpPr>
          <p:cNvPr id="8" name="Стрелка вниз 7"/>
          <p:cNvSpPr/>
          <p:nvPr/>
        </p:nvSpPr>
        <p:spPr>
          <a:xfrm>
            <a:off x="1403350" y="4005263"/>
            <a:ext cx="241300" cy="347662"/>
          </a:xfrm>
          <a:prstGeom prst="down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9" name="Скругленный прямоугольник 8"/>
          <p:cNvSpPr/>
          <p:nvPr/>
        </p:nvSpPr>
        <p:spPr>
          <a:xfrm>
            <a:off x="239091" y="4508500"/>
            <a:ext cx="2820022" cy="941675"/>
          </a:xfrm>
          <a:prstGeom prst="round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33801" name="Прямоугольник 11"/>
          <p:cNvSpPr>
            <a:spLocks noChangeArrowheads="1"/>
          </p:cNvSpPr>
          <p:nvPr/>
        </p:nvSpPr>
        <p:spPr bwMode="auto">
          <a:xfrm>
            <a:off x="239091" y="4689959"/>
            <a:ext cx="288131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cs typeface="Arial" charset="0"/>
              </a:defRPr>
            </a:lvl1pPr>
            <a:lvl2pPr marL="742950" indent="-285750">
              <a:defRPr>
                <a:solidFill>
                  <a:schemeClr val="tx1"/>
                </a:solidFill>
                <a:latin typeface="Tahoma" pitchFamily="34" charset="0"/>
                <a:cs typeface="Arial" charset="0"/>
              </a:defRPr>
            </a:lvl2pPr>
            <a:lvl3pPr marL="1143000" indent="-228600">
              <a:defRPr>
                <a:solidFill>
                  <a:schemeClr val="tx1"/>
                </a:solidFill>
                <a:latin typeface="Tahoma" pitchFamily="34" charset="0"/>
                <a:cs typeface="Arial" charset="0"/>
              </a:defRPr>
            </a:lvl3pPr>
            <a:lvl4pPr marL="1600200" indent="-228600">
              <a:defRPr>
                <a:solidFill>
                  <a:schemeClr val="tx1"/>
                </a:solidFill>
                <a:latin typeface="Tahoma" pitchFamily="34" charset="0"/>
                <a:cs typeface="Arial" charset="0"/>
              </a:defRPr>
            </a:lvl4pPr>
            <a:lvl5pPr marL="2057400" indent="-22860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r>
              <a:rPr lang="ru-RU" altLang="ru-RU" sz="1600" dirty="0" smtClean="0">
                <a:latin typeface="Times New Roman" pitchFamily="18" charset="0"/>
                <a:cs typeface="Times New Roman" pitchFamily="18" charset="0"/>
              </a:rPr>
              <a:t>Запланировано</a:t>
            </a:r>
            <a:r>
              <a:rPr lang="ru-RU" altLang="ru-RU" sz="1600" dirty="0">
                <a:latin typeface="Times New Roman" pitchFamily="18" charset="0"/>
                <a:cs typeface="Times New Roman" pitchFamily="18" charset="0"/>
              </a:rPr>
              <a:t>:  </a:t>
            </a:r>
            <a:r>
              <a:rPr lang="en-US" altLang="ru-RU" sz="1600" b="1" dirty="0" smtClean="0">
                <a:latin typeface="Times New Roman" pitchFamily="18" charset="0"/>
                <a:cs typeface="Times New Roman" pitchFamily="18" charset="0"/>
              </a:rPr>
              <a:t>4 484</a:t>
            </a:r>
            <a:r>
              <a:rPr lang="ru-RU" altLang="ru-RU" sz="1600" b="1" dirty="0" smtClean="0">
                <a:latin typeface="Times New Roman" pitchFamily="18" charset="0"/>
                <a:cs typeface="Times New Roman" pitchFamily="18" charset="0"/>
              </a:rPr>
              <a:t>,</a:t>
            </a:r>
            <a:r>
              <a:rPr lang="en-US" altLang="ru-RU" sz="1600" b="1" dirty="0" smtClean="0">
                <a:latin typeface="Times New Roman" pitchFamily="18" charset="0"/>
                <a:cs typeface="Times New Roman" pitchFamily="18" charset="0"/>
              </a:rPr>
              <a:t>347</a:t>
            </a:r>
            <a:r>
              <a:rPr lang="ru-RU" altLang="ru-RU" sz="1600" b="1" dirty="0" smtClean="0">
                <a:latin typeface="Times New Roman" pitchFamily="18" charset="0"/>
                <a:cs typeface="Times New Roman" pitchFamily="18" charset="0"/>
              </a:rPr>
              <a:t> </a:t>
            </a:r>
            <a:r>
              <a:rPr lang="ru-RU" altLang="ru-RU" sz="1600" dirty="0" err="1">
                <a:latin typeface="Times New Roman" pitchFamily="18" charset="0"/>
                <a:cs typeface="Times New Roman" pitchFamily="18" charset="0"/>
              </a:rPr>
              <a:t>т.р</a:t>
            </a:r>
            <a:r>
              <a:rPr lang="ru-RU" altLang="ru-RU" sz="1600" dirty="0">
                <a:latin typeface="Times New Roman" pitchFamily="18" charset="0"/>
                <a:cs typeface="Times New Roman" pitchFamily="18" charset="0"/>
              </a:rPr>
              <a:t>.</a:t>
            </a:r>
          </a:p>
          <a:p>
            <a:r>
              <a:rPr lang="ru-RU" altLang="ru-RU" sz="1600" dirty="0">
                <a:latin typeface="Times New Roman" pitchFamily="18" charset="0"/>
                <a:cs typeface="Times New Roman" pitchFamily="18" charset="0"/>
              </a:rPr>
              <a:t>Исполнено:         </a:t>
            </a:r>
            <a:r>
              <a:rPr lang="ru-RU" altLang="ru-RU" sz="1600" b="1" dirty="0" smtClean="0">
                <a:latin typeface="Times New Roman" pitchFamily="18" charset="0"/>
                <a:cs typeface="Times New Roman" pitchFamily="18" charset="0"/>
              </a:rPr>
              <a:t>3 </a:t>
            </a:r>
            <a:r>
              <a:rPr lang="en-US" altLang="ru-RU" sz="1600" b="1" dirty="0" smtClean="0">
                <a:latin typeface="Times New Roman" pitchFamily="18" charset="0"/>
                <a:cs typeface="Times New Roman" pitchFamily="18" charset="0"/>
              </a:rPr>
              <a:t>484</a:t>
            </a:r>
            <a:r>
              <a:rPr lang="ru-RU" altLang="ru-RU" sz="1600" b="1" dirty="0" smtClean="0">
                <a:latin typeface="Times New Roman" pitchFamily="18" charset="0"/>
                <a:cs typeface="Times New Roman" pitchFamily="18" charset="0"/>
              </a:rPr>
              <a:t>,</a:t>
            </a:r>
            <a:r>
              <a:rPr lang="en-US" altLang="ru-RU" sz="1600" b="1" dirty="0" smtClean="0">
                <a:latin typeface="Times New Roman" pitchFamily="18" charset="0"/>
                <a:cs typeface="Times New Roman" pitchFamily="18" charset="0"/>
              </a:rPr>
              <a:t>347</a:t>
            </a:r>
            <a:r>
              <a:rPr lang="ru-RU" altLang="ru-RU" sz="1600" dirty="0" err="1" smtClean="0">
                <a:latin typeface="Times New Roman" pitchFamily="18" charset="0"/>
                <a:cs typeface="Times New Roman" pitchFamily="18" charset="0"/>
              </a:rPr>
              <a:t>т.р</a:t>
            </a:r>
            <a:r>
              <a:rPr lang="ru-RU" altLang="ru-RU" sz="1600" dirty="0" smtClean="0">
                <a:latin typeface="Times New Roman" pitchFamily="18" charset="0"/>
                <a:cs typeface="Times New Roman" pitchFamily="18" charset="0"/>
              </a:rPr>
              <a:t>.</a:t>
            </a:r>
            <a:endParaRPr lang="ru-RU" altLang="ru-RU" sz="1600" dirty="0">
              <a:latin typeface="Times New Roman" pitchFamily="18" charset="0"/>
              <a:cs typeface="Times New Roman" pitchFamily="18" charset="0"/>
            </a:endParaRPr>
          </a:p>
        </p:txBody>
      </p:sp>
      <p:sp>
        <p:nvSpPr>
          <p:cNvPr id="33802" name="TextBox 12"/>
          <p:cNvSpPr txBox="1">
            <a:spLocks noChangeArrowheads="1"/>
          </p:cNvSpPr>
          <p:nvPr/>
        </p:nvSpPr>
        <p:spPr bwMode="auto">
          <a:xfrm>
            <a:off x="3635375" y="2349500"/>
            <a:ext cx="17335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cs typeface="Arial" charset="0"/>
              </a:defRPr>
            </a:lvl1pPr>
            <a:lvl2pPr marL="742950" indent="-285750">
              <a:defRPr>
                <a:solidFill>
                  <a:schemeClr val="tx1"/>
                </a:solidFill>
                <a:latin typeface="Tahoma" pitchFamily="34" charset="0"/>
                <a:cs typeface="Arial" charset="0"/>
              </a:defRPr>
            </a:lvl2pPr>
            <a:lvl3pPr marL="1143000" indent="-228600">
              <a:defRPr>
                <a:solidFill>
                  <a:schemeClr val="tx1"/>
                </a:solidFill>
                <a:latin typeface="Tahoma" pitchFamily="34" charset="0"/>
                <a:cs typeface="Arial" charset="0"/>
              </a:defRPr>
            </a:lvl3pPr>
            <a:lvl4pPr marL="1600200" indent="-228600">
              <a:defRPr>
                <a:solidFill>
                  <a:schemeClr val="tx1"/>
                </a:solidFill>
                <a:latin typeface="Tahoma" pitchFamily="34" charset="0"/>
                <a:cs typeface="Arial" charset="0"/>
              </a:defRPr>
            </a:lvl4pPr>
            <a:lvl5pPr marL="2057400" indent="-22860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r>
              <a:rPr lang="ru-RU" altLang="ru-RU" sz="1600" dirty="0" smtClean="0">
                <a:solidFill>
                  <a:srgbClr val="00B0F0"/>
                </a:solidFill>
                <a:latin typeface="Times New Roman" pitchFamily="18" charset="0"/>
                <a:cs typeface="Times New Roman" pitchFamily="18" charset="0"/>
              </a:rPr>
              <a:t>Семьи с </a:t>
            </a:r>
            <a:r>
              <a:rPr lang="ru-RU" altLang="ru-RU" sz="1600" dirty="0">
                <a:solidFill>
                  <a:srgbClr val="00B0F0"/>
                </a:solidFill>
                <a:latin typeface="Times New Roman" pitchFamily="18" charset="0"/>
                <a:cs typeface="Times New Roman" pitchFamily="18" charset="0"/>
              </a:rPr>
              <a:t>детьми</a:t>
            </a:r>
          </a:p>
        </p:txBody>
      </p:sp>
      <p:sp>
        <p:nvSpPr>
          <p:cNvPr id="33803" name="Прямоугольник 13"/>
          <p:cNvSpPr>
            <a:spLocks noChangeArrowheads="1"/>
          </p:cNvSpPr>
          <p:nvPr/>
        </p:nvSpPr>
        <p:spPr bwMode="auto">
          <a:xfrm>
            <a:off x="3110148" y="2740408"/>
            <a:ext cx="3024187"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cs typeface="Arial" charset="0"/>
              </a:defRPr>
            </a:lvl1pPr>
            <a:lvl2pPr marL="742950" indent="-285750">
              <a:defRPr>
                <a:solidFill>
                  <a:schemeClr val="tx1"/>
                </a:solidFill>
                <a:latin typeface="Tahoma" pitchFamily="34" charset="0"/>
                <a:cs typeface="Arial" charset="0"/>
              </a:defRPr>
            </a:lvl2pPr>
            <a:lvl3pPr marL="1143000" indent="-228600">
              <a:defRPr>
                <a:solidFill>
                  <a:schemeClr val="tx1"/>
                </a:solidFill>
                <a:latin typeface="Tahoma" pitchFamily="34" charset="0"/>
                <a:cs typeface="Arial" charset="0"/>
              </a:defRPr>
            </a:lvl3pPr>
            <a:lvl4pPr marL="1600200" indent="-228600">
              <a:defRPr>
                <a:solidFill>
                  <a:schemeClr val="tx1"/>
                </a:solidFill>
                <a:latin typeface="Tahoma" pitchFamily="34" charset="0"/>
                <a:cs typeface="Arial" charset="0"/>
              </a:defRPr>
            </a:lvl4pPr>
            <a:lvl5pPr marL="2057400" indent="-22860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ctr"/>
            <a:r>
              <a:rPr lang="ru-RU" altLang="ru-RU" sz="1600" dirty="0">
                <a:latin typeface="Times New Roman" pitchFamily="18" charset="0"/>
                <a:cs typeface="Times New Roman" pitchFamily="18" charset="0"/>
              </a:rPr>
              <a:t>Обеспечение бесплатным питанием в муниципальных общеобразовательных </a:t>
            </a:r>
            <a:r>
              <a:rPr lang="ru-RU" altLang="ru-RU" sz="1600" dirty="0" smtClean="0">
                <a:latin typeface="Times New Roman" pitchFamily="18" charset="0"/>
                <a:cs typeface="Times New Roman" pitchFamily="18" charset="0"/>
              </a:rPr>
              <a:t>организациях) </a:t>
            </a:r>
            <a:endParaRPr lang="ru-RU" altLang="ru-RU" sz="1600" dirty="0">
              <a:latin typeface="Times New Roman" pitchFamily="18" charset="0"/>
              <a:cs typeface="Times New Roman" pitchFamily="18" charset="0"/>
            </a:endParaRPr>
          </a:p>
        </p:txBody>
      </p:sp>
      <p:sp>
        <p:nvSpPr>
          <p:cNvPr id="15" name="Скругленный прямоугольник 14"/>
          <p:cNvSpPr/>
          <p:nvPr/>
        </p:nvSpPr>
        <p:spPr>
          <a:xfrm>
            <a:off x="3312359" y="4514519"/>
            <a:ext cx="2735263" cy="935656"/>
          </a:xfrm>
          <a:prstGeom prst="round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33805" name="Прямоугольник 15"/>
          <p:cNvSpPr>
            <a:spLocks noChangeArrowheads="1"/>
          </p:cNvSpPr>
          <p:nvPr/>
        </p:nvSpPr>
        <p:spPr bwMode="auto">
          <a:xfrm>
            <a:off x="3270148" y="4689959"/>
            <a:ext cx="291540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cs typeface="Arial" charset="0"/>
              </a:defRPr>
            </a:lvl1pPr>
            <a:lvl2pPr marL="742950" indent="-285750">
              <a:defRPr>
                <a:solidFill>
                  <a:schemeClr val="tx1"/>
                </a:solidFill>
                <a:latin typeface="Tahoma" pitchFamily="34" charset="0"/>
                <a:cs typeface="Arial" charset="0"/>
              </a:defRPr>
            </a:lvl2pPr>
            <a:lvl3pPr marL="1143000" indent="-228600">
              <a:defRPr>
                <a:solidFill>
                  <a:schemeClr val="tx1"/>
                </a:solidFill>
                <a:latin typeface="Tahoma" pitchFamily="34" charset="0"/>
                <a:cs typeface="Arial" charset="0"/>
              </a:defRPr>
            </a:lvl3pPr>
            <a:lvl4pPr marL="1600200" indent="-228600">
              <a:defRPr>
                <a:solidFill>
                  <a:schemeClr val="tx1"/>
                </a:solidFill>
                <a:latin typeface="Tahoma" pitchFamily="34" charset="0"/>
                <a:cs typeface="Arial" charset="0"/>
              </a:defRPr>
            </a:lvl4pPr>
            <a:lvl5pPr marL="2057400" indent="-22860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r>
              <a:rPr lang="ru-RU" altLang="ru-RU" sz="1600" dirty="0" smtClean="0">
                <a:latin typeface="Times New Roman" pitchFamily="18" charset="0"/>
                <a:cs typeface="Times New Roman" pitchFamily="18" charset="0"/>
              </a:rPr>
              <a:t>Запланировано</a:t>
            </a:r>
            <a:r>
              <a:rPr lang="ru-RU" altLang="ru-RU" sz="1600" dirty="0">
                <a:latin typeface="Times New Roman" pitchFamily="18" charset="0"/>
                <a:cs typeface="Times New Roman" pitchFamily="18" charset="0"/>
              </a:rPr>
              <a:t>: </a:t>
            </a:r>
            <a:r>
              <a:rPr lang="en-US" altLang="ru-RU" sz="1600" b="1" dirty="0" smtClean="0">
                <a:latin typeface="Times New Roman" pitchFamily="18" charset="0"/>
                <a:cs typeface="Times New Roman" pitchFamily="18" charset="0"/>
              </a:rPr>
              <a:t>34</a:t>
            </a:r>
            <a:r>
              <a:rPr lang="ru-RU" altLang="ru-RU" sz="1600" b="1" dirty="0" smtClean="0">
                <a:latin typeface="Times New Roman" pitchFamily="18" charset="0"/>
                <a:cs typeface="Times New Roman" pitchFamily="18" charset="0"/>
              </a:rPr>
              <a:t> </a:t>
            </a:r>
            <a:r>
              <a:rPr lang="en-US" altLang="ru-RU" sz="1600" b="1" dirty="0" smtClean="0">
                <a:latin typeface="Times New Roman" pitchFamily="18" charset="0"/>
                <a:cs typeface="Times New Roman" pitchFamily="18" charset="0"/>
              </a:rPr>
              <a:t>770</a:t>
            </a:r>
            <a:r>
              <a:rPr lang="ru-RU" altLang="ru-RU" sz="1600" b="1" dirty="0" smtClean="0">
                <a:latin typeface="Times New Roman" pitchFamily="18" charset="0"/>
                <a:cs typeface="Times New Roman" pitchFamily="18" charset="0"/>
              </a:rPr>
              <a:t>,</a:t>
            </a:r>
            <a:r>
              <a:rPr lang="en-US" altLang="ru-RU" sz="1600" b="1" dirty="0" smtClean="0">
                <a:latin typeface="Times New Roman" pitchFamily="18" charset="0"/>
                <a:cs typeface="Times New Roman" pitchFamily="18" charset="0"/>
              </a:rPr>
              <a:t>775</a:t>
            </a:r>
            <a:r>
              <a:rPr lang="ru-RU" altLang="ru-RU" sz="1600" b="1" dirty="0" smtClean="0">
                <a:latin typeface="Times New Roman" pitchFamily="18" charset="0"/>
                <a:cs typeface="Times New Roman" pitchFamily="18" charset="0"/>
              </a:rPr>
              <a:t> </a:t>
            </a:r>
            <a:r>
              <a:rPr lang="ru-RU" altLang="ru-RU" sz="1600" dirty="0" err="1" smtClean="0">
                <a:latin typeface="Times New Roman" pitchFamily="18" charset="0"/>
                <a:cs typeface="Times New Roman" pitchFamily="18" charset="0"/>
              </a:rPr>
              <a:t>т.р</a:t>
            </a:r>
            <a:r>
              <a:rPr lang="ru-RU" altLang="ru-RU" sz="1600" dirty="0">
                <a:latin typeface="Times New Roman" pitchFamily="18" charset="0"/>
                <a:cs typeface="Times New Roman" pitchFamily="18" charset="0"/>
              </a:rPr>
              <a:t>.</a:t>
            </a:r>
          </a:p>
          <a:p>
            <a:r>
              <a:rPr lang="ru-RU" altLang="ru-RU" sz="1600" dirty="0">
                <a:latin typeface="Times New Roman" pitchFamily="18" charset="0"/>
                <a:cs typeface="Times New Roman" pitchFamily="18" charset="0"/>
              </a:rPr>
              <a:t>Исполнено:        </a:t>
            </a:r>
            <a:r>
              <a:rPr lang="en-US" altLang="ru-RU" sz="1600" b="1" dirty="0" smtClean="0">
                <a:latin typeface="Times New Roman" pitchFamily="18" charset="0"/>
                <a:cs typeface="Times New Roman" pitchFamily="18" charset="0"/>
              </a:rPr>
              <a:t>31</a:t>
            </a:r>
            <a:r>
              <a:rPr lang="ru-RU" altLang="ru-RU" sz="1600" b="1" dirty="0" smtClean="0">
                <a:latin typeface="Times New Roman" pitchFamily="18" charset="0"/>
                <a:cs typeface="Times New Roman" pitchFamily="18" charset="0"/>
              </a:rPr>
              <a:t> 0</a:t>
            </a:r>
            <a:r>
              <a:rPr lang="en-US" altLang="ru-RU" sz="1600" b="1" dirty="0" smtClean="0">
                <a:latin typeface="Times New Roman" pitchFamily="18" charset="0"/>
                <a:cs typeface="Times New Roman" pitchFamily="18" charset="0"/>
              </a:rPr>
              <a:t>40</a:t>
            </a:r>
            <a:r>
              <a:rPr lang="ru-RU" altLang="ru-RU" sz="1600" b="1" dirty="0" smtClean="0">
                <a:latin typeface="Times New Roman" pitchFamily="18" charset="0"/>
                <a:cs typeface="Times New Roman" pitchFamily="18" charset="0"/>
              </a:rPr>
              <a:t>,</a:t>
            </a:r>
            <a:r>
              <a:rPr lang="en-US" altLang="ru-RU" sz="1600" b="1" dirty="0" smtClean="0">
                <a:latin typeface="Times New Roman" pitchFamily="18" charset="0"/>
                <a:cs typeface="Times New Roman" pitchFamily="18" charset="0"/>
              </a:rPr>
              <a:t>775</a:t>
            </a:r>
            <a:r>
              <a:rPr lang="ru-RU" altLang="ru-RU" sz="1600" b="1" dirty="0" smtClean="0">
                <a:latin typeface="Times New Roman" pitchFamily="18" charset="0"/>
                <a:cs typeface="Times New Roman" pitchFamily="18" charset="0"/>
              </a:rPr>
              <a:t> </a:t>
            </a:r>
            <a:r>
              <a:rPr lang="ru-RU" altLang="ru-RU" sz="1600" dirty="0" err="1" smtClean="0">
                <a:latin typeface="Times New Roman" pitchFamily="18" charset="0"/>
                <a:cs typeface="Times New Roman" pitchFamily="18" charset="0"/>
              </a:rPr>
              <a:t>т.р</a:t>
            </a:r>
            <a:r>
              <a:rPr lang="ru-RU" altLang="ru-RU" sz="1600" dirty="0" smtClean="0">
                <a:latin typeface="Times New Roman" pitchFamily="18" charset="0"/>
                <a:cs typeface="Times New Roman" pitchFamily="18" charset="0"/>
              </a:rPr>
              <a:t>.</a:t>
            </a:r>
            <a:endParaRPr lang="ru-RU" altLang="ru-RU" sz="1600" dirty="0">
              <a:latin typeface="Times New Roman" pitchFamily="18" charset="0"/>
              <a:cs typeface="Times New Roman" pitchFamily="18" charset="0"/>
            </a:endParaRPr>
          </a:p>
        </p:txBody>
      </p:sp>
      <p:sp>
        <p:nvSpPr>
          <p:cNvPr id="17" name="Стрелка вниз 16"/>
          <p:cNvSpPr/>
          <p:nvPr/>
        </p:nvSpPr>
        <p:spPr>
          <a:xfrm>
            <a:off x="4438692" y="4005263"/>
            <a:ext cx="241300" cy="347663"/>
          </a:xfrm>
          <a:prstGeom prst="down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33807" name="TextBox 17"/>
          <p:cNvSpPr txBox="1">
            <a:spLocks noChangeArrowheads="1"/>
          </p:cNvSpPr>
          <p:nvPr/>
        </p:nvSpPr>
        <p:spPr bwMode="auto">
          <a:xfrm>
            <a:off x="6201845" y="2780928"/>
            <a:ext cx="273526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cs typeface="Arial" charset="0"/>
              </a:defRPr>
            </a:lvl1pPr>
            <a:lvl2pPr marL="742950" indent="-285750">
              <a:defRPr>
                <a:solidFill>
                  <a:schemeClr val="tx1"/>
                </a:solidFill>
                <a:latin typeface="Tahoma" pitchFamily="34" charset="0"/>
                <a:cs typeface="Arial" charset="0"/>
              </a:defRPr>
            </a:lvl2pPr>
            <a:lvl3pPr marL="1143000" indent="-228600">
              <a:defRPr>
                <a:solidFill>
                  <a:schemeClr val="tx1"/>
                </a:solidFill>
                <a:latin typeface="Tahoma" pitchFamily="34" charset="0"/>
                <a:cs typeface="Arial" charset="0"/>
              </a:defRPr>
            </a:lvl3pPr>
            <a:lvl4pPr marL="1600200" indent="-228600">
              <a:defRPr>
                <a:solidFill>
                  <a:schemeClr val="tx1"/>
                </a:solidFill>
                <a:latin typeface="Tahoma" pitchFamily="34" charset="0"/>
                <a:cs typeface="Arial" charset="0"/>
              </a:defRPr>
            </a:lvl4pPr>
            <a:lvl5pPr marL="2057400" indent="-22860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ctr"/>
            <a:r>
              <a:rPr lang="ru-RU" altLang="ru-RU" sz="1600" dirty="0">
                <a:latin typeface="Times New Roman" pitchFamily="18" charset="0"/>
                <a:cs typeface="Times New Roman" pitchFamily="18" charset="0"/>
              </a:rPr>
              <a:t>Организация отдыха детей в </a:t>
            </a:r>
            <a:r>
              <a:rPr lang="ru-RU" altLang="ru-RU" sz="1600" dirty="0" smtClean="0">
                <a:latin typeface="Times New Roman" pitchFamily="18" charset="0"/>
                <a:cs typeface="Times New Roman" pitchFamily="18" charset="0"/>
              </a:rPr>
              <a:t>каникулярное время </a:t>
            </a:r>
            <a:endParaRPr lang="ru-RU" altLang="ru-RU" sz="1600" dirty="0">
              <a:latin typeface="Times New Roman" pitchFamily="18" charset="0"/>
              <a:cs typeface="Times New Roman" pitchFamily="18" charset="0"/>
            </a:endParaRPr>
          </a:p>
        </p:txBody>
      </p:sp>
      <p:sp>
        <p:nvSpPr>
          <p:cNvPr id="19" name="Скругленный прямоугольник 18"/>
          <p:cNvSpPr/>
          <p:nvPr/>
        </p:nvSpPr>
        <p:spPr>
          <a:xfrm>
            <a:off x="6227762" y="4514519"/>
            <a:ext cx="2709345" cy="935656"/>
          </a:xfrm>
          <a:prstGeom prst="round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33809" name="Прямоугольник 19"/>
          <p:cNvSpPr>
            <a:spLocks noChangeArrowheads="1"/>
          </p:cNvSpPr>
          <p:nvPr/>
        </p:nvSpPr>
        <p:spPr bwMode="auto">
          <a:xfrm>
            <a:off x="6201845" y="4698381"/>
            <a:ext cx="303644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cs typeface="Arial" charset="0"/>
              </a:defRPr>
            </a:lvl1pPr>
            <a:lvl2pPr marL="742950" indent="-285750">
              <a:defRPr>
                <a:solidFill>
                  <a:schemeClr val="tx1"/>
                </a:solidFill>
                <a:latin typeface="Tahoma" pitchFamily="34" charset="0"/>
                <a:cs typeface="Arial" charset="0"/>
              </a:defRPr>
            </a:lvl2pPr>
            <a:lvl3pPr marL="1143000" indent="-228600">
              <a:defRPr>
                <a:solidFill>
                  <a:schemeClr val="tx1"/>
                </a:solidFill>
                <a:latin typeface="Tahoma" pitchFamily="34" charset="0"/>
                <a:cs typeface="Arial" charset="0"/>
              </a:defRPr>
            </a:lvl3pPr>
            <a:lvl4pPr marL="1600200" indent="-228600">
              <a:defRPr>
                <a:solidFill>
                  <a:schemeClr val="tx1"/>
                </a:solidFill>
                <a:latin typeface="Tahoma" pitchFamily="34" charset="0"/>
                <a:cs typeface="Arial" charset="0"/>
              </a:defRPr>
            </a:lvl4pPr>
            <a:lvl5pPr marL="2057400" indent="-22860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r>
              <a:rPr lang="ru-RU" altLang="ru-RU" sz="1600" dirty="0">
                <a:latin typeface="Times New Roman" pitchFamily="18" charset="0"/>
                <a:cs typeface="Times New Roman" pitchFamily="18" charset="0"/>
              </a:rPr>
              <a:t>Запланировано:  </a:t>
            </a:r>
            <a:r>
              <a:rPr lang="en-US" altLang="ru-RU" sz="1600" b="1" dirty="0">
                <a:latin typeface="Times New Roman" pitchFamily="18" charset="0"/>
                <a:cs typeface="Times New Roman" pitchFamily="18" charset="0"/>
              </a:rPr>
              <a:t>5</a:t>
            </a:r>
            <a:r>
              <a:rPr lang="ru-RU" altLang="ru-RU" sz="1600" b="1" dirty="0" smtClean="0">
                <a:latin typeface="Times New Roman" pitchFamily="18" charset="0"/>
                <a:cs typeface="Times New Roman" pitchFamily="18" charset="0"/>
              </a:rPr>
              <a:t> </a:t>
            </a:r>
            <a:r>
              <a:rPr lang="en-US" altLang="ru-RU" sz="1600" b="1" dirty="0" smtClean="0">
                <a:latin typeface="Times New Roman" pitchFamily="18" charset="0"/>
                <a:cs typeface="Times New Roman" pitchFamily="18" charset="0"/>
              </a:rPr>
              <a:t>139</a:t>
            </a:r>
            <a:r>
              <a:rPr lang="ru-RU" altLang="ru-RU" sz="1600" b="1" dirty="0" smtClean="0">
                <a:latin typeface="Times New Roman" pitchFamily="18" charset="0"/>
                <a:cs typeface="Times New Roman" pitchFamily="18" charset="0"/>
              </a:rPr>
              <a:t>,</a:t>
            </a:r>
            <a:r>
              <a:rPr lang="en-US" altLang="ru-RU" sz="1600" b="1" dirty="0" smtClean="0">
                <a:latin typeface="Times New Roman" pitchFamily="18" charset="0"/>
                <a:cs typeface="Times New Roman" pitchFamily="18" charset="0"/>
              </a:rPr>
              <a:t>469</a:t>
            </a:r>
            <a:r>
              <a:rPr lang="ru-RU" altLang="ru-RU" sz="1600" dirty="0" smtClean="0">
                <a:latin typeface="Times New Roman" pitchFamily="18" charset="0"/>
                <a:cs typeface="Times New Roman" pitchFamily="18" charset="0"/>
              </a:rPr>
              <a:t> </a:t>
            </a:r>
            <a:r>
              <a:rPr lang="ru-RU" altLang="ru-RU" sz="1600" dirty="0" err="1" smtClean="0">
                <a:latin typeface="Times New Roman" pitchFamily="18" charset="0"/>
                <a:cs typeface="Times New Roman" pitchFamily="18" charset="0"/>
              </a:rPr>
              <a:t>т.р</a:t>
            </a:r>
            <a:r>
              <a:rPr lang="ru-RU" altLang="ru-RU" sz="1600" dirty="0">
                <a:latin typeface="Times New Roman" pitchFamily="18" charset="0"/>
                <a:cs typeface="Times New Roman" pitchFamily="18" charset="0"/>
              </a:rPr>
              <a:t>.</a:t>
            </a:r>
          </a:p>
          <a:p>
            <a:r>
              <a:rPr lang="ru-RU" altLang="ru-RU" sz="1600" dirty="0">
                <a:latin typeface="Times New Roman" pitchFamily="18" charset="0"/>
                <a:cs typeface="Times New Roman" pitchFamily="18" charset="0"/>
              </a:rPr>
              <a:t>Исполнено:         </a:t>
            </a:r>
            <a:r>
              <a:rPr lang="en-US" altLang="ru-RU" sz="1600" b="1" dirty="0">
                <a:latin typeface="Times New Roman" pitchFamily="18" charset="0"/>
                <a:cs typeface="Times New Roman" pitchFamily="18" charset="0"/>
              </a:rPr>
              <a:t>5</a:t>
            </a:r>
            <a:r>
              <a:rPr lang="ru-RU" altLang="ru-RU" sz="1600" b="1" dirty="0" smtClean="0">
                <a:latin typeface="Times New Roman" pitchFamily="18" charset="0"/>
                <a:cs typeface="Times New Roman" pitchFamily="18" charset="0"/>
              </a:rPr>
              <a:t> </a:t>
            </a:r>
            <a:r>
              <a:rPr lang="en-US" altLang="ru-RU" sz="1600" b="1" dirty="0" smtClean="0">
                <a:latin typeface="Times New Roman" pitchFamily="18" charset="0"/>
                <a:cs typeface="Times New Roman" pitchFamily="18" charset="0"/>
              </a:rPr>
              <a:t>139</a:t>
            </a:r>
            <a:r>
              <a:rPr lang="ru-RU" altLang="ru-RU" sz="1600" b="1" dirty="0" smtClean="0">
                <a:latin typeface="Times New Roman" pitchFamily="18" charset="0"/>
                <a:cs typeface="Times New Roman" pitchFamily="18" charset="0"/>
              </a:rPr>
              <a:t>,</a:t>
            </a:r>
            <a:r>
              <a:rPr lang="en-US" altLang="ru-RU" sz="1600" b="1" dirty="0" smtClean="0">
                <a:latin typeface="Times New Roman" pitchFamily="18" charset="0"/>
                <a:cs typeface="Times New Roman" pitchFamily="18" charset="0"/>
              </a:rPr>
              <a:t>469</a:t>
            </a:r>
            <a:r>
              <a:rPr lang="ru-RU" altLang="ru-RU" sz="1600" b="1" dirty="0" smtClean="0">
                <a:latin typeface="Times New Roman" pitchFamily="18" charset="0"/>
                <a:cs typeface="Times New Roman" pitchFamily="18" charset="0"/>
              </a:rPr>
              <a:t> </a:t>
            </a:r>
            <a:r>
              <a:rPr lang="ru-RU" altLang="ru-RU" sz="1600" dirty="0" err="1" smtClean="0">
                <a:latin typeface="Times New Roman" pitchFamily="18" charset="0"/>
                <a:cs typeface="Times New Roman" pitchFamily="18" charset="0"/>
              </a:rPr>
              <a:t>т.р</a:t>
            </a:r>
            <a:r>
              <a:rPr lang="ru-RU" altLang="ru-RU" sz="1600" dirty="0" smtClean="0">
                <a:latin typeface="Times New Roman" pitchFamily="18" charset="0"/>
                <a:cs typeface="Times New Roman" pitchFamily="18" charset="0"/>
              </a:rPr>
              <a:t>.</a:t>
            </a:r>
            <a:endParaRPr lang="ru-RU" altLang="ru-RU" sz="1600" dirty="0">
              <a:latin typeface="Times New Roman" pitchFamily="18" charset="0"/>
              <a:cs typeface="Times New Roman" pitchFamily="18" charset="0"/>
            </a:endParaRPr>
          </a:p>
        </p:txBody>
      </p:sp>
      <p:sp>
        <p:nvSpPr>
          <p:cNvPr id="21" name="Стрелка вниз 20"/>
          <p:cNvSpPr/>
          <p:nvPr/>
        </p:nvSpPr>
        <p:spPr>
          <a:xfrm>
            <a:off x="7380288" y="4005263"/>
            <a:ext cx="239712" cy="347662"/>
          </a:xfrm>
          <a:prstGeom prst="down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3" name="Прямоугольник 2"/>
          <p:cNvSpPr/>
          <p:nvPr/>
        </p:nvSpPr>
        <p:spPr>
          <a:xfrm>
            <a:off x="50241" y="116632"/>
            <a:ext cx="8886866" cy="800219"/>
          </a:xfrm>
          <a:prstGeom prst="rect">
            <a:avLst/>
          </a:prstGeom>
        </p:spPr>
        <p:txBody>
          <a:bodyPr wrap="square">
            <a:spAutoFit/>
          </a:bodyPr>
          <a:lstStyle/>
          <a:p>
            <a:pPr algn="ctr"/>
            <a:r>
              <a:rPr lang="ru-RU" sz="2400" b="1" i="1" dirty="0">
                <a:latin typeface="Times New Roman" panose="02020603050405020304" pitchFamily="18" charset="0"/>
                <a:cs typeface="Times New Roman" panose="02020603050405020304" pitchFamily="18" charset="0"/>
              </a:rPr>
              <a:t>Сведения</a:t>
            </a:r>
            <a:r>
              <a:rPr lang="ru-RU" sz="2200" b="1" i="1" dirty="0">
                <a:latin typeface="Times New Roman" panose="02020603050405020304" pitchFamily="18" charset="0"/>
                <a:cs typeface="Times New Roman" panose="02020603050405020304" pitchFamily="18" charset="0"/>
              </a:rPr>
              <a:t> о расходах муниципального района с учетом интересов целевых групп за 2023 год</a:t>
            </a:r>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a:extLst>
              <a:ext uri="{FF2B5EF4-FFF2-40B4-BE49-F238E27FC236}"/>
            </a:extLst>
          </p:cNvPr>
          <p:cNvGrpSpPr/>
          <p:nvPr/>
        </p:nvGrpSpPr>
        <p:grpSpPr>
          <a:xfrm>
            <a:off x="3347864" y="1700808"/>
            <a:ext cx="744368" cy="575471"/>
            <a:chOff x="2843029" y="2549413"/>
            <a:chExt cx="2794847" cy="2518489"/>
          </a:xfrm>
          <a:solidFill>
            <a:srgbClr val="00B0F0"/>
          </a:solidFill>
        </p:grpSpPr>
        <p:sp>
          <p:nvSpPr>
            <p:cNvPr id="35" name="Freeform 7">
              <a:extLst>
                <a:ext uri="{FF2B5EF4-FFF2-40B4-BE49-F238E27FC236}"/>
              </a:extLst>
            </p:cNvPr>
            <p:cNvSpPr>
              <a:spLocks/>
            </p:cNvSpPr>
            <p:nvPr/>
          </p:nvSpPr>
          <p:spPr bwMode="auto">
            <a:xfrm>
              <a:off x="4901551" y="3067836"/>
              <a:ext cx="736325" cy="2000066"/>
            </a:xfrm>
            <a:custGeom>
              <a:avLst/>
              <a:gdLst>
                <a:gd name="T0" fmla="*/ 112 w 129"/>
                <a:gd name="T1" fmla="*/ 1 h 351"/>
                <a:gd name="T2" fmla="*/ 108 w 129"/>
                <a:gd name="T3" fmla="*/ 79 h 351"/>
                <a:gd name="T4" fmla="*/ 107 w 129"/>
                <a:gd name="T5" fmla="*/ 149 h 351"/>
                <a:gd name="T6" fmla="*/ 121 w 129"/>
                <a:gd name="T7" fmla="*/ 175 h 351"/>
                <a:gd name="T8" fmla="*/ 128 w 129"/>
                <a:gd name="T9" fmla="*/ 187 h 351"/>
                <a:gd name="T10" fmla="*/ 129 w 129"/>
                <a:gd name="T11" fmla="*/ 322 h 351"/>
                <a:gd name="T12" fmla="*/ 114 w 129"/>
                <a:gd name="T13" fmla="*/ 346 h 351"/>
                <a:gd name="T14" fmla="*/ 85 w 129"/>
                <a:gd name="T15" fmla="*/ 336 h 351"/>
                <a:gd name="T16" fmla="*/ 84 w 129"/>
                <a:gd name="T17" fmla="*/ 335 h 351"/>
                <a:gd name="T18" fmla="*/ 59 w 129"/>
                <a:gd name="T19" fmla="*/ 347 h 351"/>
                <a:gd name="T20" fmla="*/ 35 w 129"/>
                <a:gd name="T21" fmla="*/ 328 h 351"/>
                <a:gd name="T22" fmla="*/ 34 w 129"/>
                <a:gd name="T23" fmla="*/ 310 h 351"/>
                <a:gd name="T24" fmla="*/ 34 w 129"/>
                <a:gd name="T25" fmla="*/ 188 h 351"/>
                <a:gd name="T26" fmla="*/ 22 w 129"/>
                <a:gd name="T27" fmla="*/ 175 h 351"/>
                <a:gd name="T28" fmla="*/ 1 w 129"/>
                <a:gd name="T29" fmla="*/ 152 h 351"/>
                <a:gd name="T30" fmla="*/ 5 w 129"/>
                <a:gd name="T31" fmla="*/ 62 h 351"/>
                <a:gd name="T32" fmla="*/ 6 w 129"/>
                <a:gd name="T33" fmla="*/ 44 h 351"/>
                <a:gd name="T34" fmla="*/ 43 w 129"/>
                <a:gd name="T35" fmla="*/ 1 h 351"/>
                <a:gd name="T36" fmla="*/ 57 w 129"/>
                <a:gd name="T37" fmla="*/ 1 h 351"/>
                <a:gd name="T38" fmla="*/ 112 w 129"/>
                <a:gd name="T39" fmla="*/ 1 h 351"/>
                <a:gd name="connsiteX0" fmla="*/ 8611 w 9929"/>
                <a:gd name="connsiteY0" fmla="*/ 13 h 9903"/>
                <a:gd name="connsiteX1" fmla="*/ 8301 w 9929"/>
                <a:gd name="connsiteY1" fmla="*/ 2236 h 9903"/>
                <a:gd name="connsiteX2" fmla="*/ 8224 w 9929"/>
                <a:gd name="connsiteY2" fmla="*/ 4230 h 9903"/>
                <a:gd name="connsiteX3" fmla="*/ 9309 w 9929"/>
                <a:gd name="connsiteY3" fmla="*/ 4971 h 9903"/>
                <a:gd name="connsiteX4" fmla="*/ 9851 w 9929"/>
                <a:gd name="connsiteY4" fmla="*/ 5313 h 9903"/>
                <a:gd name="connsiteX5" fmla="*/ 9929 w 9929"/>
                <a:gd name="connsiteY5" fmla="*/ 9159 h 9903"/>
                <a:gd name="connsiteX6" fmla="*/ 8766 w 9929"/>
                <a:gd name="connsiteY6" fmla="*/ 9843 h 9903"/>
                <a:gd name="connsiteX7" fmla="*/ 6518 w 9929"/>
                <a:gd name="connsiteY7" fmla="*/ 9558 h 9903"/>
                <a:gd name="connsiteX8" fmla="*/ 6441 w 9929"/>
                <a:gd name="connsiteY8" fmla="*/ 9529 h 9903"/>
                <a:gd name="connsiteX9" fmla="*/ 4503 w 9929"/>
                <a:gd name="connsiteY9" fmla="*/ 9871 h 9903"/>
                <a:gd name="connsiteX10" fmla="*/ 2642 w 9929"/>
                <a:gd name="connsiteY10" fmla="*/ 9330 h 9903"/>
                <a:gd name="connsiteX11" fmla="*/ 2565 w 9929"/>
                <a:gd name="connsiteY11" fmla="*/ 8817 h 9903"/>
                <a:gd name="connsiteX12" fmla="*/ 2565 w 9929"/>
                <a:gd name="connsiteY12" fmla="*/ 5341 h 9903"/>
                <a:gd name="connsiteX13" fmla="*/ 1634 w 9929"/>
                <a:gd name="connsiteY13" fmla="*/ 4971 h 9903"/>
                <a:gd name="connsiteX14" fmla="*/ 7 w 9929"/>
                <a:gd name="connsiteY14" fmla="*/ 4315 h 9903"/>
                <a:gd name="connsiteX15" fmla="*/ 317 w 9929"/>
                <a:gd name="connsiteY15" fmla="*/ 1751 h 9903"/>
                <a:gd name="connsiteX16" fmla="*/ 394 w 9929"/>
                <a:gd name="connsiteY16" fmla="*/ 1239 h 9903"/>
                <a:gd name="connsiteX17" fmla="*/ 3262 w 9929"/>
                <a:gd name="connsiteY17" fmla="*/ 13 h 9903"/>
                <a:gd name="connsiteX18" fmla="*/ 4348 w 9929"/>
                <a:gd name="connsiteY18" fmla="*/ 13 h 9903"/>
                <a:gd name="connsiteX19" fmla="*/ 8611 w 9929"/>
                <a:gd name="connsiteY19" fmla="*/ 13 h 9903"/>
                <a:gd name="connsiteX0" fmla="*/ 8673 w 10000"/>
                <a:gd name="connsiteY0" fmla="*/ 13 h 10000"/>
                <a:gd name="connsiteX1" fmla="*/ 8360 w 10000"/>
                <a:gd name="connsiteY1" fmla="*/ 2258 h 10000"/>
                <a:gd name="connsiteX2" fmla="*/ 8283 w 10000"/>
                <a:gd name="connsiteY2" fmla="*/ 4271 h 10000"/>
                <a:gd name="connsiteX3" fmla="*/ 9376 w 10000"/>
                <a:gd name="connsiteY3" fmla="*/ 5020 h 10000"/>
                <a:gd name="connsiteX4" fmla="*/ 9921 w 10000"/>
                <a:gd name="connsiteY4" fmla="*/ 5365 h 10000"/>
                <a:gd name="connsiteX5" fmla="*/ 10000 w 10000"/>
                <a:gd name="connsiteY5" fmla="*/ 9249 h 10000"/>
                <a:gd name="connsiteX6" fmla="*/ 8829 w 10000"/>
                <a:gd name="connsiteY6" fmla="*/ 9939 h 10000"/>
                <a:gd name="connsiteX7" fmla="*/ 6565 w 10000"/>
                <a:gd name="connsiteY7" fmla="*/ 9652 h 10000"/>
                <a:gd name="connsiteX8" fmla="*/ 5517 w 10000"/>
                <a:gd name="connsiteY8" fmla="*/ 9471 h 10000"/>
                <a:gd name="connsiteX9" fmla="*/ 4535 w 10000"/>
                <a:gd name="connsiteY9" fmla="*/ 9968 h 10000"/>
                <a:gd name="connsiteX10" fmla="*/ 2661 w 10000"/>
                <a:gd name="connsiteY10" fmla="*/ 9421 h 10000"/>
                <a:gd name="connsiteX11" fmla="*/ 2583 w 10000"/>
                <a:gd name="connsiteY11" fmla="*/ 8903 h 10000"/>
                <a:gd name="connsiteX12" fmla="*/ 2583 w 10000"/>
                <a:gd name="connsiteY12" fmla="*/ 5393 h 10000"/>
                <a:gd name="connsiteX13" fmla="*/ 1646 w 10000"/>
                <a:gd name="connsiteY13" fmla="*/ 5020 h 10000"/>
                <a:gd name="connsiteX14" fmla="*/ 7 w 10000"/>
                <a:gd name="connsiteY14" fmla="*/ 4357 h 10000"/>
                <a:gd name="connsiteX15" fmla="*/ 319 w 10000"/>
                <a:gd name="connsiteY15" fmla="*/ 1768 h 10000"/>
                <a:gd name="connsiteX16" fmla="*/ 397 w 10000"/>
                <a:gd name="connsiteY16" fmla="*/ 1251 h 10000"/>
                <a:gd name="connsiteX17" fmla="*/ 3285 w 10000"/>
                <a:gd name="connsiteY17" fmla="*/ 13 h 10000"/>
                <a:gd name="connsiteX18" fmla="*/ 4379 w 10000"/>
                <a:gd name="connsiteY18" fmla="*/ 13 h 10000"/>
                <a:gd name="connsiteX19" fmla="*/ 8673 w 10000"/>
                <a:gd name="connsiteY19" fmla="*/ 13 h 10000"/>
                <a:gd name="connsiteX0" fmla="*/ 8673 w 10000"/>
                <a:gd name="connsiteY0" fmla="*/ 13 h 10000"/>
                <a:gd name="connsiteX1" fmla="*/ 8360 w 10000"/>
                <a:gd name="connsiteY1" fmla="*/ 2258 h 10000"/>
                <a:gd name="connsiteX2" fmla="*/ 8283 w 10000"/>
                <a:gd name="connsiteY2" fmla="*/ 4271 h 10000"/>
                <a:gd name="connsiteX3" fmla="*/ 9376 w 10000"/>
                <a:gd name="connsiteY3" fmla="*/ 5020 h 10000"/>
                <a:gd name="connsiteX4" fmla="*/ 9921 w 10000"/>
                <a:gd name="connsiteY4" fmla="*/ 5365 h 10000"/>
                <a:gd name="connsiteX5" fmla="*/ 10000 w 10000"/>
                <a:gd name="connsiteY5" fmla="*/ 9249 h 10000"/>
                <a:gd name="connsiteX6" fmla="*/ 8829 w 10000"/>
                <a:gd name="connsiteY6" fmla="*/ 9939 h 10000"/>
                <a:gd name="connsiteX7" fmla="*/ 6565 w 10000"/>
                <a:gd name="connsiteY7" fmla="*/ 9652 h 10000"/>
                <a:gd name="connsiteX8" fmla="*/ 4535 w 10000"/>
                <a:gd name="connsiteY8" fmla="*/ 9968 h 10000"/>
                <a:gd name="connsiteX9" fmla="*/ 2661 w 10000"/>
                <a:gd name="connsiteY9" fmla="*/ 9421 h 10000"/>
                <a:gd name="connsiteX10" fmla="*/ 2583 w 10000"/>
                <a:gd name="connsiteY10" fmla="*/ 8903 h 10000"/>
                <a:gd name="connsiteX11" fmla="*/ 2583 w 10000"/>
                <a:gd name="connsiteY11" fmla="*/ 5393 h 10000"/>
                <a:gd name="connsiteX12" fmla="*/ 1646 w 10000"/>
                <a:gd name="connsiteY12" fmla="*/ 5020 h 10000"/>
                <a:gd name="connsiteX13" fmla="*/ 7 w 10000"/>
                <a:gd name="connsiteY13" fmla="*/ 4357 h 10000"/>
                <a:gd name="connsiteX14" fmla="*/ 319 w 10000"/>
                <a:gd name="connsiteY14" fmla="*/ 1768 h 10000"/>
                <a:gd name="connsiteX15" fmla="*/ 397 w 10000"/>
                <a:gd name="connsiteY15" fmla="*/ 1251 h 10000"/>
                <a:gd name="connsiteX16" fmla="*/ 3285 w 10000"/>
                <a:gd name="connsiteY16" fmla="*/ 13 h 10000"/>
                <a:gd name="connsiteX17" fmla="*/ 4379 w 10000"/>
                <a:gd name="connsiteY17" fmla="*/ 13 h 10000"/>
                <a:gd name="connsiteX18" fmla="*/ 8673 w 10000"/>
                <a:gd name="connsiteY18" fmla="*/ 13 h 10000"/>
                <a:gd name="connsiteX0" fmla="*/ 8673 w 10000"/>
                <a:gd name="connsiteY0" fmla="*/ 13 h 9994"/>
                <a:gd name="connsiteX1" fmla="*/ 8360 w 10000"/>
                <a:gd name="connsiteY1" fmla="*/ 2258 h 9994"/>
                <a:gd name="connsiteX2" fmla="*/ 8283 w 10000"/>
                <a:gd name="connsiteY2" fmla="*/ 4271 h 9994"/>
                <a:gd name="connsiteX3" fmla="*/ 9376 w 10000"/>
                <a:gd name="connsiteY3" fmla="*/ 5020 h 9994"/>
                <a:gd name="connsiteX4" fmla="*/ 9921 w 10000"/>
                <a:gd name="connsiteY4" fmla="*/ 5365 h 9994"/>
                <a:gd name="connsiteX5" fmla="*/ 10000 w 10000"/>
                <a:gd name="connsiteY5" fmla="*/ 9249 h 9994"/>
                <a:gd name="connsiteX6" fmla="*/ 8829 w 10000"/>
                <a:gd name="connsiteY6" fmla="*/ 9939 h 9994"/>
                <a:gd name="connsiteX7" fmla="*/ 6198 w 10000"/>
                <a:gd name="connsiteY7" fmla="*/ 9620 h 9994"/>
                <a:gd name="connsiteX8" fmla="*/ 4535 w 10000"/>
                <a:gd name="connsiteY8" fmla="*/ 9968 h 9994"/>
                <a:gd name="connsiteX9" fmla="*/ 2661 w 10000"/>
                <a:gd name="connsiteY9" fmla="*/ 9421 h 9994"/>
                <a:gd name="connsiteX10" fmla="*/ 2583 w 10000"/>
                <a:gd name="connsiteY10" fmla="*/ 8903 h 9994"/>
                <a:gd name="connsiteX11" fmla="*/ 2583 w 10000"/>
                <a:gd name="connsiteY11" fmla="*/ 5393 h 9994"/>
                <a:gd name="connsiteX12" fmla="*/ 1646 w 10000"/>
                <a:gd name="connsiteY12" fmla="*/ 5020 h 9994"/>
                <a:gd name="connsiteX13" fmla="*/ 7 w 10000"/>
                <a:gd name="connsiteY13" fmla="*/ 4357 h 9994"/>
                <a:gd name="connsiteX14" fmla="*/ 319 w 10000"/>
                <a:gd name="connsiteY14" fmla="*/ 1768 h 9994"/>
                <a:gd name="connsiteX15" fmla="*/ 397 w 10000"/>
                <a:gd name="connsiteY15" fmla="*/ 1251 h 9994"/>
                <a:gd name="connsiteX16" fmla="*/ 3285 w 10000"/>
                <a:gd name="connsiteY16" fmla="*/ 13 h 9994"/>
                <a:gd name="connsiteX17" fmla="*/ 4379 w 10000"/>
                <a:gd name="connsiteY17" fmla="*/ 13 h 9994"/>
                <a:gd name="connsiteX18" fmla="*/ 8673 w 10000"/>
                <a:gd name="connsiteY18" fmla="*/ 13 h 9994"/>
                <a:gd name="connsiteX0" fmla="*/ 8673 w 10000"/>
                <a:gd name="connsiteY0" fmla="*/ 13 h 10000"/>
                <a:gd name="connsiteX1" fmla="*/ 8360 w 10000"/>
                <a:gd name="connsiteY1" fmla="*/ 2259 h 10000"/>
                <a:gd name="connsiteX2" fmla="*/ 8283 w 10000"/>
                <a:gd name="connsiteY2" fmla="*/ 4274 h 10000"/>
                <a:gd name="connsiteX3" fmla="*/ 9376 w 10000"/>
                <a:gd name="connsiteY3" fmla="*/ 5023 h 10000"/>
                <a:gd name="connsiteX4" fmla="*/ 9921 w 10000"/>
                <a:gd name="connsiteY4" fmla="*/ 5368 h 10000"/>
                <a:gd name="connsiteX5" fmla="*/ 10000 w 10000"/>
                <a:gd name="connsiteY5" fmla="*/ 9255 h 10000"/>
                <a:gd name="connsiteX6" fmla="*/ 8829 w 10000"/>
                <a:gd name="connsiteY6" fmla="*/ 9945 h 10000"/>
                <a:gd name="connsiteX7" fmla="*/ 6198 w 10000"/>
                <a:gd name="connsiteY7" fmla="*/ 9626 h 10000"/>
                <a:gd name="connsiteX8" fmla="*/ 4535 w 10000"/>
                <a:gd name="connsiteY8" fmla="*/ 9974 h 10000"/>
                <a:gd name="connsiteX9" fmla="*/ 2661 w 10000"/>
                <a:gd name="connsiteY9" fmla="*/ 9427 h 10000"/>
                <a:gd name="connsiteX10" fmla="*/ 2583 w 10000"/>
                <a:gd name="connsiteY10" fmla="*/ 8908 h 10000"/>
                <a:gd name="connsiteX11" fmla="*/ 2583 w 10000"/>
                <a:gd name="connsiteY11" fmla="*/ 5396 h 10000"/>
                <a:gd name="connsiteX12" fmla="*/ 1646 w 10000"/>
                <a:gd name="connsiteY12" fmla="*/ 5023 h 10000"/>
                <a:gd name="connsiteX13" fmla="*/ 7 w 10000"/>
                <a:gd name="connsiteY13" fmla="*/ 4360 h 10000"/>
                <a:gd name="connsiteX14" fmla="*/ 319 w 10000"/>
                <a:gd name="connsiteY14" fmla="*/ 1769 h 10000"/>
                <a:gd name="connsiteX15" fmla="*/ 397 w 10000"/>
                <a:gd name="connsiteY15" fmla="*/ 1252 h 10000"/>
                <a:gd name="connsiteX16" fmla="*/ 3285 w 10000"/>
                <a:gd name="connsiteY16" fmla="*/ 13 h 10000"/>
                <a:gd name="connsiteX17" fmla="*/ 4379 w 10000"/>
                <a:gd name="connsiteY17" fmla="*/ 13 h 10000"/>
                <a:gd name="connsiteX18" fmla="*/ 8673 w 10000"/>
                <a:gd name="connsiteY18" fmla="*/ 13 h 10000"/>
                <a:gd name="connsiteX0" fmla="*/ 8673 w 10000"/>
                <a:gd name="connsiteY0" fmla="*/ 13 h 10000"/>
                <a:gd name="connsiteX1" fmla="*/ 8360 w 10000"/>
                <a:gd name="connsiteY1" fmla="*/ 2259 h 10000"/>
                <a:gd name="connsiteX2" fmla="*/ 8283 w 10000"/>
                <a:gd name="connsiteY2" fmla="*/ 4274 h 10000"/>
                <a:gd name="connsiteX3" fmla="*/ 9376 w 10000"/>
                <a:gd name="connsiteY3" fmla="*/ 5023 h 10000"/>
                <a:gd name="connsiteX4" fmla="*/ 9921 w 10000"/>
                <a:gd name="connsiteY4" fmla="*/ 5368 h 10000"/>
                <a:gd name="connsiteX5" fmla="*/ 10000 w 10000"/>
                <a:gd name="connsiteY5" fmla="*/ 9255 h 10000"/>
                <a:gd name="connsiteX6" fmla="*/ 8829 w 10000"/>
                <a:gd name="connsiteY6" fmla="*/ 9945 h 10000"/>
                <a:gd name="connsiteX7" fmla="*/ 6198 w 10000"/>
                <a:gd name="connsiteY7" fmla="*/ 9626 h 10000"/>
                <a:gd name="connsiteX8" fmla="*/ 4535 w 10000"/>
                <a:gd name="connsiteY8" fmla="*/ 9974 h 10000"/>
                <a:gd name="connsiteX9" fmla="*/ 2661 w 10000"/>
                <a:gd name="connsiteY9" fmla="*/ 9427 h 10000"/>
                <a:gd name="connsiteX10" fmla="*/ 2583 w 10000"/>
                <a:gd name="connsiteY10" fmla="*/ 8908 h 10000"/>
                <a:gd name="connsiteX11" fmla="*/ 2583 w 10000"/>
                <a:gd name="connsiteY11" fmla="*/ 5396 h 10000"/>
                <a:gd name="connsiteX12" fmla="*/ 1646 w 10000"/>
                <a:gd name="connsiteY12" fmla="*/ 5023 h 10000"/>
                <a:gd name="connsiteX13" fmla="*/ 7 w 10000"/>
                <a:gd name="connsiteY13" fmla="*/ 4360 h 10000"/>
                <a:gd name="connsiteX14" fmla="*/ 319 w 10000"/>
                <a:gd name="connsiteY14" fmla="*/ 1769 h 10000"/>
                <a:gd name="connsiteX15" fmla="*/ 397 w 10000"/>
                <a:gd name="connsiteY15" fmla="*/ 1252 h 10000"/>
                <a:gd name="connsiteX16" fmla="*/ 3285 w 10000"/>
                <a:gd name="connsiteY16" fmla="*/ 13 h 10000"/>
                <a:gd name="connsiteX17" fmla="*/ 4379 w 10000"/>
                <a:gd name="connsiteY17" fmla="*/ 13 h 10000"/>
                <a:gd name="connsiteX18" fmla="*/ 8673 w 10000"/>
                <a:gd name="connsiteY18" fmla="*/ 13 h 10000"/>
                <a:gd name="connsiteX0" fmla="*/ 8673 w 10000"/>
                <a:gd name="connsiteY0" fmla="*/ 13 h 10000"/>
                <a:gd name="connsiteX1" fmla="*/ 8360 w 10000"/>
                <a:gd name="connsiteY1" fmla="*/ 2259 h 10000"/>
                <a:gd name="connsiteX2" fmla="*/ 8283 w 10000"/>
                <a:gd name="connsiteY2" fmla="*/ 4274 h 10000"/>
                <a:gd name="connsiteX3" fmla="*/ 9376 w 10000"/>
                <a:gd name="connsiteY3" fmla="*/ 5023 h 10000"/>
                <a:gd name="connsiteX4" fmla="*/ 9921 w 10000"/>
                <a:gd name="connsiteY4" fmla="*/ 5368 h 10000"/>
                <a:gd name="connsiteX5" fmla="*/ 10000 w 10000"/>
                <a:gd name="connsiteY5" fmla="*/ 9255 h 10000"/>
                <a:gd name="connsiteX6" fmla="*/ 8829 w 10000"/>
                <a:gd name="connsiteY6" fmla="*/ 9945 h 10000"/>
                <a:gd name="connsiteX7" fmla="*/ 6198 w 10000"/>
                <a:gd name="connsiteY7" fmla="*/ 9626 h 10000"/>
                <a:gd name="connsiteX8" fmla="*/ 4535 w 10000"/>
                <a:gd name="connsiteY8" fmla="*/ 9974 h 10000"/>
                <a:gd name="connsiteX9" fmla="*/ 2661 w 10000"/>
                <a:gd name="connsiteY9" fmla="*/ 9427 h 10000"/>
                <a:gd name="connsiteX10" fmla="*/ 2583 w 10000"/>
                <a:gd name="connsiteY10" fmla="*/ 8908 h 10000"/>
                <a:gd name="connsiteX11" fmla="*/ 2583 w 10000"/>
                <a:gd name="connsiteY11" fmla="*/ 5396 h 10000"/>
                <a:gd name="connsiteX12" fmla="*/ 1646 w 10000"/>
                <a:gd name="connsiteY12" fmla="*/ 5023 h 10000"/>
                <a:gd name="connsiteX13" fmla="*/ 7 w 10000"/>
                <a:gd name="connsiteY13" fmla="*/ 4360 h 10000"/>
                <a:gd name="connsiteX14" fmla="*/ 319 w 10000"/>
                <a:gd name="connsiteY14" fmla="*/ 1769 h 10000"/>
                <a:gd name="connsiteX15" fmla="*/ 397 w 10000"/>
                <a:gd name="connsiteY15" fmla="*/ 1252 h 10000"/>
                <a:gd name="connsiteX16" fmla="*/ 3285 w 10000"/>
                <a:gd name="connsiteY16" fmla="*/ 13 h 10000"/>
                <a:gd name="connsiteX17" fmla="*/ 4379 w 10000"/>
                <a:gd name="connsiteY17" fmla="*/ 13 h 10000"/>
                <a:gd name="connsiteX18" fmla="*/ 8673 w 10000"/>
                <a:gd name="connsiteY18" fmla="*/ 13 h 10000"/>
                <a:gd name="connsiteX0" fmla="*/ 8673 w 10000"/>
                <a:gd name="connsiteY0" fmla="*/ 13 h 9997"/>
                <a:gd name="connsiteX1" fmla="*/ 8360 w 10000"/>
                <a:gd name="connsiteY1" fmla="*/ 2259 h 9997"/>
                <a:gd name="connsiteX2" fmla="*/ 8283 w 10000"/>
                <a:gd name="connsiteY2" fmla="*/ 4274 h 9997"/>
                <a:gd name="connsiteX3" fmla="*/ 9376 w 10000"/>
                <a:gd name="connsiteY3" fmla="*/ 5023 h 9997"/>
                <a:gd name="connsiteX4" fmla="*/ 9921 w 10000"/>
                <a:gd name="connsiteY4" fmla="*/ 5368 h 9997"/>
                <a:gd name="connsiteX5" fmla="*/ 10000 w 10000"/>
                <a:gd name="connsiteY5" fmla="*/ 9255 h 9997"/>
                <a:gd name="connsiteX6" fmla="*/ 8829 w 10000"/>
                <a:gd name="connsiteY6" fmla="*/ 9945 h 9997"/>
                <a:gd name="connsiteX7" fmla="*/ 6306 w 10000"/>
                <a:gd name="connsiteY7" fmla="*/ 9610 h 9997"/>
                <a:gd name="connsiteX8" fmla="*/ 4535 w 10000"/>
                <a:gd name="connsiteY8" fmla="*/ 9974 h 9997"/>
                <a:gd name="connsiteX9" fmla="*/ 2661 w 10000"/>
                <a:gd name="connsiteY9" fmla="*/ 9427 h 9997"/>
                <a:gd name="connsiteX10" fmla="*/ 2583 w 10000"/>
                <a:gd name="connsiteY10" fmla="*/ 8908 h 9997"/>
                <a:gd name="connsiteX11" fmla="*/ 2583 w 10000"/>
                <a:gd name="connsiteY11" fmla="*/ 5396 h 9997"/>
                <a:gd name="connsiteX12" fmla="*/ 1646 w 10000"/>
                <a:gd name="connsiteY12" fmla="*/ 5023 h 9997"/>
                <a:gd name="connsiteX13" fmla="*/ 7 w 10000"/>
                <a:gd name="connsiteY13" fmla="*/ 4360 h 9997"/>
                <a:gd name="connsiteX14" fmla="*/ 319 w 10000"/>
                <a:gd name="connsiteY14" fmla="*/ 1769 h 9997"/>
                <a:gd name="connsiteX15" fmla="*/ 397 w 10000"/>
                <a:gd name="connsiteY15" fmla="*/ 1252 h 9997"/>
                <a:gd name="connsiteX16" fmla="*/ 3285 w 10000"/>
                <a:gd name="connsiteY16" fmla="*/ 13 h 9997"/>
                <a:gd name="connsiteX17" fmla="*/ 4379 w 10000"/>
                <a:gd name="connsiteY17" fmla="*/ 13 h 9997"/>
                <a:gd name="connsiteX18" fmla="*/ 8673 w 10000"/>
                <a:gd name="connsiteY18" fmla="*/ 13 h 9997"/>
                <a:gd name="connsiteX0" fmla="*/ 8673 w 10000"/>
                <a:gd name="connsiteY0" fmla="*/ 13 h 10000"/>
                <a:gd name="connsiteX1" fmla="*/ 8360 w 10000"/>
                <a:gd name="connsiteY1" fmla="*/ 2260 h 10000"/>
                <a:gd name="connsiteX2" fmla="*/ 8283 w 10000"/>
                <a:gd name="connsiteY2" fmla="*/ 4275 h 10000"/>
                <a:gd name="connsiteX3" fmla="*/ 9376 w 10000"/>
                <a:gd name="connsiteY3" fmla="*/ 5025 h 10000"/>
                <a:gd name="connsiteX4" fmla="*/ 9921 w 10000"/>
                <a:gd name="connsiteY4" fmla="*/ 5370 h 10000"/>
                <a:gd name="connsiteX5" fmla="*/ 10000 w 10000"/>
                <a:gd name="connsiteY5" fmla="*/ 9258 h 10000"/>
                <a:gd name="connsiteX6" fmla="*/ 8829 w 10000"/>
                <a:gd name="connsiteY6" fmla="*/ 9948 h 10000"/>
                <a:gd name="connsiteX7" fmla="*/ 6306 w 10000"/>
                <a:gd name="connsiteY7" fmla="*/ 9613 h 10000"/>
                <a:gd name="connsiteX8" fmla="*/ 4535 w 10000"/>
                <a:gd name="connsiteY8" fmla="*/ 9977 h 10000"/>
                <a:gd name="connsiteX9" fmla="*/ 2661 w 10000"/>
                <a:gd name="connsiteY9" fmla="*/ 9430 h 10000"/>
                <a:gd name="connsiteX10" fmla="*/ 2583 w 10000"/>
                <a:gd name="connsiteY10" fmla="*/ 8911 h 10000"/>
                <a:gd name="connsiteX11" fmla="*/ 2583 w 10000"/>
                <a:gd name="connsiteY11" fmla="*/ 5398 h 10000"/>
                <a:gd name="connsiteX12" fmla="*/ 1646 w 10000"/>
                <a:gd name="connsiteY12" fmla="*/ 5025 h 10000"/>
                <a:gd name="connsiteX13" fmla="*/ 7 w 10000"/>
                <a:gd name="connsiteY13" fmla="*/ 4361 h 10000"/>
                <a:gd name="connsiteX14" fmla="*/ 319 w 10000"/>
                <a:gd name="connsiteY14" fmla="*/ 1770 h 10000"/>
                <a:gd name="connsiteX15" fmla="*/ 397 w 10000"/>
                <a:gd name="connsiteY15" fmla="*/ 1252 h 10000"/>
                <a:gd name="connsiteX16" fmla="*/ 3285 w 10000"/>
                <a:gd name="connsiteY16" fmla="*/ 13 h 10000"/>
                <a:gd name="connsiteX17" fmla="*/ 4379 w 10000"/>
                <a:gd name="connsiteY17" fmla="*/ 13 h 10000"/>
                <a:gd name="connsiteX18" fmla="*/ 8673 w 10000"/>
                <a:gd name="connsiteY18" fmla="*/ 13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000" h="10000">
                  <a:moveTo>
                    <a:pt x="8673" y="13"/>
                  </a:moveTo>
                  <a:cubicBezTo>
                    <a:pt x="8516" y="791"/>
                    <a:pt x="8360" y="1539"/>
                    <a:pt x="8360" y="2260"/>
                  </a:cubicBezTo>
                  <a:cubicBezTo>
                    <a:pt x="8283" y="2922"/>
                    <a:pt x="8283" y="3613"/>
                    <a:pt x="8283" y="4275"/>
                  </a:cubicBezTo>
                  <a:cubicBezTo>
                    <a:pt x="8204" y="4621"/>
                    <a:pt x="8673" y="4822"/>
                    <a:pt x="9376" y="5025"/>
                  </a:cubicBezTo>
                  <a:cubicBezTo>
                    <a:pt x="9688" y="5111"/>
                    <a:pt x="9921" y="5255"/>
                    <a:pt x="9921" y="5370"/>
                  </a:cubicBezTo>
                  <a:cubicBezTo>
                    <a:pt x="10000" y="6666"/>
                    <a:pt x="10000" y="7961"/>
                    <a:pt x="10000" y="9258"/>
                  </a:cubicBezTo>
                  <a:cubicBezTo>
                    <a:pt x="10000" y="9603"/>
                    <a:pt x="9609" y="9833"/>
                    <a:pt x="8829" y="9948"/>
                  </a:cubicBezTo>
                  <a:cubicBezTo>
                    <a:pt x="7970" y="10092"/>
                    <a:pt x="7009" y="9929"/>
                    <a:pt x="6306" y="9613"/>
                  </a:cubicBezTo>
                  <a:cubicBezTo>
                    <a:pt x="5655" y="9935"/>
                    <a:pt x="5251" y="9992"/>
                    <a:pt x="4535" y="9977"/>
                  </a:cubicBezTo>
                  <a:cubicBezTo>
                    <a:pt x="3800" y="10042"/>
                    <a:pt x="2817" y="9804"/>
                    <a:pt x="2661" y="9430"/>
                  </a:cubicBezTo>
                  <a:cubicBezTo>
                    <a:pt x="2583" y="9258"/>
                    <a:pt x="2583" y="9084"/>
                    <a:pt x="2583" y="8911"/>
                  </a:cubicBezTo>
                  <a:lnTo>
                    <a:pt x="2583" y="5398"/>
                  </a:lnTo>
                  <a:cubicBezTo>
                    <a:pt x="2583" y="5140"/>
                    <a:pt x="2505" y="4994"/>
                    <a:pt x="1646" y="5025"/>
                  </a:cubicBezTo>
                  <a:cubicBezTo>
                    <a:pt x="553" y="5082"/>
                    <a:pt x="-72" y="4851"/>
                    <a:pt x="7" y="4361"/>
                  </a:cubicBezTo>
                  <a:cubicBezTo>
                    <a:pt x="85" y="3498"/>
                    <a:pt x="241" y="2635"/>
                    <a:pt x="319" y="1770"/>
                  </a:cubicBezTo>
                  <a:cubicBezTo>
                    <a:pt x="397" y="1596"/>
                    <a:pt x="397" y="1425"/>
                    <a:pt x="397" y="1252"/>
                  </a:cubicBezTo>
                  <a:cubicBezTo>
                    <a:pt x="475" y="560"/>
                    <a:pt x="1490" y="158"/>
                    <a:pt x="3285" y="13"/>
                  </a:cubicBezTo>
                  <a:lnTo>
                    <a:pt x="4379" y="13"/>
                  </a:lnTo>
                  <a:cubicBezTo>
                    <a:pt x="5862" y="-15"/>
                    <a:pt x="7268" y="13"/>
                    <a:pt x="8673" y="13"/>
                  </a:cubicBezTo>
                  <a:close/>
                </a:path>
              </a:pathLst>
            </a:custGeom>
            <a:grpFill/>
            <a:ln>
              <a:noFill/>
            </a:ln>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solidFill>
                  <a:srgbClr val="282F39"/>
                </a:solidFill>
              </a:endParaRPr>
            </a:p>
          </p:txBody>
        </p:sp>
        <p:sp>
          <p:nvSpPr>
            <p:cNvPr id="36" name="Freeform 18">
              <a:extLst>
                <a:ext uri="{FF2B5EF4-FFF2-40B4-BE49-F238E27FC236}"/>
              </a:extLst>
            </p:cNvPr>
            <p:cNvSpPr>
              <a:spLocks/>
            </p:cNvSpPr>
            <p:nvPr/>
          </p:nvSpPr>
          <p:spPr bwMode="auto">
            <a:xfrm>
              <a:off x="5125348" y="2549413"/>
              <a:ext cx="478169" cy="478169"/>
            </a:xfrm>
            <a:custGeom>
              <a:avLst/>
              <a:gdLst>
                <a:gd name="T0" fmla="*/ 42 w 83"/>
                <a:gd name="T1" fmla="*/ 0 h 83"/>
                <a:gd name="T2" fmla="*/ 83 w 83"/>
                <a:gd name="T3" fmla="*/ 41 h 83"/>
                <a:gd name="T4" fmla="*/ 42 w 83"/>
                <a:gd name="T5" fmla="*/ 83 h 83"/>
                <a:gd name="T6" fmla="*/ 0 w 83"/>
                <a:gd name="T7" fmla="*/ 41 h 83"/>
                <a:gd name="T8" fmla="*/ 42 w 83"/>
                <a:gd name="T9" fmla="*/ 0 h 83"/>
              </a:gdLst>
              <a:ahLst/>
              <a:cxnLst>
                <a:cxn ang="0">
                  <a:pos x="T0" y="T1"/>
                </a:cxn>
                <a:cxn ang="0">
                  <a:pos x="T2" y="T3"/>
                </a:cxn>
                <a:cxn ang="0">
                  <a:pos x="T4" y="T5"/>
                </a:cxn>
                <a:cxn ang="0">
                  <a:pos x="T6" y="T7"/>
                </a:cxn>
                <a:cxn ang="0">
                  <a:pos x="T8" y="T9"/>
                </a:cxn>
              </a:cxnLst>
              <a:rect l="0" t="0" r="r" b="b"/>
              <a:pathLst>
                <a:path w="83" h="83">
                  <a:moveTo>
                    <a:pt x="42" y="0"/>
                  </a:moveTo>
                  <a:cubicBezTo>
                    <a:pt x="65" y="0"/>
                    <a:pt x="82" y="17"/>
                    <a:pt x="83" y="41"/>
                  </a:cubicBezTo>
                  <a:cubicBezTo>
                    <a:pt x="83" y="65"/>
                    <a:pt x="66" y="82"/>
                    <a:pt x="42" y="83"/>
                  </a:cubicBezTo>
                  <a:cubicBezTo>
                    <a:pt x="17" y="83"/>
                    <a:pt x="0" y="65"/>
                    <a:pt x="0" y="41"/>
                  </a:cubicBezTo>
                  <a:cubicBezTo>
                    <a:pt x="0" y="17"/>
                    <a:pt x="18" y="0"/>
                    <a:pt x="42" y="0"/>
                  </a:cubicBezTo>
                  <a:close/>
                </a:path>
              </a:pathLst>
            </a:custGeom>
            <a:grpFill/>
            <a:ln>
              <a:noFill/>
            </a:ln>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solidFill>
                  <a:srgbClr val="282F39"/>
                </a:solidFill>
              </a:endParaRPr>
            </a:p>
          </p:txBody>
        </p:sp>
        <p:grpSp>
          <p:nvGrpSpPr>
            <p:cNvPr id="4" name="Group 2">
              <a:extLst>
                <a:ext uri="{FF2B5EF4-FFF2-40B4-BE49-F238E27FC236}"/>
              </a:extLst>
            </p:cNvPr>
            <p:cNvGrpSpPr/>
            <p:nvPr/>
          </p:nvGrpSpPr>
          <p:grpSpPr>
            <a:xfrm>
              <a:off x="4305601" y="2817809"/>
              <a:ext cx="643136" cy="2199751"/>
              <a:chOff x="10277705" y="2602151"/>
              <a:chExt cx="736325" cy="2518489"/>
            </a:xfrm>
            <a:grpFill/>
          </p:grpSpPr>
          <p:sp>
            <p:nvSpPr>
              <p:cNvPr id="47" name="Freeform 7">
                <a:extLst>
                  <a:ext uri="{FF2B5EF4-FFF2-40B4-BE49-F238E27FC236}"/>
                </a:extLst>
              </p:cNvPr>
              <p:cNvSpPr>
                <a:spLocks/>
              </p:cNvSpPr>
              <p:nvPr/>
            </p:nvSpPr>
            <p:spPr bwMode="auto">
              <a:xfrm>
                <a:off x="10277705" y="3120574"/>
                <a:ext cx="736325" cy="2000066"/>
              </a:xfrm>
              <a:custGeom>
                <a:avLst/>
                <a:gdLst>
                  <a:gd name="T0" fmla="*/ 112 w 129"/>
                  <a:gd name="T1" fmla="*/ 1 h 351"/>
                  <a:gd name="T2" fmla="*/ 108 w 129"/>
                  <a:gd name="T3" fmla="*/ 79 h 351"/>
                  <a:gd name="T4" fmla="*/ 107 w 129"/>
                  <a:gd name="T5" fmla="*/ 149 h 351"/>
                  <a:gd name="T6" fmla="*/ 121 w 129"/>
                  <a:gd name="T7" fmla="*/ 175 h 351"/>
                  <a:gd name="T8" fmla="*/ 128 w 129"/>
                  <a:gd name="T9" fmla="*/ 187 h 351"/>
                  <a:gd name="T10" fmla="*/ 129 w 129"/>
                  <a:gd name="T11" fmla="*/ 322 h 351"/>
                  <a:gd name="T12" fmla="*/ 114 w 129"/>
                  <a:gd name="T13" fmla="*/ 346 h 351"/>
                  <a:gd name="T14" fmla="*/ 85 w 129"/>
                  <a:gd name="T15" fmla="*/ 336 h 351"/>
                  <a:gd name="T16" fmla="*/ 84 w 129"/>
                  <a:gd name="T17" fmla="*/ 335 h 351"/>
                  <a:gd name="T18" fmla="*/ 59 w 129"/>
                  <a:gd name="T19" fmla="*/ 347 h 351"/>
                  <a:gd name="T20" fmla="*/ 35 w 129"/>
                  <a:gd name="T21" fmla="*/ 328 h 351"/>
                  <a:gd name="T22" fmla="*/ 34 w 129"/>
                  <a:gd name="T23" fmla="*/ 310 h 351"/>
                  <a:gd name="T24" fmla="*/ 34 w 129"/>
                  <a:gd name="T25" fmla="*/ 188 h 351"/>
                  <a:gd name="T26" fmla="*/ 22 w 129"/>
                  <a:gd name="T27" fmla="*/ 175 h 351"/>
                  <a:gd name="T28" fmla="*/ 1 w 129"/>
                  <a:gd name="T29" fmla="*/ 152 h 351"/>
                  <a:gd name="T30" fmla="*/ 5 w 129"/>
                  <a:gd name="T31" fmla="*/ 62 h 351"/>
                  <a:gd name="T32" fmla="*/ 6 w 129"/>
                  <a:gd name="T33" fmla="*/ 44 h 351"/>
                  <a:gd name="T34" fmla="*/ 43 w 129"/>
                  <a:gd name="T35" fmla="*/ 1 h 351"/>
                  <a:gd name="T36" fmla="*/ 57 w 129"/>
                  <a:gd name="T37" fmla="*/ 1 h 351"/>
                  <a:gd name="T38" fmla="*/ 112 w 129"/>
                  <a:gd name="T39" fmla="*/ 1 h 351"/>
                  <a:gd name="connsiteX0" fmla="*/ 8611 w 9929"/>
                  <a:gd name="connsiteY0" fmla="*/ 13 h 9903"/>
                  <a:gd name="connsiteX1" fmla="*/ 8301 w 9929"/>
                  <a:gd name="connsiteY1" fmla="*/ 2236 h 9903"/>
                  <a:gd name="connsiteX2" fmla="*/ 8224 w 9929"/>
                  <a:gd name="connsiteY2" fmla="*/ 4230 h 9903"/>
                  <a:gd name="connsiteX3" fmla="*/ 9309 w 9929"/>
                  <a:gd name="connsiteY3" fmla="*/ 4971 h 9903"/>
                  <a:gd name="connsiteX4" fmla="*/ 9851 w 9929"/>
                  <a:gd name="connsiteY4" fmla="*/ 5313 h 9903"/>
                  <a:gd name="connsiteX5" fmla="*/ 9929 w 9929"/>
                  <a:gd name="connsiteY5" fmla="*/ 9159 h 9903"/>
                  <a:gd name="connsiteX6" fmla="*/ 8766 w 9929"/>
                  <a:gd name="connsiteY6" fmla="*/ 9843 h 9903"/>
                  <a:gd name="connsiteX7" fmla="*/ 6518 w 9929"/>
                  <a:gd name="connsiteY7" fmla="*/ 9558 h 9903"/>
                  <a:gd name="connsiteX8" fmla="*/ 6441 w 9929"/>
                  <a:gd name="connsiteY8" fmla="*/ 9529 h 9903"/>
                  <a:gd name="connsiteX9" fmla="*/ 4503 w 9929"/>
                  <a:gd name="connsiteY9" fmla="*/ 9871 h 9903"/>
                  <a:gd name="connsiteX10" fmla="*/ 2642 w 9929"/>
                  <a:gd name="connsiteY10" fmla="*/ 9330 h 9903"/>
                  <a:gd name="connsiteX11" fmla="*/ 2565 w 9929"/>
                  <a:gd name="connsiteY11" fmla="*/ 8817 h 9903"/>
                  <a:gd name="connsiteX12" fmla="*/ 2565 w 9929"/>
                  <a:gd name="connsiteY12" fmla="*/ 5341 h 9903"/>
                  <a:gd name="connsiteX13" fmla="*/ 1634 w 9929"/>
                  <a:gd name="connsiteY13" fmla="*/ 4971 h 9903"/>
                  <a:gd name="connsiteX14" fmla="*/ 7 w 9929"/>
                  <a:gd name="connsiteY14" fmla="*/ 4315 h 9903"/>
                  <a:gd name="connsiteX15" fmla="*/ 317 w 9929"/>
                  <a:gd name="connsiteY15" fmla="*/ 1751 h 9903"/>
                  <a:gd name="connsiteX16" fmla="*/ 394 w 9929"/>
                  <a:gd name="connsiteY16" fmla="*/ 1239 h 9903"/>
                  <a:gd name="connsiteX17" fmla="*/ 3262 w 9929"/>
                  <a:gd name="connsiteY17" fmla="*/ 13 h 9903"/>
                  <a:gd name="connsiteX18" fmla="*/ 4348 w 9929"/>
                  <a:gd name="connsiteY18" fmla="*/ 13 h 9903"/>
                  <a:gd name="connsiteX19" fmla="*/ 8611 w 9929"/>
                  <a:gd name="connsiteY19" fmla="*/ 13 h 9903"/>
                  <a:gd name="connsiteX0" fmla="*/ 8673 w 10000"/>
                  <a:gd name="connsiteY0" fmla="*/ 13 h 10000"/>
                  <a:gd name="connsiteX1" fmla="*/ 8360 w 10000"/>
                  <a:gd name="connsiteY1" fmla="*/ 2258 h 10000"/>
                  <a:gd name="connsiteX2" fmla="*/ 8283 w 10000"/>
                  <a:gd name="connsiteY2" fmla="*/ 4271 h 10000"/>
                  <a:gd name="connsiteX3" fmla="*/ 9376 w 10000"/>
                  <a:gd name="connsiteY3" fmla="*/ 5020 h 10000"/>
                  <a:gd name="connsiteX4" fmla="*/ 9921 w 10000"/>
                  <a:gd name="connsiteY4" fmla="*/ 5365 h 10000"/>
                  <a:gd name="connsiteX5" fmla="*/ 10000 w 10000"/>
                  <a:gd name="connsiteY5" fmla="*/ 9249 h 10000"/>
                  <a:gd name="connsiteX6" fmla="*/ 8829 w 10000"/>
                  <a:gd name="connsiteY6" fmla="*/ 9939 h 10000"/>
                  <a:gd name="connsiteX7" fmla="*/ 6565 w 10000"/>
                  <a:gd name="connsiteY7" fmla="*/ 9652 h 10000"/>
                  <a:gd name="connsiteX8" fmla="*/ 5517 w 10000"/>
                  <a:gd name="connsiteY8" fmla="*/ 9471 h 10000"/>
                  <a:gd name="connsiteX9" fmla="*/ 4535 w 10000"/>
                  <a:gd name="connsiteY9" fmla="*/ 9968 h 10000"/>
                  <a:gd name="connsiteX10" fmla="*/ 2661 w 10000"/>
                  <a:gd name="connsiteY10" fmla="*/ 9421 h 10000"/>
                  <a:gd name="connsiteX11" fmla="*/ 2583 w 10000"/>
                  <a:gd name="connsiteY11" fmla="*/ 8903 h 10000"/>
                  <a:gd name="connsiteX12" fmla="*/ 2583 w 10000"/>
                  <a:gd name="connsiteY12" fmla="*/ 5393 h 10000"/>
                  <a:gd name="connsiteX13" fmla="*/ 1646 w 10000"/>
                  <a:gd name="connsiteY13" fmla="*/ 5020 h 10000"/>
                  <a:gd name="connsiteX14" fmla="*/ 7 w 10000"/>
                  <a:gd name="connsiteY14" fmla="*/ 4357 h 10000"/>
                  <a:gd name="connsiteX15" fmla="*/ 319 w 10000"/>
                  <a:gd name="connsiteY15" fmla="*/ 1768 h 10000"/>
                  <a:gd name="connsiteX16" fmla="*/ 397 w 10000"/>
                  <a:gd name="connsiteY16" fmla="*/ 1251 h 10000"/>
                  <a:gd name="connsiteX17" fmla="*/ 3285 w 10000"/>
                  <a:gd name="connsiteY17" fmla="*/ 13 h 10000"/>
                  <a:gd name="connsiteX18" fmla="*/ 4379 w 10000"/>
                  <a:gd name="connsiteY18" fmla="*/ 13 h 10000"/>
                  <a:gd name="connsiteX19" fmla="*/ 8673 w 10000"/>
                  <a:gd name="connsiteY19" fmla="*/ 13 h 10000"/>
                  <a:gd name="connsiteX0" fmla="*/ 8673 w 10000"/>
                  <a:gd name="connsiteY0" fmla="*/ 13 h 10000"/>
                  <a:gd name="connsiteX1" fmla="*/ 8360 w 10000"/>
                  <a:gd name="connsiteY1" fmla="*/ 2258 h 10000"/>
                  <a:gd name="connsiteX2" fmla="*/ 8283 w 10000"/>
                  <a:gd name="connsiteY2" fmla="*/ 4271 h 10000"/>
                  <a:gd name="connsiteX3" fmla="*/ 9376 w 10000"/>
                  <a:gd name="connsiteY3" fmla="*/ 5020 h 10000"/>
                  <a:gd name="connsiteX4" fmla="*/ 9921 w 10000"/>
                  <a:gd name="connsiteY4" fmla="*/ 5365 h 10000"/>
                  <a:gd name="connsiteX5" fmla="*/ 10000 w 10000"/>
                  <a:gd name="connsiteY5" fmla="*/ 9249 h 10000"/>
                  <a:gd name="connsiteX6" fmla="*/ 8829 w 10000"/>
                  <a:gd name="connsiteY6" fmla="*/ 9939 h 10000"/>
                  <a:gd name="connsiteX7" fmla="*/ 6565 w 10000"/>
                  <a:gd name="connsiteY7" fmla="*/ 9652 h 10000"/>
                  <a:gd name="connsiteX8" fmla="*/ 4535 w 10000"/>
                  <a:gd name="connsiteY8" fmla="*/ 9968 h 10000"/>
                  <a:gd name="connsiteX9" fmla="*/ 2661 w 10000"/>
                  <a:gd name="connsiteY9" fmla="*/ 9421 h 10000"/>
                  <a:gd name="connsiteX10" fmla="*/ 2583 w 10000"/>
                  <a:gd name="connsiteY10" fmla="*/ 8903 h 10000"/>
                  <a:gd name="connsiteX11" fmla="*/ 2583 w 10000"/>
                  <a:gd name="connsiteY11" fmla="*/ 5393 h 10000"/>
                  <a:gd name="connsiteX12" fmla="*/ 1646 w 10000"/>
                  <a:gd name="connsiteY12" fmla="*/ 5020 h 10000"/>
                  <a:gd name="connsiteX13" fmla="*/ 7 w 10000"/>
                  <a:gd name="connsiteY13" fmla="*/ 4357 h 10000"/>
                  <a:gd name="connsiteX14" fmla="*/ 319 w 10000"/>
                  <a:gd name="connsiteY14" fmla="*/ 1768 h 10000"/>
                  <a:gd name="connsiteX15" fmla="*/ 397 w 10000"/>
                  <a:gd name="connsiteY15" fmla="*/ 1251 h 10000"/>
                  <a:gd name="connsiteX16" fmla="*/ 3285 w 10000"/>
                  <a:gd name="connsiteY16" fmla="*/ 13 h 10000"/>
                  <a:gd name="connsiteX17" fmla="*/ 4379 w 10000"/>
                  <a:gd name="connsiteY17" fmla="*/ 13 h 10000"/>
                  <a:gd name="connsiteX18" fmla="*/ 8673 w 10000"/>
                  <a:gd name="connsiteY18" fmla="*/ 13 h 10000"/>
                  <a:gd name="connsiteX0" fmla="*/ 8673 w 10000"/>
                  <a:gd name="connsiteY0" fmla="*/ 13 h 9994"/>
                  <a:gd name="connsiteX1" fmla="*/ 8360 w 10000"/>
                  <a:gd name="connsiteY1" fmla="*/ 2258 h 9994"/>
                  <a:gd name="connsiteX2" fmla="*/ 8283 w 10000"/>
                  <a:gd name="connsiteY2" fmla="*/ 4271 h 9994"/>
                  <a:gd name="connsiteX3" fmla="*/ 9376 w 10000"/>
                  <a:gd name="connsiteY3" fmla="*/ 5020 h 9994"/>
                  <a:gd name="connsiteX4" fmla="*/ 9921 w 10000"/>
                  <a:gd name="connsiteY4" fmla="*/ 5365 h 9994"/>
                  <a:gd name="connsiteX5" fmla="*/ 10000 w 10000"/>
                  <a:gd name="connsiteY5" fmla="*/ 9249 h 9994"/>
                  <a:gd name="connsiteX6" fmla="*/ 8829 w 10000"/>
                  <a:gd name="connsiteY6" fmla="*/ 9939 h 9994"/>
                  <a:gd name="connsiteX7" fmla="*/ 6198 w 10000"/>
                  <a:gd name="connsiteY7" fmla="*/ 9620 h 9994"/>
                  <a:gd name="connsiteX8" fmla="*/ 4535 w 10000"/>
                  <a:gd name="connsiteY8" fmla="*/ 9968 h 9994"/>
                  <a:gd name="connsiteX9" fmla="*/ 2661 w 10000"/>
                  <a:gd name="connsiteY9" fmla="*/ 9421 h 9994"/>
                  <a:gd name="connsiteX10" fmla="*/ 2583 w 10000"/>
                  <a:gd name="connsiteY10" fmla="*/ 8903 h 9994"/>
                  <a:gd name="connsiteX11" fmla="*/ 2583 w 10000"/>
                  <a:gd name="connsiteY11" fmla="*/ 5393 h 9994"/>
                  <a:gd name="connsiteX12" fmla="*/ 1646 w 10000"/>
                  <a:gd name="connsiteY12" fmla="*/ 5020 h 9994"/>
                  <a:gd name="connsiteX13" fmla="*/ 7 w 10000"/>
                  <a:gd name="connsiteY13" fmla="*/ 4357 h 9994"/>
                  <a:gd name="connsiteX14" fmla="*/ 319 w 10000"/>
                  <a:gd name="connsiteY14" fmla="*/ 1768 h 9994"/>
                  <a:gd name="connsiteX15" fmla="*/ 397 w 10000"/>
                  <a:gd name="connsiteY15" fmla="*/ 1251 h 9994"/>
                  <a:gd name="connsiteX16" fmla="*/ 3285 w 10000"/>
                  <a:gd name="connsiteY16" fmla="*/ 13 h 9994"/>
                  <a:gd name="connsiteX17" fmla="*/ 4379 w 10000"/>
                  <a:gd name="connsiteY17" fmla="*/ 13 h 9994"/>
                  <a:gd name="connsiteX18" fmla="*/ 8673 w 10000"/>
                  <a:gd name="connsiteY18" fmla="*/ 13 h 9994"/>
                  <a:gd name="connsiteX0" fmla="*/ 8673 w 10000"/>
                  <a:gd name="connsiteY0" fmla="*/ 13 h 10000"/>
                  <a:gd name="connsiteX1" fmla="*/ 8360 w 10000"/>
                  <a:gd name="connsiteY1" fmla="*/ 2259 h 10000"/>
                  <a:gd name="connsiteX2" fmla="*/ 8283 w 10000"/>
                  <a:gd name="connsiteY2" fmla="*/ 4274 h 10000"/>
                  <a:gd name="connsiteX3" fmla="*/ 9376 w 10000"/>
                  <a:gd name="connsiteY3" fmla="*/ 5023 h 10000"/>
                  <a:gd name="connsiteX4" fmla="*/ 9921 w 10000"/>
                  <a:gd name="connsiteY4" fmla="*/ 5368 h 10000"/>
                  <a:gd name="connsiteX5" fmla="*/ 10000 w 10000"/>
                  <a:gd name="connsiteY5" fmla="*/ 9255 h 10000"/>
                  <a:gd name="connsiteX6" fmla="*/ 8829 w 10000"/>
                  <a:gd name="connsiteY6" fmla="*/ 9945 h 10000"/>
                  <a:gd name="connsiteX7" fmla="*/ 6198 w 10000"/>
                  <a:gd name="connsiteY7" fmla="*/ 9626 h 10000"/>
                  <a:gd name="connsiteX8" fmla="*/ 4535 w 10000"/>
                  <a:gd name="connsiteY8" fmla="*/ 9974 h 10000"/>
                  <a:gd name="connsiteX9" fmla="*/ 2661 w 10000"/>
                  <a:gd name="connsiteY9" fmla="*/ 9427 h 10000"/>
                  <a:gd name="connsiteX10" fmla="*/ 2583 w 10000"/>
                  <a:gd name="connsiteY10" fmla="*/ 8908 h 10000"/>
                  <a:gd name="connsiteX11" fmla="*/ 2583 w 10000"/>
                  <a:gd name="connsiteY11" fmla="*/ 5396 h 10000"/>
                  <a:gd name="connsiteX12" fmla="*/ 1646 w 10000"/>
                  <a:gd name="connsiteY12" fmla="*/ 5023 h 10000"/>
                  <a:gd name="connsiteX13" fmla="*/ 7 w 10000"/>
                  <a:gd name="connsiteY13" fmla="*/ 4360 h 10000"/>
                  <a:gd name="connsiteX14" fmla="*/ 319 w 10000"/>
                  <a:gd name="connsiteY14" fmla="*/ 1769 h 10000"/>
                  <a:gd name="connsiteX15" fmla="*/ 397 w 10000"/>
                  <a:gd name="connsiteY15" fmla="*/ 1252 h 10000"/>
                  <a:gd name="connsiteX16" fmla="*/ 3285 w 10000"/>
                  <a:gd name="connsiteY16" fmla="*/ 13 h 10000"/>
                  <a:gd name="connsiteX17" fmla="*/ 4379 w 10000"/>
                  <a:gd name="connsiteY17" fmla="*/ 13 h 10000"/>
                  <a:gd name="connsiteX18" fmla="*/ 8673 w 10000"/>
                  <a:gd name="connsiteY18" fmla="*/ 13 h 10000"/>
                  <a:gd name="connsiteX0" fmla="*/ 8673 w 10000"/>
                  <a:gd name="connsiteY0" fmla="*/ 13 h 10000"/>
                  <a:gd name="connsiteX1" fmla="*/ 8360 w 10000"/>
                  <a:gd name="connsiteY1" fmla="*/ 2259 h 10000"/>
                  <a:gd name="connsiteX2" fmla="*/ 8283 w 10000"/>
                  <a:gd name="connsiteY2" fmla="*/ 4274 h 10000"/>
                  <a:gd name="connsiteX3" fmla="*/ 9376 w 10000"/>
                  <a:gd name="connsiteY3" fmla="*/ 5023 h 10000"/>
                  <a:gd name="connsiteX4" fmla="*/ 9921 w 10000"/>
                  <a:gd name="connsiteY4" fmla="*/ 5368 h 10000"/>
                  <a:gd name="connsiteX5" fmla="*/ 10000 w 10000"/>
                  <a:gd name="connsiteY5" fmla="*/ 9255 h 10000"/>
                  <a:gd name="connsiteX6" fmla="*/ 8829 w 10000"/>
                  <a:gd name="connsiteY6" fmla="*/ 9945 h 10000"/>
                  <a:gd name="connsiteX7" fmla="*/ 6198 w 10000"/>
                  <a:gd name="connsiteY7" fmla="*/ 9626 h 10000"/>
                  <a:gd name="connsiteX8" fmla="*/ 4535 w 10000"/>
                  <a:gd name="connsiteY8" fmla="*/ 9974 h 10000"/>
                  <a:gd name="connsiteX9" fmla="*/ 2661 w 10000"/>
                  <a:gd name="connsiteY9" fmla="*/ 9427 h 10000"/>
                  <a:gd name="connsiteX10" fmla="*/ 2583 w 10000"/>
                  <a:gd name="connsiteY10" fmla="*/ 8908 h 10000"/>
                  <a:gd name="connsiteX11" fmla="*/ 2583 w 10000"/>
                  <a:gd name="connsiteY11" fmla="*/ 5396 h 10000"/>
                  <a:gd name="connsiteX12" fmla="*/ 1646 w 10000"/>
                  <a:gd name="connsiteY12" fmla="*/ 5023 h 10000"/>
                  <a:gd name="connsiteX13" fmla="*/ 7 w 10000"/>
                  <a:gd name="connsiteY13" fmla="*/ 4360 h 10000"/>
                  <a:gd name="connsiteX14" fmla="*/ 319 w 10000"/>
                  <a:gd name="connsiteY14" fmla="*/ 1769 h 10000"/>
                  <a:gd name="connsiteX15" fmla="*/ 397 w 10000"/>
                  <a:gd name="connsiteY15" fmla="*/ 1252 h 10000"/>
                  <a:gd name="connsiteX16" fmla="*/ 3285 w 10000"/>
                  <a:gd name="connsiteY16" fmla="*/ 13 h 10000"/>
                  <a:gd name="connsiteX17" fmla="*/ 4379 w 10000"/>
                  <a:gd name="connsiteY17" fmla="*/ 13 h 10000"/>
                  <a:gd name="connsiteX18" fmla="*/ 8673 w 10000"/>
                  <a:gd name="connsiteY18" fmla="*/ 13 h 10000"/>
                  <a:gd name="connsiteX0" fmla="*/ 8673 w 10000"/>
                  <a:gd name="connsiteY0" fmla="*/ 13 h 10000"/>
                  <a:gd name="connsiteX1" fmla="*/ 8360 w 10000"/>
                  <a:gd name="connsiteY1" fmla="*/ 2259 h 10000"/>
                  <a:gd name="connsiteX2" fmla="*/ 8283 w 10000"/>
                  <a:gd name="connsiteY2" fmla="*/ 4274 h 10000"/>
                  <a:gd name="connsiteX3" fmla="*/ 9376 w 10000"/>
                  <a:gd name="connsiteY3" fmla="*/ 5023 h 10000"/>
                  <a:gd name="connsiteX4" fmla="*/ 9921 w 10000"/>
                  <a:gd name="connsiteY4" fmla="*/ 5368 h 10000"/>
                  <a:gd name="connsiteX5" fmla="*/ 10000 w 10000"/>
                  <a:gd name="connsiteY5" fmla="*/ 9255 h 10000"/>
                  <a:gd name="connsiteX6" fmla="*/ 8829 w 10000"/>
                  <a:gd name="connsiteY6" fmla="*/ 9945 h 10000"/>
                  <a:gd name="connsiteX7" fmla="*/ 6198 w 10000"/>
                  <a:gd name="connsiteY7" fmla="*/ 9626 h 10000"/>
                  <a:gd name="connsiteX8" fmla="*/ 4535 w 10000"/>
                  <a:gd name="connsiteY8" fmla="*/ 9974 h 10000"/>
                  <a:gd name="connsiteX9" fmla="*/ 2661 w 10000"/>
                  <a:gd name="connsiteY9" fmla="*/ 9427 h 10000"/>
                  <a:gd name="connsiteX10" fmla="*/ 2583 w 10000"/>
                  <a:gd name="connsiteY10" fmla="*/ 8908 h 10000"/>
                  <a:gd name="connsiteX11" fmla="*/ 2583 w 10000"/>
                  <a:gd name="connsiteY11" fmla="*/ 5396 h 10000"/>
                  <a:gd name="connsiteX12" fmla="*/ 1646 w 10000"/>
                  <a:gd name="connsiteY12" fmla="*/ 5023 h 10000"/>
                  <a:gd name="connsiteX13" fmla="*/ 7 w 10000"/>
                  <a:gd name="connsiteY13" fmla="*/ 4360 h 10000"/>
                  <a:gd name="connsiteX14" fmla="*/ 319 w 10000"/>
                  <a:gd name="connsiteY14" fmla="*/ 1769 h 10000"/>
                  <a:gd name="connsiteX15" fmla="*/ 397 w 10000"/>
                  <a:gd name="connsiteY15" fmla="*/ 1252 h 10000"/>
                  <a:gd name="connsiteX16" fmla="*/ 3285 w 10000"/>
                  <a:gd name="connsiteY16" fmla="*/ 13 h 10000"/>
                  <a:gd name="connsiteX17" fmla="*/ 4379 w 10000"/>
                  <a:gd name="connsiteY17" fmla="*/ 13 h 10000"/>
                  <a:gd name="connsiteX18" fmla="*/ 8673 w 10000"/>
                  <a:gd name="connsiteY18" fmla="*/ 13 h 10000"/>
                  <a:gd name="connsiteX0" fmla="*/ 8673 w 10000"/>
                  <a:gd name="connsiteY0" fmla="*/ 13 h 9997"/>
                  <a:gd name="connsiteX1" fmla="*/ 8360 w 10000"/>
                  <a:gd name="connsiteY1" fmla="*/ 2259 h 9997"/>
                  <a:gd name="connsiteX2" fmla="*/ 8283 w 10000"/>
                  <a:gd name="connsiteY2" fmla="*/ 4274 h 9997"/>
                  <a:gd name="connsiteX3" fmla="*/ 9376 w 10000"/>
                  <a:gd name="connsiteY3" fmla="*/ 5023 h 9997"/>
                  <a:gd name="connsiteX4" fmla="*/ 9921 w 10000"/>
                  <a:gd name="connsiteY4" fmla="*/ 5368 h 9997"/>
                  <a:gd name="connsiteX5" fmla="*/ 10000 w 10000"/>
                  <a:gd name="connsiteY5" fmla="*/ 9255 h 9997"/>
                  <a:gd name="connsiteX6" fmla="*/ 8829 w 10000"/>
                  <a:gd name="connsiteY6" fmla="*/ 9945 h 9997"/>
                  <a:gd name="connsiteX7" fmla="*/ 6306 w 10000"/>
                  <a:gd name="connsiteY7" fmla="*/ 9610 h 9997"/>
                  <a:gd name="connsiteX8" fmla="*/ 4535 w 10000"/>
                  <a:gd name="connsiteY8" fmla="*/ 9974 h 9997"/>
                  <a:gd name="connsiteX9" fmla="*/ 2661 w 10000"/>
                  <a:gd name="connsiteY9" fmla="*/ 9427 h 9997"/>
                  <a:gd name="connsiteX10" fmla="*/ 2583 w 10000"/>
                  <a:gd name="connsiteY10" fmla="*/ 8908 h 9997"/>
                  <a:gd name="connsiteX11" fmla="*/ 2583 w 10000"/>
                  <a:gd name="connsiteY11" fmla="*/ 5396 h 9997"/>
                  <a:gd name="connsiteX12" fmla="*/ 1646 w 10000"/>
                  <a:gd name="connsiteY12" fmla="*/ 5023 h 9997"/>
                  <a:gd name="connsiteX13" fmla="*/ 7 w 10000"/>
                  <a:gd name="connsiteY13" fmla="*/ 4360 h 9997"/>
                  <a:gd name="connsiteX14" fmla="*/ 319 w 10000"/>
                  <a:gd name="connsiteY14" fmla="*/ 1769 h 9997"/>
                  <a:gd name="connsiteX15" fmla="*/ 397 w 10000"/>
                  <a:gd name="connsiteY15" fmla="*/ 1252 h 9997"/>
                  <a:gd name="connsiteX16" fmla="*/ 3285 w 10000"/>
                  <a:gd name="connsiteY16" fmla="*/ 13 h 9997"/>
                  <a:gd name="connsiteX17" fmla="*/ 4379 w 10000"/>
                  <a:gd name="connsiteY17" fmla="*/ 13 h 9997"/>
                  <a:gd name="connsiteX18" fmla="*/ 8673 w 10000"/>
                  <a:gd name="connsiteY18" fmla="*/ 13 h 9997"/>
                  <a:gd name="connsiteX0" fmla="*/ 8673 w 10000"/>
                  <a:gd name="connsiteY0" fmla="*/ 13 h 10000"/>
                  <a:gd name="connsiteX1" fmla="*/ 8360 w 10000"/>
                  <a:gd name="connsiteY1" fmla="*/ 2260 h 10000"/>
                  <a:gd name="connsiteX2" fmla="*/ 8283 w 10000"/>
                  <a:gd name="connsiteY2" fmla="*/ 4275 h 10000"/>
                  <a:gd name="connsiteX3" fmla="*/ 9376 w 10000"/>
                  <a:gd name="connsiteY3" fmla="*/ 5025 h 10000"/>
                  <a:gd name="connsiteX4" fmla="*/ 9921 w 10000"/>
                  <a:gd name="connsiteY4" fmla="*/ 5370 h 10000"/>
                  <a:gd name="connsiteX5" fmla="*/ 10000 w 10000"/>
                  <a:gd name="connsiteY5" fmla="*/ 9258 h 10000"/>
                  <a:gd name="connsiteX6" fmla="*/ 8829 w 10000"/>
                  <a:gd name="connsiteY6" fmla="*/ 9948 h 10000"/>
                  <a:gd name="connsiteX7" fmla="*/ 6306 w 10000"/>
                  <a:gd name="connsiteY7" fmla="*/ 9613 h 10000"/>
                  <a:gd name="connsiteX8" fmla="*/ 4535 w 10000"/>
                  <a:gd name="connsiteY8" fmla="*/ 9977 h 10000"/>
                  <a:gd name="connsiteX9" fmla="*/ 2661 w 10000"/>
                  <a:gd name="connsiteY9" fmla="*/ 9430 h 10000"/>
                  <a:gd name="connsiteX10" fmla="*/ 2583 w 10000"/>
                  <a:gd name="connsiteY10" fmla="*/ 8911 h 10000"/>
                  <a:gd name="connsiteX11" fmla="*/ 2583 w 10000"/>
                  <a:gd name="connsiteY11" fmla="*/ 5398 h 10000"/>
                  <a:gd name="connsiteX12" fmla="*/ 1646 w 10000"/>
                  <a:gd name="connsiteY12" fmla="*/ 5025 h 10000"/>
                  <a:gd name="connsiteX13" fmla="*/ 7 w 10000"/>
                  <a:gd name="connsiteY13" fmla="*/ 4361 h 10000"/>
                  <a:gd name="connsiteX14" fmla="*/ 319 w 10000"/>
                  <a:gd name="connsiteY14" fmla="*/ 1770 h 10000"/>
                  <a:gd name="connsiteX15" fmla="*/ 397 w 10000"/>
                  <a:gd name="connsiteY15" fmla="*/ 1252 h 10000"/>
                  <a:gd name="connsiteX16" fmla="*/ 3285 w 10000"/>
                  <a:gd name="connsiteY16" fmla="*/ 13 h 10000"/>
                  <a:gd name="connsiteX17" fmla="*/ 4379 w 10000"/>
                  <a:gd name="connsiteY17" fmla="*/ 13 h 10000"/>
                  <a:gd name="connsiteX18" fmla="*/ 8673 w 10000"/>
                  <a:gd name="connsiteY18" fmla="*/ 13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000" h="10000">
                    <a:moveTo>
                      <a:pt x="8673" y="13"/>
                    </a:moveTo>
                    <a:cubicBezTo>
                      <a:pt x="8516" y="791"/>
                      <a:pt x="8360" y="1539"/>
                      <a:pt x="8360" y="2260"/>
                    </a:cubicBezTo>
                    <a:cubicBezTo>
                      <a:pt x="8283" y="2922"/>
                      <a:pt x="8283" y="3613"/>
                      <a:pt x="8283" y="4275"/>
                    </a:cubicBezTo>
                    <a:cubicBezTo>
                      <a:pt x="8204" y="4621"/>
                      <a:pt x="8673" y="4822"/>
                      <a:pt x="9376" y="5025"/>
                    </a:cubicBezTo>
                    <a:cubicBezTo>
                      <a:pt x="9688" y="5111"/>
                      <a:pt x="9921" y="5255"/>
                      <a:pt x="9921" y="5370"/>
                    </a:cubicBezTo>
                    <a:cubicBezTo>
                      <a:pt x="10000" y="6666"/>
                      <a:pt x="10000" y="7961"/>
                      <a:pt x="10000" y="9258"/>
                    </a:cubicBezTo>
                    <a:cubicBezTo>
                      <a:pt x="10000" y="9603"/>
                      <a:pt x="9609" y="9833"/>
                      <a:pt x="8829" y="9948"/>
                    </a:cubicBezTo>
                    <a:cubicBezTo>
                      <a:pt x="7970" y="10092"/>
                      <a:pt x="7009" y="9929"/>
                      <a:pt x="6306" y="9613"/>
                    </a:cubicBezTo>
                    <a:cubicBezTo>
                      <a:pt x="5655" y="9935"/>
                      <a:pt x="5251" y="9992"/>
                      <a:pt x="4535" y="9977"/>
                    </a:cubicBezTo>
                    <a:cubicBezTo>
                      <a:pt x="3800" y="10042"/>
                      <a:pt x="2817" y="9804"/>
                      <a:pt x="2661" y="9430"/>
                    </a:cubicBezTo>
                    <a:cubicBezTo>
                      <a:pt x="2583" y="9258"/>
                      <a:pt x="2583" y="9084"/>
                      <a:pt x="2583" y="8911"/>
                    </a:cubicBezTo>
                    <a:lnTo>
                      <a:pt x="2583" y="5398"/>
                    </a:lnTo>
                    <a:cubicBezTo>
                      <a:pt x="2583" y="5140"/>
                      <a:pt x="2505" y="4994"/>
                      <a:pt x="1646" y="5025"/>
                    </a:cubicBezTo>
                    <a:cubicBezTo>
                      <a:pt x="553" y="5082"/>
                      <a:pt x="-72" y="4851"/>
                      <a:pt x="7" y="4361"/>
                    </a:cubicBezTo>
                    <a:cubicBezTo>
                      <a:pt x="85" y="3498"/>
                      <a:pt x="241" y="2635"/>
                      <a:pt x="319" y="1770"/>
                    </a:cubicBezTo>
                    <a:cubicBezTo>
                      <a:pt x="397" y="1596"/>
                      <a:pt x="397" y="1425"/>
                      <a:pt x="397" y="1252"/>
                    </a:cubicBezTo>
                    <a:cubicBezTo>
                      <a:pt x="475" y="560"/>
                      <a:pt x="1490" y="158"/>
                      <a:pt x="3285" y="13"/>
                    </a:cubicBezTo>
                    <a:lnTo>
                      <a:pt x="4379" y="13"/>
                    </a:lnTo>
                    <a:cubicBezTo>
                      <a:pt x="5862" y="-15"/>
                      <a:pt x="7268" y="13"/>
                      <a:pt x="8673" y="13"/>
                    </a:cubicBezTo>
                    <a:close/>
                  </a:path>
                </a:pathLst>
              </a:custGeom>
              <a:grpFill/>
              <a:ln>
                <a:noFill/>
              </a:ln>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solidFill>
                    <a:srgbClr val="282F39"/>
                  </a:solidFill>
                </a:endParaRPr>
              </a:p>
            </p:txBody>
          </p:sp>
          <p:sp>
            <p:nvSpPr>
              <p:cNvPr id="48" name="Freeform 18">
                <a:extLst>
                  <a:ext uri="{FF2B5EF4-FFF2-40B4-BE49-F238E27FC236}"/>
                </a:extLst>
              </p:cNvPr>
              <p:cNvSpPr>
                <a:spLocks/>
              </p:cNvSpPr>
              <p:nvPr/>
            </p:nvSpPr>
            <p:spPr bwMode="auto">
              <a:xfrm>
                <a:off x="10501502" y="2602151"/>
                <a:ext cx="478169" cy="478169"/>
              </a:xfrm>
              <a:custGeom>
                <a:avLst/>
                <a:gdLst>
                  <a:gd name="T0" fmla="*/ 42 w 83"/>
                  <a:gd name="T1" fmla="*/ 0 h 83"/>
                  <a:gd name="T2" fmla="*/ 83 w 83"/>
                  <a:gd name="T3" fmla="*/ 41 h 83"/>
                  <a:gd name="T4" fmla="*/ 42 w 83"/>
                  <a:gd name="T5" fmla="*/ 83 h 83"/>
                  <a:gd name="T6" fmla="*/ 0 w 83"/>
                  <a:gd name="T7" fmla="*/ 41 h 83"/>
                  <a:gd name="T8" fmla="*/ 42 w 83"/>
                  <a:gd name="T9" fmla="*/ 0 h 83"/>
                </a:gdLst>
                <a:ahLst/>
                <a:cxnLst>
                  <a:cxn ang="0">
                    <a:pos x="T0" y="T1"/>
                  </a:cxn>
                  <a:cxn ang="0">
                    <a:pos x="T2" y="T3"/>
                  </a:cxn>
                  <a:cxn ang="0">
                    <a:pos x="T4" y="T5"/>
                  </a:cxn>
                  <a:cxn ang="0">
                    <a:pos x="T6" y="T7"/>
                  </a:cxn>
                  <a:cxn ang="0">
                    <a:pos x="T8" y="T9"/>
                  </a:cxn>
                </a:cxnLst>
                <a:rect l="0" t="0" r="r" b="b"/>
                <a:pathLst>
                  <a:path w="83" h="83">
                    <a:moveTo>
                      <a:pt x="42" y="0"/>
                    </a:moveTo>
                    <a:cubicBezTo>
                      <a:pt x="65" y="0"/>
                      <a:pt x="82" y="17"/>
                      <a:pt x="83" y="41"/>
                    </a:cubicBezTo>
                    <a:cubicBezTo>
                      <a:pt x="83" y="65"/>
                      <a:pt x="66" y="82"/>
                      <a:pt x="42" y="83"/>
                    </a:cubicBezTo>
                    <a:cubicBezTo>
                      <a:pt x="17" y="83"/>
                      <a:pt x="0" y="65"/>
                      <a:pt x="0" y="41"/>
                    </a:cubicBezTo>
                    <a:cubicBezTo>
                      <a:pt x="0" y="17"/>
                      <a:pt x="18" y="0"/>
                      <a:pt x="42" y="0"/>
                    </a:cubicBezTo>
                    <a:close/>
                  </a:path>
                </a:pathLst>
              </a:custGeom>
              <a:grpFill/>
              <a:ln>
                <a:noFill/>
              </a:ln>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solidFill>
                    <a:srgbClr val="282F39"/>
                  </a:solidFill>
                </a:endParaRPr>
              </a:p>
            </p:txBody>
          </p:sp>
        </p:grpSp>
        <p:grpSp>
          <p:nvGrpSpPr>
            <p:cNvPr id="5" name="Group 33">
              <a:extLst>
                <a:ext uri="{FF2B5EF4-FFF2-40B4-BE49-F238E27FC236}"/>
              </a:extLst>
            </p:cNvPr>
            <p:cNvGrpSpPr/>
            <p:nvPr/>
          </p:nvGrpSpPr>
          <p:grpSpPr>
            <a:xfrm>
              <a:off x="3752576" y="2955634"/>
              <a:ext cx="587772" cy="2010387"/>
              <a:chOff x="10277705" y="2602151"/>
              <a:chExt cx="736325" cy="2518489"/>
            </a:xfrm>
            <a:grpFill/>
          </p:grpSpPr>
          <p:sp>
            <p:nvSpPr>
              <p:cNvPr id="45" name="Freeform 7">
                <a:extLst>
                  <a:ext uri="{FF2B5EF4-FFF2-40B4-BE49-F238E27FC236}"/>
                </a:extLst>
              </p:cNvPr>
              <p:cNvSpPr>
                <a:spLocks/>
              </p:cNvSpPr>
              <p:nvPr/>
            </p:nvSpPr>
            <p:spPr bwMode="auto">
              <a:xfrm>
                <a:off x="10277705" y="3120574"/>
                <a:ext cx="736325" cy="2000066"/>
              </a:xfrm>
              <a:custGeom>
                <a:avLst/>
                <a:gdLst>
                  <a:gd name="T0" fmla="*/ 112 w 129"/>
                  <a:gd name="T1" fmla="*/ 1 h 351"/>
                  <a:gd name="T2" fmla="*/ 108 w 129"/>
                  <a:gd name="T3" fmla="*/ 79 h 351"/>
                  <a:gd name="T4" fmla="*/ 107 w 129"/>
                  <a:gd name="T5" fmla="*/ 149 h 351"/>
                  <a:gd name="T6" fmla="*/ 121 w 129"/>
                  <a:gd name="T7" fmla="*/ 175 h 351"/>
                  <a:gd name="T8" fmla="*/ 128 w 129"/>
                  <a:gd name="T9" fmla="*/ 187 h 351"/>
                  <a:gd name="T10" fmla="*/ 129 w 129"/>
                  <a:gd name="T11" fmla="*/ 322 h 351"/>
                  <a:gd name="T12" fmla="*/ 114 w 129"/>
                  <a:gd name="T13" fmla="*/ 346 h 351"/>
                  <a:gd name="T14" fmla="*/ 85 w 129"/>
                  <a:gd name="T15" fmla="*/ 336 h 351"/>
                  <a:gd name="T16" fmla="*/ 84 w 129"/>
                  <a:gd name="T17" fmla="*/ 335 h 351"/>
                  <a:gd name="T18" fmla="*/ 59 w 129"/>
                  <a:gd name="T19" fmla="*/ 347 h 351"/>
                  <a:gd name="T20" fmla="*/ 35 w 129"/>
                  <a:gd name="T21" fmla="*/ 328 h 351"/>
                  <a:gd name="T22" fmla="*/ 34 w 129"/>
                  <a:gd name="T23" fmla="*/ 310 h 351"/>
                  <a:gd name="T24" fmla="*/ 34 w 129"/>
                  <a:gd name="T25" fmla="*/ 188 h 351"/>
                  <a:gd name="T26" fmla="*/ 22 w 129"/>
                  <a:gd name="T27" fmla="*/ 175 h 351"/>
                  <a:gd name="T28" fmla="*/ 1 w 129"/>
                  <a:gd name="T29" fmla="*/ 152 h 351"/>
                  <a:gd name="T30" fmla="*/ 5 w 129"/>
                  <a:gd name="T31" fmla="*/ 62 h 351"/>
                  <a:gd name="T32" fmla="*/ 6 w 129"/>
                  <a:gd name="T33" fmla="*/ 44 h 351"/>
                  <a:gd name="T34" fmla="*/ 43 w 129"/>
                  <a:gd name="T35" fmla="*/ 1 h 351"/>
                  <a:gd name="T36" fmla="*/ 57 w 129"/>
                  <a:gd name="T37" fmla="*/ 1 h 351"/>
                  <a:gd name="T38" fmla="*/ 112 w 129"/>
                  <a:gd name="T39" fmla="*/ 1 h 351"/>
                  <a:gd name="connsiteX0" fmla="*/ 8611 w 9929"/>
                  <a:gd name="connsiteY0" fmla="*/ 13 h 9903"/>
                  <a:gd name="connsiteX1" fmla="*/ 8301 w 9929"/>
                  <a:gd name="connsiteY1" fmla="*/ 2236 h 9903"/>
                  <a:gd name="connsiteX2" fmla="*/ 8224 w 9929"/>
                  <a:gd name="connsiteY2" fmla="*/ 4230 h 9903"/>
                  <a:gd name="connsiteX3" fmla="*/ 9309 w 9929"/>
                  <a:gd name="connsiteY3" fmla="*/ 4971 h 9903"/>
                  <a:gd name="connsiteX4" fmla="*/ 9851 w 9929"/>
                  <a:gd name="connsiteY4" fmla="*/ 5313 h 9903"/>
                  <a:gd name="connsiteX5" fmla="*/ 9929 w 9929"/>
                  <a:gd name="connsiteY5" fmla="*/ 9159 h 9903"/>
                  <a:gd name="connsiteX6" fmla="*/ 8766 w 9929"/>
                  <a:gd name="connsiteY6" fmla="*/ 9843 h 9903"/>
                  <a:gd name="connsiteX7" fmla="*/ 6518 w 9929"/>
                  <a:gd name="connsiteY7" fmla="*/ 9558 h 9903"/>
                  <a:gd name="connsiteX8" fmla="*/ 6441 w 9929"/>
                  <a:gd name="connsiteY8" fmla="*/ 9529 h 9903"/>
                  <a:gd name="connsiteX9" fmla="*/ 4503 w 9929"/>
                  <a:gd name="connsiteY9" fmla="*/ 9871 h 9903"/>
                  <a:gd name="connsiteX10" fmla="*/ 2642 w 9929"/>
                  <a:gd name="connsiteY10" fmla="*/ 9330 h 9903"/>
                  <a:gd name="connsiteX11" fmla="*/ 2565 w 9929"/>
                  <a:gd name="connsiteY11" fmla="*/ 8817 h 9903"/>
                  <a:gd name="connsiteX12" fmla="*/ 2565 w 9929"/>
                  <a:gd name="connsiteY12" fmla="*/ 5341 h 9903"/>
                  <a:gd name="connsiteX13" fmla="*/ 1634 w 9929"/>
                  <a:gd name="connsiteY13" fmla="*/ 4971 h 9903"/>
                  <a:gd name="connsiteX14" fmla="*/ 7 w 9929"/>
                  <a:gd name="connsiteY14" fmla="*/ 4315 h 9903"/>
                  <a:gd name="connsiteX15" fmla="*/ 317 w 9929"/>
                  <a:gd name="connsiteY15" fmla="*/ 1751 h 9903"/>
                  <a:gd name="connsiteX16" fmla="*/ 394 w 9929"/>
                  <a:gd name="connsiteY16" fmla="*/ 1239 h 9903"/>
                  <a:gd name="connsiteX17" fmla="*/ 3262 w 9929"/>
                  <a:gd name="connsiteY17" fmla="*/ 13 h 9903"/>
                  <a:gd name="connsiteX18" fmla="*/ 4348 w 9929"/>
                  <a:gd name="connsiteY18" fmla="*/ 13 h 9903"/>
                  <a:gd name="connsiteX19" fmla="*/ 8611 w 9929"/>
                  <a:gd name="connsiteY19" fmla="*/ 13 h 9903"/>
                  <a:gd name="connsiteX0" fmla="*/ 8673 w 10000"/>
                  <a:gd name="connsiteY0" fmla="*/ 13 h 10000"/>
                  <a:gd name="connsiteX1" fmla="*/ 8360 w 10000"/>
                  <a:gd name="connsiteY1" fmla="*/ 2258 h 10000"/>
                  <a:gd name="connsiteX2" fmla="*/ 8283 w 10000"/>
                  <a:gd name="connsiteY2" fmla="*/ 4271 h 10000"/>
                  <a:gd name="connsiteX3" fmla="*/ 9376 w 10000"/>
                  <a:gd name="connsiteY3" fmla="*/ 5020 h 10000"/>
                  <a:gd name="connsiteX4" fmla="*/ 9921 w 10000"/>
                  <a:gd name="connsiteY4" fmla="*/ 5365 h 10000"/>
                  <a:gd name="connsiteX5" fmla="*/ 10000 w 10000"/>
                  <a:gd name="connsiteY5" fmla="*/ 9249 h 10000"/>
                  <a:gd name="connsiteX6" fmla="*/ 8829 w 10000"/>
                  <a:gd name="connsiteY6" fmla="*/ 9939 h 10000"/>
                  <a:gd name="connsiteX7" fmla="*/ 6565 w 10000"/>
                  <a:gd name="connsiteY7" fmla="*/ 9652 h 10000"/>
                  <a:gd name="connsiteX8" fmla="*/ 5517 w 10000"/>
                  <a:gd name="connsiteY8" fmla="*/ 9471 h 10000"/>
                  <a:gd name="connsiteX9" fmla="*/ 4535 w 10000"/>
                  <a:gd name="connsiteY9" fmla="*/ 9968 h 10000"/>
                  <a:gd name="connsiteX10" fmla="*/ 2661 w 10000"/>
                  <a:gd name="connsiteY10" fmla="*/ 9421 h 10000"/>
                  <a:gd name="connsiteX11" fmla="*/ 2583 w 10000"/>
                  <a:gd name="connsiteY11" fmla="*/ 8903 h 10000"/>
                  <a:gd name="connsiteX12" fmla="*/ 2583 w 10000"/>
                  <a:gd name="connsiteY12" fmla="*/ 5393 h 10000"/>
                  <a:gd name="connsiteX13" fmla="*/ 1646 w 10000"/>
                  <a:gd name="connsiteY13" fmla="*/ 5020 h 10000"/>
                  <a:gd name="connsiteX14" fmla="*/ 7 w 10000"/>
                  <a:gd name="connsiteY14" fmla="*/ 4357 h 10000"/>
                  <a:gd name="connsiteX15" fmla="*/ 319 w 10000"/>
                  <a:gd name="connsiteY15" fmla="*/ 1768 h 10000"/>
                  <a:gd name="connsiteX16" fmla="*/ 397 w 10000"/>
                  <a:gd name="connsiteY16" fmla="*/ 1251 h 10000"/>
                  <a:gd name="connsiteX17" fmla="*/ 3285 w 10000"/>
                  <a:gd name="connsiteY17" fmla="*/ 13 h 10000"/>
                  <a:gd name="connsiteX18" fmla="*/ 4379 w 10000"/>
                  <a:gd name="connsiteY18" fmla="*/ 13 h 10000"/>
                  <a:gd name="connsiteX19" fmla="*/ 8673 w 10000"/>
                  <a:gd name="connsiteY19" fmla="*/ 13 h 10000"/>
                  <a:gd name="connsiteX0" fmla="*/ 8673 w 10000"/>
                  <a:gd name="connsiteY0" fmla="*/ 13 h 10000"/>
                  <a:gd name="connsiteX1" fmla="*/ 8360 w 10000"/>
                  <a:gd name="connsiteY1" fmla="*/ 2258 h 10000"/>
                  <a:gd name="connsiteX2" fmla="*/ 8283 w 10000"/>
                  <a:gd name="connsiteY2" fmla="*/ 4271 h 10000"/>
                  <a:gd name="connsiteX3" fmla="*/ 9376 w 10000"/>
                  <a:gd name="connsiteY3" fmla="*/ 5020 h 10000"/>
                  <a:gd name="connsiteX4" fmla="*/ 9921 w 10000"/>
                  <a:gd name="connsiteY4" fmla="*/ 5365 h 10000"/>
                  <a:gd name="connsiteX5" fmla="*/ 10000 w 10000"/>
                  <a:gd name="connsiteY5" fmla="*/ 9249 h 10000"/>
                  <a:gd name="connsiteX6" fmla="*/ 8829 w 10000"/>
                  <a:gd name="connsiteY6" fmla="*/ 9939 h 10000"/>
                  <a:gd name="connsiteX7" fmla="*/ 6565 w 10000"/>
                  <a:gd name="connsiteY7" fmla="*/ 9652 h 10000"/>
                  <a:gd name="connsiteX8" fmla="*/ 4535 w 10000"/>
                  <a:gd name="connsiteY8" fmla="*/ 9968 h 10000"/>
                  <a:gd name="connsiteX9" fmla="*/ 2661 w 10000"/>
                  <a:gd name="connsiteY9" fmla="*/ 9421 h 10000"/>
                  <a:gd name="connsiteX10" fmla="*/ 2583 w 10000"/>
                  <a:gd name="connsiteY10" fmla="*/ 8903 h 10000"/>
                  <a:gd name="connsiteX11" fmla="*/ 2583 w 10000"/>
                  <a:gd name="connsiteY11" fmla="*/ 5393 h 10000"/>
                  <a:gd name="connsiteX12" fmla="*/ 1646 w 10000"/>
                  <a:gd name="connsiteY12" fmla="*/ 5020 h 10000"/>
                  <a:gd name="connsiteX13" fmla="*/ 7 w 10000"/>
                  <a:gd name="connsiteY13" fmla="*/ 4357 h 10000"/>
                  <a:gd name="connsiteX14" fmla="*/ 319 w 10000"/>
                  <a:gd name="connsiteY14" fmla="*/ 1768 h 10000"/>
                  <a:gd name="connsiteX15" fmla="*/ 397 w 10000"/>
                  <a:gd name="connsiteY15" fmla="*/ 1251 h 10000"/>
                  <a:gd name="connsiteX16" fmla="*/ 3285 w 10000"/>
                  <a:gd name="connsiteY16" fmla="*/ 13 h 10000"/>
                  <a:gd name="connsiteX17" fmla="*/ 4379 w 10000"/>
                  <a:gd name="connsiteY17" fmla="*/ 13 h 10000"/>
                  <a:gd name="connsiteX18" fmla="*/ 8673 w 10000"/>
                  <a:gd name="connsiteY18" fmla="*/ 13 h 10000"/>
                  <a:gd name="connsiteX0" fmla="*/ 8673 w 10000"/>
                  <a:gd name="connsiteY0" fmla="*/ 13 h 9994"/>
                  <a:gd name="connsiteX1" fmla="*/ 8360 w 10000"/>
                  <a:gd name="connsiteY1" fmla="*/ 2258 h 9994"/>
                  <a:gd name="connsiteX2" fmla="*/ 8283 w 10000"/>
                  <a:gd name="connsiteY2" fmla="*/ 4271 h 9994"/>
                  <a:gd name="connsiteX3" fmla="*/ 9376 w 10000"/>
                  <a:gd name="connsiteY3" fmla="*/ 5020 h 9994"/>
                  <a:gd name="connsiteX4" fmla="*/ 9921 w 10000"/>
                  <a:gd name="connsiteY4" fmla="*/ 5365 h 9994"/>
                  <a:gd name="connsiteX5" fmla="*/ 10000 w 10000"/>
                  <a:gd name="connsiteY5" fmla="*/ 9249 h 9994"/>
                  <a:gd name="connsiteX6" fmla="*/ 8829 w 10000"/>
                  <a:gd name="connsiteY6" fmla="*/ 9939 h 9994"/>
                  <a:gd name="connsiteX7" fmla="*/ 6198 w 10000"/>
                  <a:gd name="connsiteY7" fmla="*/ 9620 h 9994"/>
                  <a:gd name="connsiteX8" fmla="*/ 4535 w 10000"/>
                  <a:gd name="connsiteY8" fmla="*/ 9968 h 9994"/>
                  <a:gd name="connsiteX9" fmla="*/ 2661 w 10000"/>
                  <a:gd name="connsiteY9" fmla="*/ 9421 h 9994"/>
                  <a:gd name="connsiteX10" fmla="*/ 2583 w 10000"/>
                  <a:gd name="connsiteY10" fmla="*/ 8903 h 9994"/>
                  <a:gd name="connsiteX11" fmla="*/ 2583 w 10000"/>
                  <a:gd name="connsiteY11" fmla="*/ 5393 h 9994"/>
                  <a:gd name="connsiteX12" fmla="*/ 1646 w 10000"/>
                  <a:gd name="connsiteY12" fmla="*/ 5020 h 9994"/>
                  <a:gd name="connsiteX13" fmla="*/ 7 w 10000"/>
                  <a:gd name="connsiteY13" fmla="*/ 4357 h 9994"/>
                  <a:gd name="connsiteX14" fmla="*/ 319 w 10000"/>
                  <a:gd name="connsiteY14" fmla="*/ 1768 h 9994"/>
                  <a:gd name="connsiteX15" fmla="*/ 397 w 10000"/>
                  <a:gd name="connsiteY15" fmla="*/ 1251 h 9994"/>
                  <a:gd name="connsiteX16" fmla="*/ 3285 w 10000"/>
                  <a:gd name="connsiteY16" fmla="*/ 13 h 9994"/>
                  <a:gd name="connsiteX17" fmla="*/ 4379 w 10000"/>
                  <a:gd name="connsiteY17" fmla="*/ 13 h 9994"/>
                  <a:gd name="connsiteX18" fmla="*/ 8673 w 10000"/>
                  <a:gd name="connsiteY18" fmla="*/ 13 h 9994"/>
                  <a:gd name="connsiteX0" fmla="*/ 8673 w 10000"/>
                  <a:gd name="connsiteY0" fmla="*/ 13 h 10000"/>
                  <a:gd name="connsiteX1" fmla="*/ 8360 w 10000"/>
                  <a:gd name="connsiteY1" fmla="*/ 2259 h 10000"/>
                  <a:gd name="connsiteX2" fmla="*/ 8283 w 10000"/>
                  <a:gd name="connsiteY2" fmla="*/ 4274 h 10000"/>
                  <a:gd name="connsiteX3" fmla="*/ 9376 w 10000"/>
                  <a:gd name="connsiteY3" fmla="*/ 5023 h 10000"/>
                  <a:gd name="connsiteX4" fmla="*/ 9921 w 10000"/>
                  <a:gd name="connsiteY4" fmla="*/ 5368 h 10000"/>
                  <a:gd name="connsiteX5" fmla="*/ 10000 w 10000"/>
                  <a:gd name="connsiteY5" fmla="*/ 9255 h 10000"/>
                  <a:gd name="connsiteX6" fmla="*/ 8829 w 10000"/>
                  <a:gd name="connsiteY6" fmla="*/ 9945 h 10000"/>
                  <a:gd name="connsiteX7" fmla="*/ 6198 w 10000"/>
                  <a:gd name="connsiteY7" fmla="*/ 9626 h 10000"/>
                  <a:gd name="connsiteX8" fmla="*/ 4535 w 10000"/>
                  <a:gd name="connsiteY8" fmla="*/ 9974 h 10000"/>
                  <a:gd name="connsiteX9" fmla="*/ 2661 w 10000"/>
                  <a:gd name="connsiteY9" fmla="*/ 9427 h 10000"/>
                  <a:gd name="connsiteX10" fmla="*/ 2583 w 10000"/>
                  <a:gd name="connsiteY10" fmla="*/ 8908 h 10000"/>
                  <a:gd name="connsiteX11" fmla="*/ 2583 w 10000"/>
                  <a:gd name="connsiteY11" fmla="*/ 5396 h 10000"/>
                  <a:gd name="connsiteX12" fmla="*/ 1646 w 10000"/>
                  <a:gd name="connsiteY12" fmla="*/ 5023 h 10000"/>
                  <a:gd name="connsiteX13" fmla="*/ 7 w 10000"/>
                  <a:gd name="connsiteY13" fmla="*/ 4360 h 10000"/>
                  <a:gd name="connsiteX14" fmla="*/ 319 w 10000"/>
                  <a:gd name="connsiteY14" fmla="*/ 1769 h 10000"/>
                  <a:gd name="connsiteX15" fmla="*/ 397 w 10000"/>
                  <a:gd name="connsiteY15" fmla="*/ 1252 h 10000"/>
                  <a:gd name="connsiteX16" fmla="*/ 3285 w 10000"/>
                  <a:gd name="connsiteY16" fmla="*/ 13 h 10000"/>
                  <a:gd name="connsiteX17" fmla="*/ 4379 w 10000"/>
                  <a:gd name="connsiteY17" fmla="*/ 13 h 10000"/>
                  <a:gd name="connsiteX18" fmla="*/ 8673 w 10000"/>
                  <a:gd name="connsiteY18" fmla="*/ 13 h 10000"/>
                  <a:gd name="connsiteX0" fmla="*/ 8673 w 10000"/>
                  <a:gd name="connsiteY0" fmla="*/ 13 h 10000"/>
                  <a:gd name="connsiteX1" fmla="*/ 8360 w 10000"/>
                  <a:gd name="connsiteY1" fmla="*/ 2259 h 10000"/>
                  <a:gd name="connsiteX2" fmla="*/ 8283 w 10000"/>
                  <a:gd name="connsiteY2" fmla="*/ 4274 h 10000"/>
                  <a:gd name="connsiteX3" fmla="*/ 9376 w 10000"/>
                  <a:gd name="connsiteY3" fmla="*/ 5023 h 10000"/>
                  <a:gd name="connsiteX4" fmla="*/ 9921 w 10000"/>
                  <a:gd name="connsiteY4" fmla="*/ 5368 h 10000"/>
                  <a:gd name="connsiteX5" fmla="*/ 10000 w 10000"/>
                  <a:gd name="connsiteY5" fmla="*/ 9255 h 10000"/>
                  <a:gd name="connsiteX6" fmla="*/ 8829 w 10000"/>
                  <a:gd name="connsiteY6" fmla="*/ 9945 h 10000"/>
                  <a:gd name="connsiteX7" fmla="*/ 6198 w 10000"/>
                  <a:gd name="connsiteY7" fmla="*/ 9626 h 10000"/>
                  <a:gd name="connsiteX8" fmla="*/ 4535 w 10000"/>
                  <a:gd name="connsiteY8" fmla="*/ 9974 h 10000"/>
                  <a:gd name="connsiteX9" fmla="*/ 2661 w 10000"/>
                  <a:gd name="connsiteY9" fmla="*/ 9427 h 10000"/>
                  <a:gd name="connsiteX10" fmla="*/ 2583 w 10000"/>
                  <a:gd name="connsiteY10" fmla="*/ 8908 h 10000"/>
                  <a:gd name="connsiteX11" fmla="*/ 2583 w 10000"/>
                  <a:gd name="connsiteY11" fmla="*/ 5396 h 10000"/>
                  <a:gd name="connsiteX12" fmla="*/ 1646 w 10000"/>
                  <a:gd name="connsiteY12" fmla="*/ 5023 h 10000"/>
                  <a:gd name="connsiteX13" fmla="*/ 7 w 10000"/>
                  <a:gd name="connsiteY13" fmla="*/ 4360 h 10000"/>
                  <a:gd name="connsiteX14" fmla="*/ 319 w 10000"/>
                  <a:gd name="connsiteY14" fmla="*/ 1769 h 10000"/>
                  <a:gd name="connsiteX15" fmla="*/ 397 w 10000"/>
                  <a:gd name="connsiteY15" fmla="*/ 1252 h 10000"/>
                  <a:gd name="connsiteX16" fmla="*/ 3285 w 10000"/>
                  <a:gd name="connsiteY16" fmla="*/ 13 h 10000"/>
                  <a:gd name="connsiteX17" fmla="*/ 4379 w 10000"/>
                  <a:gd name="connsiteY17" fmla="*/ 13 h 10000"/>
                  <a:gd name="connsiteX18" fmla="*/ 8673 w 10000"/>
                  <a:gd name="connsiteY18" fmla="*/ 13 h 10000"/>
                  <a:gd name="connsiteX0" fmla="*/ 8673 w 10000"/>
                  <a:gd name="connsiteY0" fmla="*/ 13 h 10000"/>
                  <a:gd name="connsiteX1" fmla="*/ 8360 w 10000"/>
                  <a:gd name="connsiteY1" fmla="*/ 2259 h 10000"/>
                  <a:gd name="connsiteX2" fmla="*/ 8283 w 10000"/>
                  <a:gd name="connsiteY2" fmla="*/ 4274 h 10000"/>
                  <a:gd name="connsiteX3" fmla="*/ 9376 w 10000"/>
                  <a:gd name="connsiteY3" fmla="*/ 5023 h 10000"/>
                  <a:gd name="connsiteX4" fmla="*/ 9921 w 10000"/>
                  <a:gd name="connsiteY4" fmla="*/ 5368 h 10000"/>
                  <a:gd name="connsiteX5" fmla="*/ 10000 w 10000"/>
                  <a:gd name="connsiteY5" fmla="*/ 9255 h 10000"/>
                  <a:gd name="connsiteX6" fmla="*/ 8829 w 10000"/>
                  <a:gd name="connsiteY6" fmla="*/ 9945 h 10000"/>
                  <a:gd name="connsiteX7" fmla="*/ 6198 w 10000"/>
                  <a:gd name="connsiteY7" fmla="*/ 9626 h 10000"/>
                  <a:gd name="connsiteX8" fmla="*/ 4535 w 10000"/>
                  <a:gd name="connsiteY8" fmla="*/ 9974 h 10000"/>
                  <a:gd name="connsiteX9" fmla="*/ 2661 w 10000"/>
                  <a:gd name="connsiteY9" fmla="*/ 9427 h 10000"/>
                  <a:gd name="connsiteX10" fmla="*/ 2583 w 10000"/>
                  <a:gd name="connsiteY10" fmla="*/ 8908 h 10000"/>
                  <a:gd name="connsiteX11" fmla="*/ 2583 w 10000"/>
                  <a:gd name="connsiteY11" fmla="*/ 5396 h 10000"/>
                  <a:gd name="connsiteX12" fmla="*/ 1646 w 10000"/>
                  <a:gd name="connsiteY12" fmla="*/ 5023 h 10000"/>
                  <a:gd name="connsiteX13" fmla="*/ 7 w 10000"/>
                  <a:gd name="connsiteY13" fmla="*/ 4360 h 10000"/>
                  <a:gd name="connsiteX14" fmla="*/ 319 w 10000"/>
                  <a:gd name="connsiteY14" fmla="*/ 1769 h 10000"/>
                  <a:gd name="connsiteX15" fmla="*/ 397 w 10000"/>
                  <a:gd name="connsiteY15" fmla="*/ 1252 h 10000"/>
                  <a:gd name="connsiteX16" fmla="*/ 3285 w 10000"/>
                  <a:gd name="connsiteY16" fmla="*/ 13 h 10000"/>
                  <a:gd name="connsiteX17" fmla="*/ 4379 w 10000"/>
                  <a:gd name="connsiteY17" fmla="*/ 13 h 10000"/>
                  <a:gd name="connsiteX18" fmla="*/ 8673 w 10000"/>
                  <a:gd name="connsiteY18" fmla="*/ 13 h 10000"/>
                  <a:gd name="connsiteX0" fmla="*/ 8673 w 10000"/>
                  <a:gd name="connsiteY0" fmla="*/ 13 h 9997"/>
                  <a:gd name="connsiteX1" fmla="*/ 8360 w 10000"/>
                  <a:gd name="connsiteY1" fmla="*/ 2259 h 9997"/>
                  <a:gd name="connsiteX2" fmla="*/ 8283 w 10000"/>
                  <a:gd name="connsiteY2" fmla="*/ 4274 h 9997"/>
                  <a:gd name="connsiteX3" fmla="*/ 9376 w 10000"/>
                  <a:gd name="connsiteY3" fmla="*/ 5023 h 9997"/>
                  <a:gd name="connsiteX4" fmla="*/ 9921 w 10000"/>
                  <a:gd name="connsiteY4" fmla="*/ 5368 h 9997"/>
                  <a:gd name="connsiteX5" fmla="*/ 10000 w 10000"/>
                  <a:gd name="connsiteY5" fmla="*/ 9255 h 9997"/>
                  <a:gd name="connsiteX6" fmla="*/ 8829 w 10000"/>
                  <a:gd name="connsiteY6" fmla="*/ 9945 h 9997"/>
                  <a:gd name="connsiteX7" fmla="*/ 6306 w 10000"/>
                  <a:gd name="connsiteY7" fmla="*/ 9610 h 9997"/>
                  <a:gd name="connsiteX8" fmla="*/ 4535 w 10000"/>
                  <a:gd name="connsiteY8" fmla="*/ 9974 h 9997"/>
                  <a:gd name="connsiteX9" fmla="*/ 2661 w 10000"/>
                  <a:gd name="connsiteY9" fmla="*/ 9427 h 9997"/>
                  <a:gd name="connsiteX10" fmla="*/ 2583 w 10000"/>
                  <a:gd name="connsiteY10" fmla="*/ 8908 h 9997"/>
                  <a:gd name="connsiteX11" fmla="*/ 2583 w 10000"/>
                  <a:gd name="connsiteY11" fmla="*/ 5396 h 9997"/>
                  <a:gd name="connsiteX12" fmla="*/ 1646 w 10000"/>
                  <a:gd name="connsiteY12" fmla="*/ 5023 h 9997"/>
                  <a:gd name="connsiteX13" fmla="*/ 7 w 10000"/>
                  <a:gd name="connsiteY13" fmla="*/ 4360 h 9997"/>
                  <a:gd name="connsiteX14" fmla="*/ 319 w 10000"/>
                  <a:gd name="connsiteY14" fmla="*/ 1769 h 9997"/>
                  <a:gd name="connsiteX15" fmla="*/ 397 w 10000"/>
                  <a:gd name="connsiteY15" fmla="*/ 1252 h 9997"/>
                  <a:gd name="connsiteX16" fmla="*/ 3285 w 10000"/>
                  <a:gd name="connsiteY16" fmla="*/ 13 h 9997"/>
                  <a:gd name="connsiteX17" fmla="*/ 4379 w 10000"/>
                  <a:gd name="connsiteY17" fmla="*/ 13 h 9997"/>
                  <a:gd name="connsiteX18" fmla="*/ 8673 w 10000"/>
                  <a:gd name="connsiteY18" fmla="*/ 13 h 9997"/>
                  <a:gd name="connsiteX0" fmla="*/ 8673 w 10000"/>
                  <a:gd name="connsiteY0" fmla="*/ 13 h 10000"/>
                  <a:gd name="connsiteX1" fmla="*/ 8360 w 10000"/>
                  <a:gd name="connsiteY1" fmla="*/ 2260 h 10000"/>
                  <a:gd name="connsiteX2" fmla="*/ 8283 w 10000"/>
                  <a:gd name="connsiteY2" fmla="*/ 4275 h 10000"/>
                  <a:gd name="connsiteX3" fmla="*/ 9376 w 10000"/>
                  <a:gd name="connsiteY3" fmla="*/ 5025 h 10000"/>
                  <a:gd name="connsiteX4" fmla="*/ 9921 w 10000"/>
                  <a:gd name="connsiteY4" fmla="*/ 5370 h 10000"/>
                  <a:gd name="connsiteX5" fmla="*/ 10000 w 10000"/>
                  <a:gd name="connsiteY5" fmla="*/ 9258 h 10000"/>
                  <a:gd name="connsiteX6" fmla="*/ 8829 w 10000"/>
                  <a:gd name="connsiteY6" fmla="*/ 9948 h 10000"/>
                  <a:gd name="connsiteX7" fmla="*/ 6306 w 10000"/>
                  <a:gd name="connsiteY7" fmla="*/ 9613 h 10000"/>
                  <a:gd name="connsiteX8" fmla="*/ 4535 w 10000"/>
                  <a:gd name="connsiteY8" fmla="*/ 9977 h 10000"/>
                  <a:gd name="connsiteX9" fmla="*/ 2661 w 10000"/>
                  <a:gd name="connsiteY9" fmla="*/ 9430 h 10000"/>
                  <a:gd name="connsiteX10" fmla="*/ 2583 w 10000"/>
                  <a:gd name="connsiteY10" fmla="*/ 8911 h 10000"/>
                  <a:gd name="connsiteX11" fmla="*/ 2583 w 10000"/>
                  <a:gd name="connsiteY11" fmla="*/ 5398 h 10000"/>
                  <a:gd name="connsiteX12" fmla="*/ 1646 w 10000"/>
                  <a:gd name="connsiteY12" fmla="*/ 5025 h 10000"/>
                  <a:gd name="connsiteX13" fmla="*/ 7 w 10000"/>
                  <a:gd name="connsiteY13" fmla="*/ 4361 h 10000"/>
                  <a:gd name="connsiteX14" fmla="*/ 319 w 10000"/>
                  <a:gd name="connsiteY14" fmla="*/ 1770 h 10000"/>
                  <a:gd name="connsiteX15" fmla="*/ 397 w 10000"/>
                  <a:gd name="connsiteY15" fmla="*/ 1252 h 10000"/>
                  <a:gd name="connsiteX16" fmla="*/ 3285 w 10000"/>
                  <a:gd name="connsiteY16" fmla="*/ 13 h 10000"/>
                  <a:gd name="connsiteX17" fmla="*/ 4379 w 10000"/>
                  <a:gd name="connsiteY17" fmla="*/ 13 h 10000"/>
                  <a:gd name="connsiteX18" fmla="*/ 8673 w 10000"/>
                  <a:gd name="connsiteY18" fmla="*/ 13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000" h="10000">
                    <a:moveTo>
                      <a:pt x="8673" y="13"/>
                    </a:moveTo>
                    <a:cubicBezTo>
                      <a:pt x="8516" y="791"/>
                      <a:pt x="8360" y="1539"/>
                      <a:pt x="8360" y="2260"/>
                    </a:cubicBezTo>
                    <a:cubicBezTo>
                      <a:pt x="8283" y="2922"/>
                      <a:pt x="8283" y="3613"/>
                      <a:pt x="8283" y="4275"/>
                    </a:cubicBezTo>
                    <a:cubicBezTo>
                      <a:pt x="8204" y="4621"/>
                      <a:pt x="8673" y="4822"/>
                      <a:pt x="9376" y="5025"/>
                    </a:cubicBezTo>
                    <a:cubicBezTo>
                      <a:pt x="9688" y="5111"/>
                      <a:pt x="9921" y="5255"/>
                      <a:pt x="9921" y="5370"/>
                    </a:cubicBezTo>
                    <a:cubicBezTo>
                      <a:pt x="10000" y="6666"/>
                      <a:pt x="10000" y="7961"/>
                      <a:pt x="10000" y="9258"/>
                    </a:cubicBezTo>
                    <a:cubicBezTo>
                      <a:pt x="10000" y="9603"/>
                      <a:pt x="9609" y="9833"/>
                      <a:pt x="8829" y="9948"/>
                    </a:cubicBezTo>
                    <a:cubicBezTo>
                      <a:pt x="7970" y="10092"/>
                      <a:pt x="7009" y="9929"/>
                      <a:pt x="6306" y="9613"/>
                    </a:cubicBezTo>
                    <a:cubicBezTo>
                      <a:pt x="5655" y="9935"/>
                      <a:pt x="5251" y="9992"/>
                      <a:pt x="4535" y="9977"/>
                    </a:cubicBezTo>
                    <a:cubicBezTo>
                      <a:pt x="3800" y="10042"/>
                      <a:pt x="2817" y="9804"/>
                      <a:pt x="2661" y="9430"/>
                    </a:cubicBezTo>
                    <a:cubicBezTo>
                      <a:pt x="2583" y="9258"/>
                      <a:pt x="2583" y="9084"/>
                      <a:pt x="2583" y="8911"/>
                    </a:cubicBezTo>
                    <a:lnTo>
                      <a:pt x="2583" y="5398"/>
                    </a:lnTo>
                    <a:cubicBezTo>
                      <a:pt x="2583" y="5140"/>
                      <a:pt x="2505" y="4994"/>
                      <a:pt x="1646" y="5025"/>
                    </a:cubicBezTo>
                    <a:cubicBezTo>
                      <a:pt x="553" y="5082"/>
                      <a:pt x="-72" y="4851"/>
                      <a:pt x="7" y="4361"/>
                    </a:cubicBezTo>
                    <a:cubicBezTo>
                      <a:pt x="85" y="3498"/>
                      <a:pt x="241" y="2635"/>
                      <a:pt x="319" y="1770"/>
                    </a:cubicBezTo>
                    <a:cubicBezTo>
                      <a:pt x="397" y="1596"/>
                      <a:pt x="397" y="1425"/>
                      <a:pt x="397" y="1252"/>
                    </a:cubicBezTo>
                    <a:cubicBezTo>
                      <a:pt x="475" y="560"/>
                      <a:pt x="1490" y="158"/>
                      <a:pt x="3285" y="13"/>
                    </a:cubicBezTo>
                    <a:lnTo>
                      <a:pt x="4379" y="13"/>
                    </a:lnTo>
                    <a:cubicBezTo>
                      <a:pt x="5862" y="-15"/>
                      <a:pt x="7268" y="13"/>
                      <a:pt x="8673" y="13"/>
                    </a:cubicBezTo>
                    <a:close/>
                  </a:path>
                </a:pathLst>
              </a:custGeom>
              <a:grpFill/>
              <a:ln>
                <a:noFill/>
              </a:ln>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solidFill>
                    <a:srgbClr val="282F39"/>
                  </a:solidFill>
                </a:endParaRPr>
              </a:p>
            </p:txBody>
          </p:sp>
          <p:sp>
            <p:nvSpPr>
              <p:cNvPr id="46" name="Freeform 18">
                <a:extLst>
                  <a:ext uri="{FF2B5EF4-FFF2-40B4-BE49-F238E27FC236}"/>
                </a:extLst>
              </p:cNvPr>
              <p:cNvSpPr>
                <a:spLocks/>
              </p:cNvSpPr>
              <p:nvPr/>
            </p:nvSpPr>
            <p:spPr bwMode="auto">
              <a:xfrm>
                <a:off x="10501502" y="2602151"/>
                <a:ext cx="478169" cy="478169"/>
              </a:xfrm>
              <a:custGeom>
                <a:avLst/>
                <a:gdLst>
                  <a:gd name="T0" fmla="*/ 42 w 83"/>
                  <a:gd name="T1" fmla="*/ 0 h 83"/>
                  <a:gd name="T2" fmla="*/ 83 w 83"/>
                  <a:gd name="T3" fmla="*/ 41 h 83"/>
                  <a:gd name="T4" fmla="*/ 42 w 83"/>
                  <a:gd name="T5" fmla="*/ 83 h 83"/>
                  <a:gd name="T6" fmla="*/ 0 w 83"/>
                  <a:gd name="T7" fmla="*/ 41 h 83"/>
                  <a:gd name="T8" fmla="*/ 42 w 83"/>
                  <a:gd name="T9" fmla="*/ 0 h 83"/>
                </a:gdLst>
                <a:ahLst/>
                <a:cxnLst>
                  <a:cxn ang="0">
                    <a:pos x="T0" y="T1"/>
                  </a:cxn>
                  <a:cxn ang="0">
                    <a:pos x="T2" y="T3"/>
                  </a:cxn>
                  <a:cxn ang="0">
                    <a:pos x="T4" y="T5"/>
                  </a:cxn>
                  <a:cxn ang="0">
                    <a:pos x="T6" y="T7"/>
                  </a:cxn>
                  <a:cxn ang="0">
                    <a:pos x="T8" y="T9"/>
                  </a:cxn>
                </a:cxnLst>
                <a:rect l="0" t="0" r="r" b="b"/>
                <a:pathLst>
                  <a:path w="83" h="83">
                    <a:moveTo>
                      <a:pt x="42" y="0"/>
                    </a:moveTo>
                    <a:cubicBezTo>
                      <a:pt x="65" y="0"/>
                      <a:pt x="82" y="17"/>
                      <a:pt x="83" y="41"/>
                    </a:cubicBezTo>
                    <a:cubicBezTo>
                      <a:pt x="83" y="65"/>
                      <a:pt x="66" y="82"/>
                      <a:pt x="42" y="83"/>
                    </a:cubicBezTo>
                    <a:cubicBezTo>
                      <a:pt x="17" y="83"/>
                      <a:pt x="0" y="65"/>
                      <a:pt x="0" y="41"/>
                    </a:cubicBezTo>
                    <a:cubicBezTo>
                      <a:pt x="0" y="17"/>
                      <a:pt x="18" y="0"/>
                      <a:pt x="42" y="0"/>
                    </a:cubicBezTo>
                    <a:close/>
                  </a:path>
                </a:pathLst>
              </a:custGeom>
              <a:grpFill/>
              <a:ln>
                <a:noFill/>
              </a:ln>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solidFill>
                    <a:srgbClr val="282F39"/>
                  </a:solidFill>
                </a:endParaRPr>
              </a:p>
            </p:txBody>
          </p:sp>
        </p:grpSp>
        <p:grpSp>
          <p:nvGrpSpPr>
            <p:cNvPr id="6" name="Group 36">
              <a:extLst>
                <a:ext uri="{FF2B5EF4-FFF2-40B4-BE49-F238E27FC236}"/>
              </a:extLst>
            </p:cNvPr>
            <p:cNvGrpSpPr/>
            <p:nvPr/>
          </p:nvGrpSpPr>
          <p:grpSpPr>
            <a:xfrm>
              <a:off x="3267815" y="3162155"/>
              <a:ext cx="504790" cy="1726559"/>
              <a:chOff x="10277705" y="2602151"/>
              <a:chExt cx="736325" cy="2518489"/>
            </a:xfrm>
            <a:grpFill/>
          </p:grpSpPr>
          <p:sp>
            <p:nvSpPr>
              <p:cNvPr id="43" name="Freeform 7">
                <a:extLst>
                  <a:ext uri="{FF2B5EF4-FFF2-40B4-BE49-F238E27FC236}"/>
                </a:extLst>
              </p:cNvPr>
              <p:cNvSpPr>
                <a:spLocks/>
              </p:cNvSpPr>
              <p:nvPr/>
            </p:nvSpPr>
            <p:spPr bwMode="auto">
              <a:xfrm>
                <a:off x="10277705" y="3120574"/>
                <a:ext cx="736325" cy="2000066"/>
              </a:xfrm>
              <a:custGeom>
                <a:avLst/>
                <a:gdLst>
                  <a:gd name="T0" fmla="*/ 112 w 129"/>
                  <a:gd name="T1" fmla="*/ 1 h 351"/>
                  <a:gd name="T2" fmla="*/ 108 w 129"/>
                  <a:gd name="T3" fmla="*/ 79 h 351"/>
                  <a:gd name="T4" fmla="*/ 107 w 129"/>
                  <a:gd name="T5" fmla="*/ 149 h 351"/>
                  <a:gd name="T6" fmla="*/ 121 w 129"/>
                  <a:gd name="T7" fmla="*/ 175 h 351"/>
                  <a:gd name="T8" fmla="*/ 128 w 129"/>
                  <a:gd name="T9" fmla="*/ 187 h 351"/>
                  <a:gd name="T10" fmla="*/ 129 w 129"/>
                  <a:gd name="T11" fmla="*/ 322 h 351"/>
                  <a:gd name="T12" fmla="*/ 114 w 129"/>
                  <a:gd name="T13" fmla="*/ 346 h 351"/>
                  <a:gd name="T14" fmla="*/ 85 w 129"/>
                  <a:gd name="T15" fmla="*/ 336 h 351"/>
                  <a:gd name="T16" fmla="*/ 84 w 129"/>
                  <a:gd name="T17" fmla="*/ 335 h 351"/>
                  <a:gd name="T18" fmla="*/ 59 w 129"/>
                  <a:gd name="T19" fmla="*/ 347 h 351"/>
                  <a:gd name="T20" fmla="*/ 35 w 129"/>
                  <a:gd name="T21" fmla="*/ 328 h 351"/>
                  <a:gd name="T22" fmla="*/ 34 w 129"/>
                  <a:gd name="T23" fmla="*/ 310 h 351"/>
                  <a:gd name="T24" fmla="*/ 34 w 129"/>
                  <a:gd name="T25" fmla="*/ 188 h 351"/>
                  <a:gd name="T26" fmla="*/ 22 w 129"/>
                  <a:gd name="T27" fmla="*/ 175 h 351"/>
                  <a:gd name="T28" fmla="*/ 1 w 129"/>
                  <a:gd name="T29" fmla="*/ 152 h 351"/>
                  <a:gd name="T30" fmla="*/ 5 w 129"/>
                  <a:gd name="T31" fmla="*/ 62 h 351"/>
                  <a:gd name="T32" fmla="*/ 6 w 129"/>
                  <a:gd name="T33" fmla="*/ 44 h 351"/>
                  <a:gd name="T34" fmla="*/ 43 w 129"/>
                  <a:gd name="T35" fmla="*/ 1 h 351"/>
                  <a:gd name="T36" fmla="*/ 57 w 129"/>
                  <a:gd name="T37" fmla="*/ 1 h 351"/>
                  <a:gd name="T38" fmla="*/ 112 w 129"/>
                  <a:gd name="T39" fmla="*/ 1 h 351"/>
                  <a:gd name="connsiteX0" fmla="*/ 8611 w 9929"/>
                  <a:gd name="connsiteY0" fmla="*/ 13 h 9903"/>
                  <a:gd name="connsiteX1" fmla="*/ 8301 w 9929"/>
                  <a:gd name="connsiteY1" fmla="*/ 2236 h 9903"/>
                  <a:gd name="connsiteX2" fmla="*/ 8224 w 9929"/>
                  <a:gd name="connsiteY2" fmla="*/ 4230 h 9903"/>
                  <a:gd name="connsiteX3" fmla="*/ 9309 w 9929"/>
                  <a:gd name="connsiteY3" fmla="*/ 4971 h 9903"/>
                  <a:gd name="connsiteX4" fmla="*/ 9851 w 9929"/>
                  <a:gd name="connsiteY4" fmla="*/ 5313 h 9903"/>
                  <a:gd name="connsiteX5" fmla="*/ 9929 w 9929"/>
                  <a:gd name="connsiteY5" fmla="*/ 9159 h 9903"/>
                  <a:gd name="connsiteX6" fmla="*/ 8766 w 9929"/>
                  <a:gd name="connsiteY6" fmla="*/ 9843 h 9903"/>
                  <a:gd name="connsiteX7" fmla="*/ 6518 w 9929"/>
                  <a:gd name="connsiteY7" fmla="*/ 9558 h 9903"/>
                  <a:gd name="connsiteX8" fmla="*/ 6441 w 9929"/>
                  <a:gd name="connsiteY8" fmla="*/ 9529 h 9903"/>
                  <a:gd name="connsiteX9" fmla="*/ 4503 w 9929"/>
                  <a:gd name="connsiteY9" fmla="*/ 9871 h 9903"/>
                  <a:gd name="connsiteX10" fmla="*/ 2642 w 9929"/>
                  <a:gd name="connsiteY10" fmla="*/ 9330 h 9903"/>
                  <a:gd name="connsiteX11" fmla="*/ 2565 w 9929"/>
                  <a:gd name="connsiteY11" fmla="*/ 8817 h 9903"/>
                  <a:gd name="connsiteX12" fmla="*/ 2565 w 9929"/>
                  <a:gd name="connsiteY12" fmla="*/ 5341 h 9903"/>
                  <a:gd name="connsiteX13" fmla="*/ 1634 w 9929"/>
                  <a:gd name="connsiteY13" fmla="*/ 4971 h 9903"/>
                  <a:gd name="connsiteX14" fmla="*/ 7 w 9929"/>
                  <a:gd name="connsiteY14" fmla="*/ 4315 h 9903"/>
                  <a:gd name="connsiteX15" fmla="*/ 317 w 9929"/>
                  <a:gd name="connsiteY15" fmla="*/ 1751 h 9903"/>
                  <a:gd name="connsiteX16" fmla="*/ 394 w 9929"/>
                  <a:gd name="connsiteY16" fmla="*/ 1239 h 9903"/>
                  <a:gd name="connsiteX17" fmla="*/ 3262 w 9929"/>
                  <a:gd name="connsiteY17" fmla="*/ 13 h 9903"/>
                  <a:gd name="connsiteX18" fmla="*/ 4348 w 9929"/>
                  <a:gd name="connsiteY18" fmla="*/ 13 h 9903"/>
                  <a:gd name="connsiteX19" fmla="*/ 8611 w 9929"/>
                  <a:gd name="connsiteY19" fmla="*/ 13 h 9903"/>
                  <a:gd name="connsiteX0" fmla="*/ 8673 w 10000"/>
                  <a:gd name="connsiteY0" fmla="*/ 13 h 10000"/>
                  <a:gd name="connsiteX1" fmla="*/ 8360 w 10000"/>
                  <a:gd name="connsiteY1" fmla="*/ 2258 h 10000"/>
                  <a:gd name="connsiteX2" fmla="*/ 8283 w 10000"/>
                  <a:gd name="connsiteY2" fmla="*/ 4271 h 10000"/>
                  <a:gd name="connsiteX3" fmla="*/ 9376 w 10000"/>
                  <a:gd name="connsiteY3" fmla="*/ 5020 h 10000"/>
                  <a:gd name="connsiteX4" fmla="*/ 9921 w 10000"/>
                  <a:gd name="connsiteY4" fmla="*/ 5365 h 10000"/>
                  <a:gd name="connsiteX5" fmla="*/ 10000 w 10000"/>
                  <a:gd name="connsiteY5" fmla="*/ 9249 h 10000"/>
                  <a:gd name="connsiteX6" fmla="*/ 8829 w 10000"/>
                  <a:gd name="connsiteY6" fmla="*/ 9939 h 10000"/>
                  <a:gd name="connsiteX7" fmla="*/ 6565 w 10000"/>
                  <a:gd name="connsiteY7" fmla="*/ 9652 h 10000"/>
                  <a:gd name="connsiteX8" fmla="*/ 5517 w 10000"/>
                  <a:gd name="connsiteY8" fmla="*/ 9471 h 10000"/>
                  <a:gd name="connsiteX9" fmla="*/ 4535 w 10000"/>
                  <a:gd name="connsiteY9" fmla="*/ 9968 h 10000"/>
                  <a:gd name="connsiteX10" fmla="*/ 2661 w 10000"/>
                  <a:gd name="connsiteY10" fmla="*/ 9421 h 10000"/>
                  <a:gd name="connsiteX11" fmla="*/ 2583 w 10000"/>
                  <a:gd name="connsiteY11" fmla="*/ 8903 h 10000"/>
                  <a:gd name="connsiteX12" fmla="*/ 2583 w 10000"/>
                  <a:gd name="connsiteY12" fmla="*/ 5393 h 10000"/>
                  <a:gd name="connsiteX13" fmla="*/ 1646 w 10000"/>
                  <a:gd name="connsiteY13" fmla="*/ 5020 h 10000"/>
                  <a:gd name="connsiteX14" fmla="*/ 7 w 10000"/>
                  <a:gd name="connsiteY14" fmla="*/ 4357 h 10000"/>
                  <a:gd name="connsiteX15" fmla="*/ 319 w 10000"/>
                  <a:gd name="connsiteY15" fmla="*/ 1768 h 10000"/>
                  <a:gd name="connsiteX16" fmla="*/ 397 w 10000"/>
                  <a:gd name="connsiteY16" fmla="*/ 1251 h 10000"/>
                  <a:gd name="connsiteX17" fmla="*/ 3285 w 10000"/>
                  <a:gd name="connsiteY17" fmla="*/ 13 h 10000"/>
                  <a:gd name="connsiteX18" fmla="*/ 4379 w 10000"/>
                  <a:gd name="connsiteY18" fmla="*/ 13 h 10000"/>
                  <a:gd name="connsiteX19" fmla="*/ 8673 w 10000"/>
                  <a:gd name="connsiteY19" fmla="*/ 13 h 10000"/>
                  <a:gd name="connsiteX0" fmla="*/ 8673 w 10000"/>
                  <a:gd name="connsiteY0" fmla="*/ 13 h 10000"/>
                  <a:gd name="connsiteX1" fmla="*/ 8360 w 10000"/>
                  <a:gd name="connsiteY1" fmla="*/ 2258 h 10000"/>
                  <a:gd name="connsiteX2" fmla="*/ 8283 w 10000"/>
                  <a:gd name="connsiteY2" fmla="*/ 4271 h 10000"/>
                  <a:gd name="connsiteX3" fmla="*/ 9376 w 10000"/>
                  <a:gd name="connsiteY3" fmla="*/ 5020 h 10000"/>
                  <a:gd name="connsiteX4" fmla="*/ 9921 w 10000"/>
                  <a:gd name="connsiteY4" fmla="*/ 5365 h 10000"/>
                  <a:gd name="connsiteX5" fmla="*/ 10000 w 10000"/>
                  <a:gd name="connsiteY5" fmla="*/ 9249 h 10000"/>
                  <a:gd name="connsiteX6" fmla="*/ 8829 w 10000"/>
                  <a:gd name="connsiteY6" fmla="*/ 9939 h 10000"/>
                  <a:gd name="connsiteX7" fmla="*/ 6565 w 10000"/>
                  <a:gd name="connsiteY7" fmla="*/ 9652 h 10000"/>
                  <a:gd name="connsiteX8" fmla="*/ 4535 w 10000"/>
                  <a:gd name="connsiteY8" fmla="*/ 9968 h 10000"/>
                  <a:gd name="connsiteX9" fmla="*/ 2661 w 10000"/>
                  <a:gd name="connsiteY9" fmla="*/ 9421 h 10000"/>
                  <a:gd name="connsiteX10" fmla="*/ 2583 w 10000"/>
                  <a:gd name="connsiteY10" fmla="*/ 8903 h 10000"/>
                  <a:gd name="connsiteX11" fmla="*/ 2583 w 10000"/>
                  <a:gd name="connsiteY11" fmla="*/ 5393 h 10000"/>
                  <a:gd name="connsiteX12" fmla="*/ 1646 w 10000"/>
                  <a:gd name="connsiteY12" fmla="*/ 5020 h 10000"/>
                  <a:gd name="connsiteX13" fmla="*/ 7 w 10000"/>
                  <a:gd name="connsiteY13" fmla="*/ 4357 h 10000"/>
                  <a:gd name="connsiteX14" fmla="*/ 319 w 10000"/>
                  <a:gd name="connsiteY14" fmla="*/ 1768 h 10000"/>
                  <a:gd name="connsiteX15" fmla="*/ 397 w 10000"/>
                  <a:gd name="connsiteY15" fmla="*/ 1251 h 10000"/>
                  <a:gd name="connsiteX16" fmla="*/ 3285 w 10000"/>
                  <a:gd name="connsiteY16" fmla="*/ 13 h 10000"/>
                  <a:gd name="connsiteX17" fmla="*/ 4379 w 10000"/>
                  <a:gd name="connsiteY17" fmla="*/ 13 h 10000"/>
                  <a:gd name="connsiteX18" fmla="*/ 8673 w 10000"/>
                  <a:gd name="connsiteY18" fmla="*/ 13 h 10000"/>
                  <a:gd name="connsiteX0" fmla="*/ 8673 w 10000"/>
                  <a:gd name="connsiteY0" fmla="*/ 13 h 9994"/>
                  <a:gd name="connsiteX1" fmla="*/ 8360 w 10000"/>
                  <a:gd name="connsiteY1" fmla="*/ 2258 h 9994"/>
                  <a:gd name="connsiteX2" fmla="*/ 8283 w 10000"/>
                  <a:gd name="connsiteY2" fmla="*/ 4271 h 9994"/>
                  <a:gd name="connsiteX3" fmla="*/ 9376 w 10000"/>
                  <a:gd name="connsiteY3" fmla="*/ 5020 h 9994"/>
                  <a:gd name="connsiteX4" fmla="*/ 9921 w 10000"/>
                  <a:gd name="connsiteY4" fmla="*/ 5365 h 9994"/>
                  <a:gd name="connsiteX5" fmla="*/ 10000 w 10000"/>
                  <a:gd name="connsiteY5" fmla="*/ 9249 h 9994"/>
                  <a:gd name="connsiteX6" fmla="*/ 8829 w 10000"/>
                  <a:gd name="connsiteY6" fmla="*/ 9939 h 9994"/>
                  <a:gd name="connsiteX7" fmla="*/ 6198 w 10000"/>
                  <a:gd name="connsiteY7" fmla="*/ 9620 h 9994"/>
                  <a:gd name="connsiteX8" fmla="*/ 4535 w 10000"/>
                  <a:gd name="connsiteY8" fmla="*/ 9968 h 9994"/>
                  <a:gd name="connsiteX9" fmla="*/ 2661 w 10000"/>
                  <a:gd name="connsiteY9" fmla="*/ 9421 h 9994"/>
                  <a:gd name="connsiteX10" fmla="*/ 2583 w 10000"/>
                  <a:gd name="connsiteY10" fmla="*/ 8903 h 9994"/>
                  <a:gd name="connsiteX11" fmla="*/ 2583 w 10000"/>
                  <a:gd name="connsiteY11" fmla="*/ 5393 h 9994"/>
                  <a:gd name="connsiteX12" fmla="*/ 1646 w 10000"/>
                  <a:gd name="connsiteY12" fmla="*/ 5020 h 9994"/>
                  <a:gd name="connsiteX13" fmla="*/ 7 w 10000"/>
                  <a:gd name="connsiteY13" fmla="*/ 4357 h 9994"/>
                  <a:gd name="connsiteX14" fmla="*/ 319 w 10000"/>
                  <a:gd name="connsiteY14" fmla="*/ 1768 h 9994"/>
                  <a:gd name="connsiteX15" fmla="*/ 397 w 10000"/>
                  <a:gd name="connsiteY15" fmla="*/ 1251 h 9994"/>
                  <a:gd name="connsiteX16" fmla="*/ 3285 w 10000"/>
                  <a:gd name="connsiteY16" fmla="*/ 13 h 9994"/>
                  <a:gd name="connsiteX17" fmla="*/ 4379 w 10000"/>
                  <a:gd name="connsiteY17" fmla="*/ 13 h 9994"/>
                  <a:gd name="connsiteX18" fmla="*/ 8673 w 10000"/>
                  <a:gd name="connsiteY18" fmla="*/ 13 h 9994"/>
                  <a:gd name="connsiteX0" fmla="*/ 8673 w 10000"/>
                  <a:gd name="connsiteY0" fmla="*/ 13 h 10000"/>
                  <a:gd name="connsiteX1" fmla="*/ 8360 w 10000"/>
                  <a:gd name="connsiteY1" fmla="*/ 2259 h 10000"/>
                  <a:gd name="connsiteX2" fmla="*/ 8283 w 10000"/>
                  <a:gd name="connsiteY2" fmla="*/ 4274 h 10000"/>
                  <a:gd name="connsiteX3" fmla="*/ 9376 w 10000"/>
                  <a:gd name="connsiteY3" fmla="*/ 5023 h 10000"/>
                  <a:gd name="connsiteX4" fmla="*/ 9921 w 10000"/>
                  <a:gd name="connsiteY4" fmla="*/ 5368 h 10000"/>
                  <a:gd name="connsiteX5" fmla="*/ 10000 w 10000"/>
                  <a:gd name="connsiteY5" fmla="*/ 9255 h 10000"/>
                  <a:gd name="connsiteX6" fmla="*/ 8829 w 10000"/>
                  <a:gd name="connsiteY6" fmla="*/ 9945 h 10000"/>
                  <a:gd name="connsiteX7" fmla="*/ 6198 w 10000"/>
                  <a:gd name="connsiteY7" fmla="*/ 9626 h 10000"/>
                  <a:gd name="connsiteX8" fmla="*/ 4535 w 10000"/>
                  <a:gd name="connsiteY8" fmla="*/ 9974 h 10000"/>
                  <a:gd name="connsiteX9" fmla="*/ 2661 w 10000"/>
                  <a:gd name="connsiteY9" fmla="*/ 9427 h 10000"/>
                  <a:gd name="connsiteX10" fmla="*/ 2583 w 10000"/>
                  <a:gd name="connsiteY10" fmla="*/ 8908 h 10000"/>
                  <a:gd name="connsiteX11" fmla="*/ 2583 w 10000"/>
                  <a:gd name="connsiteY11" fmla="*/ 5396 h 10000"/>
                  <a:gd name="connsiteX12" fmla="*/ 1646 w 10000"/>
                  <a:gd name="connsiteY12" fmla="*/ 5023 h 10000"/>
                  <a:gd name="connsiteX13" fmla="*/ 7 w 10000"/>
                  <a:gd name="connsiteY13" fmla="*/ 4360 h 10000"/>
                  <a:gd name="connsiteX14" fmla="*/ 319 w 10000"/>
                  <a:gd name="connsiteY14" fmla="*/ 1769 h 10000"/>
                  <a:gd name="connsiteX15" fmla="*/ 397 w 10000"/>
                  <a:gd name="connsiteY15" fmla="*/ 1252 h 10000"/>
                  <a:gd name="connsiteX16" fmla="*/ 3285 w 10000"/>
                  <a:gd name="connsiteY16" fmla="*/ 13 h 10000"/>
                  <a:gd name="connsiteX17" fmla="*/ 4379 w 10000"/>
                  <a:gd name="connsiteY17" fmla="*/ 13 h 10000"/>
                  <a:gd name="connsiteX18" fmla="*/ 8673 w 10000"/>
                  <a:gd name="connsiteY18" fmla="*/ 13 h 10000"/>
                  <a:gd name="connsiteX0" fmla="*/ 8673 w 10000"/>
                  <a:gd name="connsiteY0" fmla="*/ 13 h 10000"/>
                  <a:gd name="connsiteX1" fmla="*/ 8360 w 10000"/>
                  <a:gd name="connsiteY1" fmla="*/ 2259 h 10000"/>
                  <a:gd name="connsiteX2" fmla="*/ 8283 w 10000"/>
                  <a:gd name="connsiteY2" fmla="*/ 4274 h 10000"/>
                  <a:gd name="connsiteX3" fmla="*/ 9376 w 10000"/>
                  <a:gd name="connsiteY3" fmla="*/ 5023 h 10000"/>
                  <a:gd name="connsiteX4" fmla="*/ 9921 w 10000"/>
                  <a:gd name="connsiteY4" fmla="*/ 5368 h 10000"/>
                  <a:gd name="connsiteX5" fmla="*/ 10000 w 10000"/>
                  <a:gd name="connsiteY5" fmla="*/ 9255 h 10000"/>
                  <a:gd name="connsiteX6" fmla="*/ 8829 w 10000"/>
                  <a:gd name="connsiteY6" fmla="*/ 9945 h 10000"/>
                  <a:gd name="connsiteX7" fmla="*/ 6198 w 10000"/>
                  <a:gd name="connsiteY7" fmla="*/ 9626 h 10000"/>
                  <a:gd name="connsiteX8" fmla="*/ 4535 w 10000"/>
                  <a:gd name="connsiteY8" fmla="*/ 9974 h 10000"/>
                  <a:gd name="connsiteX9" fmla="*/ 2661 w 10000"/>
                  <a:gd name="connsiteY9" fmla="*/ 9427 h 10000"/>
                  <a:gd name="connsiteX10" fmla="*/ 2583 w 10000"/>
                  <a:gd name="connsiteY10" fmla="*/ 8908 h 10000"/>
                  <a:gd name="connsiteX11" fmla="*/ 2583 w 10000"/>
                  <a:gd name="connsiteY11" fmla="*/ 5396 h 10000"/>
                  <a:gd name="connsiteX12" fmla="*/ 1646 w 10000"/>
                  <a:gd name="connsiteY12" fmla="*/ 5023 h 10000"/>
                  <a:gd name="connsiteX13" fmla="*/ 7 w 10000"/>
                  <a:gd name="connsiteY13" fmla="*/ 4360 h 10000"/>
                  <a:gd name="connsiteX14" fmla="*/ 319 w 10000"/>
                  <a:gd name="connsiteY14" fmla="*/ 1769 h 10000"/>
                  <a:gd name="connsiteX15" fmla="*/ 397 w 10000"/>
                  <a:gd name="connsiteY15" fmla="*/ 1252 h 10000"/>
                  <a:gd name="connsiteX16" fmla="*/ 3285 w 10000"/>
                  <a:gd name="connsiteY16" fmla="*/ 13 h 10000"/>
                  <a:gd name="connsiteX17" fmla="*/ 4379 w 10000"/>
                  <a:gd name="connsiteY17" fmla="*/ 13 h 10000"/>
                  <a:gd name="connsiteX18" fmla="*/ 8673 w 10000"/>
                  <a:gd name="connsiteY18" fmla="*/ 13 h 10000"/>
                  <a:gd name="connsiteX0" fmla="*/ 8673 w 10000"/>
                  <a:gd name="connsiteY0" fmla="*/ 13 h 10000"/>
                  <a:gd name="connsiteX1" fmla="*/ 8360 w 10000"/>
                  <a:gd name="connsiteY1" fmla="*/ 2259 h 10000"/>
                  <a:gd name="connsiteX2" fmla="*/ 8283 w 10000"/>
                  <a:gd name="connsiteY2" fmla="*/ 4274 h 10000"/>
                  <a:gd name="connsiteX3" fmla="*/ 9376 w 10000"/>
                  <a:gd name="connsiteY3" fmla="*/ 5023 h 10000"/>
                  <a:gd name="connsiteX4" fmla="*/ 9921 w 10000"/>
                  <a:gd name="connsiteY4" fmla="*/ 5368 h 10000"/>
                  <a:gd name="connsiteX5" fmla="*/ 10000 w 10000"/>
                  <a:gd name="connsiteY5" fmla="*/ 9255 h 10000"/>
                  <a:gd name="connsiteX6" fmla="*/ 8829 w 10000"/>
                  <a:gd name="connsiteY6" fmla="*/ 9945 h 10000"/>
                  <a:gd name="connsiteX7" fmla="*/ 6198 w 10000"/>
                  <a:gd name="connsiteY7" fmla="*/ 9626 h 10000"/>
                  <a:gd name="connsiteX8" fmla="*/ 4535 w 10000"/>
                  <a:gd name="connsiteY8" fmla="*/ 9974 h 10000"/>
                  <a:gd name="connsiteX9" fmla="*/ 2661 w 10000"/>
                  <a:gd name="connsiteY9" fmla="*/ 9427 h 10000"/>
                  <a:gd name="connsiteX10" fmla="*/ 2583 w 10000"/>
                  <a:gd name="connsiteY10" fmla="*/ 8908 h 10000"/>
                  <a:gd name="connsiteX11" fmla="*/ 2583 w 10000"/>
                  <a:gd name="connsiteY11" fmla="*/ 5396 h 10000"/>
                  <a:gd name="connsiteX12" fmla="*/ 1646 w 10000"/>
                  <a:gd name="connsiteY12" fmla="*/ 5023 h 10000"/>
                  <a:gd name="connsiteX13" fmla="*/ 7 w 10000"/>
                  <a:gd name="connsiteY13" fmla="*/ 4360 h 10000"/>
                  <a:gd name="connsiteX14" fmla="*/ 319 w 10000"/>
                  <a:gd name="connsiteY14" fmla="*/ 1769 h 10000"/>
                  <a:gd name="connsiteX15" fmla="*/ 397 w 10000"/>
                  <a:gd name="connsiteY15" fmla="*/ 1252 h 10000"/>
                  <a:gd name="connsiteX16" fmla="*/ 3285 w 10000"/>
                  <a:gd name="connsiteY16" fmla="*/ 13 h 10000"/>
                  <a:gd name="connsiteX17" fmla="*/ 4379 w 10000"/>
                  <a:gd name="connsiteY17" fmla="*/ 13 h 10000"/>
                  <a:gd name="connsiteX18" fmla="*/ 8673 w 10000"/>
                  <a:gd name="connsiteY18" fmla="*/ 13 h 10000"/>
                  <a:gd name="connsiteX0" fmla="*/ 8673 w 10000"/>
                  <a:gd name="connsiteY0" fmla="*/ 13 h 9997"/>
                  <a:gd name="connsiteX1" fmla="*/ 8360 w 10000"/>
                  <a:gd name="connsiteY1" fmla="*/ 2259 h 9997"/>
                  <a:gd name="connsiteX2" fmla="*/ 8283 w 10000"/>
                  <a:gd name="connsiteY2" fmla="*/ 4274 h 9997"/>
                  <a:gd name="connsiteX3" fmla="*/ 9376 w 10000"/>
                  <a:gd name="connsiteY3" fmla="*/ 5023 h 9997"/>
                  <a:gd name="connsiteX4" fmla="*/ 9921 w 10000"/>
                  <a:gd name="connsiteY4" fmla="*/ 5368 h 9997"/>
                  <a:gd name="connsiteX5" fmla="*/ 10000 w 10000"/>
                  <a:gd name="connsiteY5" fmla="*/ 9255 h 9997"/>
                  <a:gd name="connsiteX6" fmla="*/ 8829 w 10000"/>
                  <a:gd name="connsiteY6" fmla="*/ 9945 h 9997"/>
                  <a:gd name="connsiteX7" fmla="*/ 6306 w 10000"/>
                  <a:gd name="connsiteY7" fmla="*/ 9610 h 9997"/>
                  <a:gd name="connsiteX8" fmla="*/ 4535 w 10000"/>
                  <a:gd name="connsiteY8" fmla="*/ 9974 h 9997"/>
                  <a:gd name="connsiteX9" fmla="*/ 2661 w 10000"/>
                  <a:gd name="connsiteY9" fmla="*/ 9427 h 9997"/>
                  <a:gd name="connsiteX10" fmla="*/ 2583 w 10000"/>
                  <a:gd name="connsiteY10" fmla="*/ 8908 h 9997"/>
                  <a:gd name="connsiteX11" fmla="*/ 2583 w 10000"/>
                  <a:gd name="connsiteY11" fmla="*/ 5396 h 9997"/>
                  <a:gd name="connsiteX12" fmla="*/ 1646 w 10000"/>
                  <a:gd name="connsiteY12" fmla="*/ 5023 h 9997"/>
                  <a:gd name="connsiteX13" fmla="*/ 7 w 10000"/>
                  <a:gd name="connsiteY13" fmla="*/ 4360 h 9997"/>
                  <a:gd name="connsiteX14" fmla="*/ 319 w 10000"/>
                  <a:gd name="connsiteY14" fmla="*/ 1769 h 9997"/>
                  <a:gd name="connsiteX15" fmla="*/ 397 w 10000"/>
                  <a:gd name="connsiteY15" fmla="*/ 1252 h 9997"/>
                  <a:gd name="connsiteX16" fmla="*/ 3285 w 10000"/>
                  <a:gd name="connsiteY16" fmla="*/ 13 h 9997"/>
                  <a:gd name="connsiteX17" fmla="*/ 4379 w 10000"/>
                  <a:gd name="connsiteY17" fmla="*/ 13 h 9997"/>
                  <a:gd name="connsiteX18" fmla="*/ 8673 w 10000"/>
                  <a:gd name="connsiteY18" fmla="*/ 13 h 9997"/>
                  <a:gd name="connsiteX0" fmla="*/ 8673 w 10000"/>
                  <a:gd name="connsiteY0" fmla="*/ 13 h 10000"/>
                  <a:gd name="connsiteX1" fmla="*/ 8360 w 10000"/>
                  <a:gd name="connsiteY1" fmla="*/ 2260 h 10000"/>
                  <a:gd name="connsiteX2" fmla="*/ 8283 w 10000"/>
                  <a:gd name="connsiteY2" fmla="*/ 4275 h 10000"/>
                  <a:gd name="connsiteX3" fmla="*/ 9376 w 10000"/>
                  <a:gd name="connsiteY3" fmla="*/ 5025 h 10000"/>
                  <a:gd name="connsiteX4" fmla="*/ 9921 w 10000"/>
                  <a:gd name="connsiteY4" fmla="*/ 5370 h 10000"/>
                  <a:gd name="connsiteX5" fmla="*/ 10000 w 10000"/>
                  <a:gd name="connsiteY5" fmla="*/ 9258 h 10000"/>
                  <a:gd name="connsiteX6" fmla="*/ 8829 w 10000"/>
                  <a:gd name="connsiteY6" fmla="*/ 9948 h 10000"/>
                  <a:gd name="connsiteX7" fmla="*/ 6306 w 10000"/>
                  <a:gd name="connsiteY7" fmla="*/ 9613 h 10000"/>
                  <a:gd name="connsiteX8" fmla="*/ 4535 w 10000"/>
                  <a:gd name="connsiteY8" fmla="*/ 9977 h 10000"/>
                  <a:gd name="connsiteX9" fmla="*/ 2661 w 10000"/>
                  <a:gd name="connsiteY9" fmla="*/ 9430 h 10000"/>
                  <a:gd name="connsiteX10" fmla="*/ 2583 w 10000"/>
                  <a:gd name="connsiteY10" fmla="*/ 8911 h 10000"/>
                  <a:gd name="connsiteX11" fmla="*/ 2583 w 10000"/>
                  <a:gd name="connsiteY11" fmla="*/ 5398 h 10000"/>
                  <a:gd name="connsiteX12" fmla="*/ 1646 w 10000"/>
                  <a:gd name="connsiteY12" fmla="*/ 5025 h 10000"/>
                  <a:gd name="connsiteX13" fmla="*/ 7 w 10000"/>
                  <a:gd name="connsiteY13" fmla="*/ 4361 h 10000"/>
                  <a:gd name="connsiteX14" fmla="*/ 319 w 10000"/>
                  <a:gd name="connsiteY14" fmla="*/ 1770 h 10000"/>
                  <a:gd name="connsiteX15" fmla="*/ 397 w 10000"/>
                  <a:gd name="connsiteY15" fmla="*/ 1252 h 10000"/>
                  <a:gd name="connsiteX16" fmla="*/ 3285 w 10000"/>
                  <a:gd name="connsiteY16" fmla="*/ 13 h 10000"/>
                  <a:gd name="connsiteX17" fmla="*/ 4379 w 10000"/>
                  <a:gd name="connsiteY17" fmla="*/ 13 h 10000"/>
                  <a:gd name="connsiteX18" fmla="*/ 8673 w 10000"/>
                  <a:gd name="connsiteY18" fmla="*/ 13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000" h="10000">
                    <a:moveTo>
                      <a:pt x="8673" y="13"/>
                    </a:moveTo>
                    <a:cubicBezTo>
                      <a:pt x="8516" y="791"/>
                      <a:pt x="8360" y="1539"/>
                      <a:pt x="8360" y="2260"/>
                    </a:cubicBezTo>
                    <a:cubicBezTo>
                      <a:pt x="8283" y="2922"/>
                      <a:pt x="8283" y="3613"/>
                      <a:pt x="8283" y="4275"/>
                    </a:cubicBezTo>
                    <a:cubicBezTo>
                      <a:pt x="8204" y="4621"/>
                      <a:pt x="8673" y="4822"/>
                      <a:pt x="9376" y="5025"/>
                    </a:cubicBezTo>
                    <a:cubicBezTo>
                      <a:pt x="9688" y="5111"/>
                      <a:pt x="9921" y="5255"/>
                      <a:pt x="9921" y="5370"/>
                    </a:cubicBezTo>
                    <a:cubicBezTo>
                      <a:pt x="10000" y="6666"/>
                      <a:pt x="10000" y="7961"/>
                      <a:pt x="10000" y="9258"/>
                    </a:cubicBezTo>
                    <a:cubicBezTo>
                      <a:pt x="10000" y="9603"/>
                      <a:pt x="9609" y="9833"/>
                      <a:pt x="8829" y="9948"/>
                    </a:cubicBezTo>
                    <a:cubicBezTo>
                      <a:pt x="7970" y="10092"/>
                      <a:pt x="7009" y="9929"/>
                      <a:pt x="6306" y="9613"/>
                    </a:cubicBezTo>
                    <a:cubicBezTo>
                      <a:pt x="5655" y="9935"/>
                      <a:pt x="5251" y="9992"/>
                      <a:pt x="4535" y="9977"/>
                    </a:cubicBezTo>
                    <a:cubicBezTo>
                      <a:pt x="3800" y="10042"/>
                      <a:pt x="2817" y="9804"/>
                      <a:pt x="2661" y="9430"/>
                    </a:cubicBezTo>
                    <a:cubicBezTo>
                      <a:pt x="2583" y="9258"/>
                      <a:pt x="2583" y="9084"/>
                      <a:pt x="2583" y="8911"/>
                    </a:cubicBezTo>
                    <a:lnTo>
                      <a:pt x="2583" y="5398"/>
                    </a:lnTo>
                    <a:cubicBezTo>
                      <a:pt x="2583" y="5140"/>
                      <a:pt x="2505" y="4994"/>
                      <a:pt x="1646" y="5025"/>
                    </a:cubicBezTo>
                    <a:cubicBezTo>
                      <a:pt x="553" y="5082"/>
                      <a:pt x="-72" y="4851"/>
                      <a:pt x="7" y="4361"/>
                    </a:cubicBezTo>
                    <a:cubicBezTo>
                      <a:pt x="85" y="3498"/>
                      <a:pt x="241" y="2635"/>
                      <a:pt x="319" y="1770"/>
                    </a:cubicBezTo>
                    <a:cubicBezTo>
                      <a:pt x="397" y="1596"/>
                      <a:pt x="397" y="1425"/>
                      <a:pt x="397" y="1252"/>
                    </a:cubicBezTo>
                    <a:cubicBezTo>
                      <a:pt x="475" y="560"/>
                      <a:pt x="1490" y="158"/>
                      <a:pt x="3285" y="13"/>
                    </a:cubicBezTo>
                    <a:lnTo>
                      <a:pt x="4379" y="13"/>
                    </a:lnTo>
                    <a:cubicBezTo>
                      <a:pt x="5862" y="-15"/>
                      <a:pt x="7268" y="13"/>
                      <a:pt x="8673" y="13"/>
                    </a:cubicBezTo>
                    <a:close/>
                  </a:path>
                </a:pathLst>
              </a:custGeom>
              <a:grpFill/>
              <a:ln>
                <a:noFill/>
              </a:ln>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solidFill>
                    <a:srgbClr val="282F39"/>
                  </a:solidFill>
                </a:endParaRPr>
              </a:p>
            </p:txBody>
          </p:sp>
          <p:sp>
            <p:nvSpPr>
              <p:cNvPr id="44" name="Freeform 18">
                <a:extLst>
                  <a:ext uri="{FF2B5EF4-FFF2-40B4-BE49-F238E27FC236}"/>
                </a:extLst>
              </p:cNvPr>
              <p:cNvSpPr>
                <a:spLocks/>
              </p:cNvSpPr>
              <p:nvPr/>
            </p:nvSpPr>
            <p:spPr bwMode="auto">
              <a:xfrm>
                <a:off x="10501502" y="2602151"/>
                <a:ext cx="478169" cy="478169"/>
              </a:xfrm>
              <a:custGeom>
                <a:avLst/>
                <a:gdLst>
                  <a:gd name="T0" fmla="*/ 42 w 83"/>
                  <a:gd name="T1" fmla="*/ 0 h 83"/>
                  <a:gd name="T2" fmla="*/ 83 w 83"/>
                  <a:gd name="T3" fmla="*/ 41 h 83"/>
                  <a:gd name="T4" fmla="*/ 42 w 83"/>
                  <a:gd name="T5" fmla="*/ 83 h 83"/>
                  <a:gd name="T6" fmla="*/ 0 w 83"/>
                  <a:gd name="T7" fmla="*/ 41 h 83"/>
                  <a:gd name="T8" fmla="*/ 42 w 83"/>
                  <a:gd name="T9" fmla="*/ 0 h 83"/>
                </a:gdLst>
                <a:ahLst/>
                <a:cxnLst>
                  <a:cxn ang="0">
                    <a:pos x="T0" y="T1"/>
                  </a:cxn>
                  <a:cxn ang="0">
                    <a:pos x="T2" y="T3"/>
                  </a:cxn>
                  <a:cxn ang="0">
                    <a:pos x="T4" y="T5"/>
                  </a:cxn>
                  <a:cxn ang="0">
                    <a:pos x="T6" y="T7"/>
                  </a:cxn>
                  <a:cxn ang="0">
                    <a:pos x="T8" y="T9"/>
                  </a:cxn>
                </a:cxnLst>
                <a:rect l="0" t="0" r="r" b="b"/>
                <a:pathLst>
                  <a:path w="83" h="83">
                    <a:moveTo>
                      <a:pt x="42" y="0"/>
                    </a:moveTo>
                    <a:cubicBezTo>
                      <a:pt x="65" y="0"/>
                      <a:pt x="82" y="17"/>
                      <a:pt x="83" y="41"/>
                    </a:cubicBezTo>
                    <a:cubicBezTo>
                      <a:pt x="83" y="65"/>
                      <a:pt x="66" y="82"/>
                      <a:pt x="42" y="83"/>
                    </a:cubicBezTo>
                    <a:cubicBezTo>
                      <a:pt x="17" y="83"/>
                      <a:pt x="0" y="65"/>
                      <a:pt x="0" y="41"/>
                    </a:cubicBezTo>
                    <a:cubicBezTo>
                      <a:pt x="0" y="17"/>
                      <a:pt x="18" y="0"/>
                      <a:pt x="42" y="0"/>
                    </a:cubicBezTo>
                    <a:close/>
                  </a:path>
                </a:pathLst>
              </a:custGeom>
              <a:grpFill/>
              <a:ln>
                <a:noFill/>
              </a:ln>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solidFill>
                    <a:srgbClr val="282F39"/>
                  </a:solidFill>
                </a:endParaRPr>
              </a:p>
            </p:txBody>
          </p:sp>
        </p:grpSp>
        <p:grpSp>
          <p:nvGrpSpPr>
            <p:cNvPr id="7" name="Group 43">
              <a:extLst>
                <a:ext uri="{FF2B5EF4-FFF2-40B4-BE49-F238E27FC236}"/>
              </a:extLst>
            </p:cNvPr>
            <p:cNvGrpSpPr/>
            <p:nvPr/>
          </p:nvGrpSpPr>
          <p:grpSpPr>
            <a:xfrm>
              <a:off x="2843029" y="3316772"/>
              <a:ext cx="449095" cy="1536063"/>
              <a:chOff x="10277705" y="2602151"/>
              <a:chExt cx="736325" cy="2518489"/>
            </a:xfrm>
            <a:grpFill/>
          </p:grpSpPr>
          <p:sp>
            <p:nvSpPr>
              <p:cNvPr id="41" name="Freeform 7">
                <a:extLst>
                  <a:ext uri="{FF2B5EF4-FFF2-40B4-BE49-F238E27FC236}"/>
                </a:extLst>
              </p:cNvPr>
              <p:cNvSpPr>
                <a:spLocks/>
              </p:cNvSpPr>
              <p:nvPr/>
            </p:nvSpPr>
            <p:spPr bwMode="auto">
              <a:xfrm>
                <a:off x="10277705" y="3120574"/>
                <a:ext cx="736325" cy="2000066"/>
              </a:xfrm>
              <a:custGeom>
                <a:avLst/>
                <a:gdLst>
                  <a:gd name="T0" fmla="*/ 112 w 129"/>
                  <a:gd name="T1" fmla="*/ 1 h 351"/>
                  <a:gd name="T2" fmla="*/ 108 w 129"/>
                  <a:gd name="T3" fmla="*/ 79 h 351"/>
                  <a:gd name="T4" fmla="*/ 107 w 129"/>
                  <a:gd name="T5" fmla="*/ 149 h 351"/>
                  <a:gd name="T6" fmla="*/ 121 w 129"/>
                  <a:gd name="T7" fmla="*/ 175 h 351"/>
                  <a:gd name="T8" fmla="*/ 128 w 129"/>
                  <a:gd name="T9" fmla="*/ 187 h 351"/>
                  <a:gd name="T10" fmla="*/ 129 w 129"/>
                  <a:gd name="T11" fmla="*/ 322 h 351"/>
                  <a:gd name="T12" fmla="*/ 114 w 129"/>
                  <a:gd name="T13" fmla="*/ 346 h 351"/>
                  <a:gd name="T14" fmla="*/ 85 w 129"/>
                  <a:gd name="T15" fmla="*/ 336 h 351"/>
                  <a:gd name="T16" fmla="*/ 84 w 129"/>
                  <a:gd name="T17" fmla="*/ 335 h 351"/>
                  <a:gd name="T18" fmla="*/ 59 w 129"/>
                  <a:gd name="T19" fmla="*/ 347 h 351"/>
                  <a:gd name="T20" fmla="*/ 35 w 129"/>
                  <a:gd name="T21" fmla="*/ 328 h 351"/>
                  <a:gd name="T22" fmla="*/ 34 w 129"/>
                  <a:gd name="T23" fmla="*/ 310 h 351"/>
                  <a:gd name="T24" fmla="*/ 34 w 129"/>
                  <a:gd name="T25" fmla="*/ 188 h 351"/>
                  <a:gd name="T26" fmla="*/ 22 w 129"/>
                  <a:gd name="T27" fmla="*/ 175 h 351"/>
                  <a:gd name="T28" fmla="*/ 1 w 129"/>
                  <a:gd name="T29" fmla="*/ 152 h 351"/>
                  <a:gd name="T30" fmla="*/ 5 w 129"/>
                  <a:gd name="T31" fmla="*/ 62 h 351"/>
                  <a:gd name="T32" fmla="*/ 6 w 129"/>
                  <a:gd name="T33" fmla="*/ 44 h 351"/>
                  <a:gd name="T34" fmla="*/ 43 w 129"/>
                  <a:gd name="T35" fmla="*/ 1 h 351"/>
                  <a:gd name="T36" fmla="*/ 57 w 129"/>
                  <a:gd name="T37" fmla="*/ 1 h 351"/>
                  <a:gd name="T38" fmla="*/ 112 w 129"/>
                  <a:gd name="T39" fmla="*/ 1 h 351"/>
                  <a:gd name="connsiteX0" fmla="*/ 8611 w 9929"/>
                  <a:gd name="connsiteY0" fmla="*/ 13 h 9903"/>
                  <a:gd name="connsiteX1" fmla="*/ 8301 w 9929"/>
                  <a:gd name="connsiteY1" fmla="*/ 2236 h 9903"/>
                  <a:gd name="connsiteX2" fmla="*/ 8224 w 9929"/>
                  <a:gd name="connsiteY2" fmla="*/ 4230 h 9903"/>
                  <a:gd name="connsiteX3" fmla="*/ 9309 w 9929"/>
                  <a:gd name="connsiteY3" fmla="*/ 4971 h 9903"/>
                  <a:gd name="connsiteX4" fmla="*/ 9851 w 9929"/>
                  <a:gd name="connsiteY4" fmla="*/ 5313 h 9903"/>
                  <a:gd name="connsiteX5" fmla="*/ 9929 w 9929"/>
                  <a:gd name="connsiteY5" fmla="*/ 9159 h 9903"/>
                  <a:gd name="connsiteX6" fmla="*/ 8766 w 9929"/>
                  <a:gd name="connsiteY6" fmla="*/ 9843 h 9903"/>
                  <a:gd name="connsiteX7" fmla="*/ 6518 w 9929"/>
                  <a:gd name="connsiteY7" fmla="*/ 9558 h 9903"/>
                  <a:gd name="connsiteX8" fmla="*/ 6441 w 9929"/>
                  <a:gd name="connsiteY8" fmla="*/ 9529 h 9903"/>
                  <a:gd name="connsiteX9" fmla="*/ 4503 w 9929"/>
                  <a:gd name="connsiteY9" fmla="*/ 9871 h 9903"/>
                  <a:gd name="connsiteX10" fmla="*/ 2642 w 9929"/>
                  <a:gd name="connsiteY10" fmla="*/ 9330 h 9903"/>
                  <a:gd name="connsiteX11" fmla="*/ 2565 w 9929"/>
                  <a:gd name="connsiteY11" fmla="*/ 8817 h 9903"/>
                  <a:gd name="connsiteX12" fmla="*/ 2565 w 9929"/>
                  <a:gd name="connsiteY12" fmla="*/ 5341 h 9903"/>
                  <a:gd name="connsiteX13" fmla="*/ 1634 w 9929"/>
                  <a:gd name="connsiteY13" fmla="*/ 4971 h 9903"/>
                  <a:gd name="connsiteX14" fmla="*/ 7 w 9929"/>
                  <a:gd name="connsiteY14" fmla="*/ 4315 h 9903"/>
                  <a:gd name="connsiteX15" fmla="*/ 317 w 9929"/>
                  <a:gd name="connsiteY15" fmla="*/ 1751 h 9903"/>
                  <a:gd name="connsiteX16" fmla="*/ 394 w 9929"/>
                  <a:gd name="connsiteY16" fmla="*/ 1239 h 9903"/>
                  <a:gd name="connsiteX17" fmla="*/ 3262 w 9929"/>
                  <a:gd name="connsiteY17" fmla="*/ 13 h 9903"/>
                  <a:gd name="connsiteX18" fmla="*/ 4348 w 9929"/>
                  <a:gd name="connsiteY18" fmla="*/ 13 h 9903"/>
                  <a:gd name="connsiteX19" fmla="*/ 8611 w 9929"/>
                  <a:gd name="connsiteY19" fmla="*/ 13 h 9903"/>
                  <a:gd name="connsiteX0" fmla="*/ 8673 w 10000"/>
                  <a:gd name="connsiteY0" fmla="*/ 13 h 10000"/>
                  <a:gd name="connsiteX1" fmla="*/ 8360 w 10000"/>
                  <a:gd name="connsiteY1" fmla="*/ 2258 h 10000"/>
                  <a:gd name="connsiteX2" fmla="*/ 8283 w 10000"/>
                  <a:gd name="connsiteY2" fmla="*/ 4271 h 10000"/>
                  <a:gd name="connsiteX3" fmla="*/ 9376 w 10000"/>
                  <a:gd name="connsiteY3" fmla="*/ 5020 h 10000"/>
                  <a:gd name="connsiteX4" fmla="*/ 9921 w 10000"/>
                  <a:gd name="connsiteY4" fmla="*/ 5365 h 10000"/>
                  <a:gd name="connsiteX5" fmla="*/ 10000 w 10000"/>
                  <a:gd name="connsiteY5" fmla="*/ 9249 h 10000"/>
                  <a:gd name="connsiteX6" fmla="*/ 8829 w 10000"/>
                  <a:gd name="connsiteY6" fmla="*/ 9939 h 10000"/>
                  <a:gd name="connsiteX7" fmla="*/ 6565 w 10000"/>
                  <a:gd name="connsiteY7" fmla="*/ 9652 h 10000"/>
                  <a:gd name="connsiteX8" fmla="*/ 5517 w 10000"/>
                  <a:gd name="connsiteY8" fmla="*/ 9471 h 10000"/>
                  <a:gd name="connsiteX9" fmla="*/ 4535 w 10000"/>
                  <a:gd name="connsiteY9" fmla="*/ 9968 h 10000"/>
                  <a:gd name="connsiteX10" fmla="*/ 2661 w 10000"/>
                  <a:gd name="connsiteY10" fmla="*/ 9421 h 10000"/>
                  <a:gd name="connsiteX11" fmla="*/ 2583 w 10000"/>
                  <a:gd name="connsiteY11" fmla="*/ 8903 h 10000"/>
                  <a:gd name="connsiteX12" fmla="*/ 2583 w 10000"/>
                  <a:gd name="connsiteY12" fmla="*/ 5393 h 10000"/>
                  <a:gd name="connsiteX13" fmla="*/ 1646 w 10000"/>
                  <a:gd name="connsiteY13" fmla="*/ 5020 h 10000"/>
                  <a:gd name="connsiteX14" fmla="*/ 7 w 10000"/>
                  <a:gd name="connsiteY14" fmla="*/ 4357 h 10000"/>
                  <a:gd name="connsiteX15" fmla="*/ 319 w 10000"/>
                  <a:gd name="connsiteY15" fmla="*/ 1768 h 10000"/>
                  <a:gd name="connsiteX16" fmla="*/ 397 w 10000"/>
                  <a:gd name="connsiteY16" fmla="*/ 1251 h 10000"/>
                  <a:gd name="connsiteX17" fmla="*/ 3285 w 10000"/>
                  <a:gd name="connsiteY17" fmla="*/ 13 h 10000"/>
                  <a:gd name="connsiteX18" fmla="*/ 4379 w 10000"/>
                  <a:gd name="connsiteY18" fmla="*/ 13 h 10000"/>
                  <a:gd name="connsiteX19" fmla="*/ 8673 w 10000"/>
                  <a:gd name="connsiteY19" fmla="*/ 13 h 10000"/>
                  <a:gd name="connsiteX0" fmla="*/ 8673 w 10000"/>
                  <a:gd name="connsiteY0" fmla="*/ 13 h 10000"/>
                  <a:gd name="connsiteX1" fmla="*/ 8360 w 10000"/>
                  <a:gd name="connsiteY1" fmla="*/ 2258 h 10000"/>
                  <a:gd name="connsiteX2" fmla="*/ 8283 w 10000"/>
                  <a:gd name="connsiteY2" fmla="*/ 4271 h 10000"/>
                  <a:gd name="connsiteX3" fmla="*/ 9376 w 10000"/>
                  <a:gd name="connsiteY3" fmla="*/ 5020 h 10000"/>
                  <a:gd name="connsiteX4" fmla="*/ 9921 w 10000"/>
                  <a:gd name="connsiteY4" fmla="*/ 5365 h 10000"/>
                  <a:gd name="connsiteX5" fmla="*/ 10000 w 10000"/>
                  <a:gd name="connsiteY5" fmla="*/ 9249 h 10000"/>
                  <a:gd name="connsiteX6" fmla="*/ 8829 w 10000"/>
                  <a:gd name="connsiteY6" fmla="*/ 9939 h 10000"/>
                  <a:gd name="connsiteX7" fmla="*/ 6565 w 10000"/>
                  <a:gd name="connsiteY7" fmla="*/ 9652 h 10000"/>
                  <a:gd name="connsiteX8" fmla="*/ 4535 w 10000"/>
                  <a:gd name="connsiteY8" fmla="*/ 9968 h 10000"/>
                  <a:gd name="connsiteX9" fmla="*/ 2661 w 10000"/>
                  <a:gd name="connsiteY9" fmla="*/ 9421 h 10000"/>
                  <a:gd name="connsiteX10" fmla="*/ 2583 w 10000"/>
                  <a:gd name="connsiteY10" fmla="*/ 8903 h 10000"/>
                  <a:gd name="connsiteX11" fmla="*/ 2583 w 10000"/>
                  <a:gd name="connsiteY11" fmla="*/ 5393 h 10000"/>
                  <a:gd name="connsiteX12" fmla="*/ 1646 w 10000"/>
                  <a:gd name="connsiteY12" fmla="*/ 5020 h 10000"/>
                  <a:gd name="connsiteX13" fmla="*/ 7 w 10000"/>
                  <a:gd name="connsiteY13" fmla="*/ 4357 h 10000"/>
                  <a:gd name="connsiteX14" fmla="*/ 319 w 10000"/>
                  <a:gd name="connsiteY14" fmla="*/ 1768 h 10000"/>
                  <a:gd name="connsiteX15" fmla="*/ 397 w 10000"/>
                  <a:gd name="connsiteY15" fmla="*/ 1251 h 10000"/>
                  <a:gd name="connsiteX16" fmla="*/ 3285 w 10000"/>
                  <a:gd name="connsiteY16" fmla="*/ 13 h 10000"/>
                  <a:gd name="connsiteX17" fmla="*/ 4379 w 10000"/>
                  <a:gd name="connsiteY17" fmla="*/ 13 h 10000"/>
                  <a:gd name="connsiteX18" fmla="*/ 8673 w 10000"/>
                  <a:gd name="connsiteY18" fmla="*/ 13 h 10000"/>
                  <a:gd name="connsiteX0" fmla="*/ 8673 w 10000"/>
                  <a:gd name="connsiteY0" fmla="*/ 13 h 9994"/>
                  <a:gd name="connsiteX1" fmla="*/ 8360 w 10000"/>
                  <a:gd name="connsiteY1" fmla="*/ 2258 h 9994"/>
                  <a:gd name="connsiteX2" fmla="*/ 8283 w 10000"/>
                  <a:gd name="connsiteY2" fmla="*/ 4271 h 9994"/>
                  <a:gd name="connsiteX3" fmla="*/ 9376 w 10000"/>
                  <a:gd name="connsiteY3" fmla="*/ 5020 h 9994"/>
                  <a:gd name="connsiteX4" fmla="*/ 9921 w 10000"/>
                  <a:gd name="connsiteY4" fmla="*/ 5365 h 9994"/>
                  <a:gd name="connsiteX5" fmla="*/ 10000 w 10000"/>
                  <a:gd name="connsiteY5" fmla="*/ 9249 h 9994"/>
                  <a:gd name="connsiteX6" fmla="*/ 8829 w 10000"/>
                  <a:gd name="connsiteY6" fmla="*/ 9939 h 9994"/>
                  <a:gd name="connsiteX7" fmla="*/ 6198 w 10000"/>
                  <a:gd name="connsiteY7" fmla="*/ 9620 h 9994"/>
                  <a:gd name="connsiteX8" fmla="*/ 4535 w 10000"/>
                  <a:gd name="connsiteY8" fmla="*/ 9968 h 9994"/>
                  <a:gd name="connsiteX9" fmla="*/ 2661 w 10000"/>
                  <a:gd name="connsiteY9" fmla="*/ 9421 h 9994"/>
                  <a:gd name="connsiteX10" fmla="*/ 2583 w 10000"/>
                  <a:gd name="connsiteY10" fmla="*/ 8903 h 9994"/>
                  <a:gd name="connsiteX11" fmla="*/ 2583 w 10000"/>
                  <a:gd name="connsiteY11" fmla="*/ 5393 h 9994"/>
                  <a:gd name="connsiteX12" fmla="*/ 1646 w 10000"/>
                  <a:gd name="connsiteY12" fmla="*/ 5020 h 9994"/>
                  <a:gd name="connsiteX13" fmla="*/ 7 w 10000"/>
                  <a:gd name="connsiteY13" fmla="*/ 4357 h 9994"/>
                  <a:gd name="connsiteX14" fmla="*/ 319 w 10000"/>
                  <a:gd name="connsiteY14" fmla="*/ 1768 h 9994"/>
                  <a:gd name="connsiteX15" fmla="*/ 397 w 10000"/>
                  <a:gd name="connsiteY15" fmla="*/ 1251 h 9994"/>
                  <a:gd name="connsiteX16" fmla="*/ 3285 w 10000"/>
                  <a:gd name="connsiteY16" fmla="*/ 13 h 9994"/>
                  <a:gd name="connsiteX17" fmla="*/ 4379 w 10000"/>
                  <a:gd name="connsiteY17" fmla="*/ 13 h 9994"/>
                  <a:gd name="connsiteX18" fmla="*/ 8673 w 10000"/>
                  <a:gd name="connsiteY18" fmla="*/ 13 h 9994"/>
                  <a:gd name="connsiteX0" fmla="*/ 8673 w 10000"/>
                  <a:gd name="connsiteY0" fmla="*/ 13 h 10000"/>
                  <a:gd name="connsiteX1" fmla="*/ 8360 w 10000"/>
                  <a:gd name="connsiteY1" fmla="*/ 2259 h 10000"/>
                  <a:gd name="connsiteX2" fmla="*/ 8283 w 10000"/>
                  <a:gd name="connsiteY2" fmla="*/ 4274 h 10000"/>
                  <a:gd name="connsiteX3" fmla="*/ 9376 w 10000"/>
                  <a:gd name="connsiteY3" fmla="*/ 5023 h 10000"/>
                  <a:gd name="connsiteX4" fmla="*/ 9921 w 10000"/>
                  <a:gd name="connsiteY4" fmla="*/ 5368 h 10000"/>
                  <a:gd name="connsiteX5" fmla="*/ 10000 w 10000"/>
                  <a:gd name="connsiteY5" fmla="*/ 9255 h 10000"/>
                  <a:gd name="connsiteX6" fmla="*/ 8829 w 10000"/>
                  <a:gd name="connsiteY6" fmla="*/ 9945 h 10000"/>
                  <a:gd name="connsiteX7" fmla="*/ 6198 w 10000"/>
                  <a:gd name="connsiteY7" fmla="*/ 9626 h 10000"/>
                  <a:gd name="connsiteX8" fmla="*/ 4535 w 10000"/>
                  <a:gd name="connsiteY8" fmla="*/ 9974 h 10000"/>
                  <a:gd name="connsiteX9" fmla="*/ 2661 w 10000"/>
                  <a:gd name="connsiteY9" fmla="*/ 9427 h 10000"/>
                  <a:gd name="connsiteX10" fmla="*/ 2583 w 10000"/>
                  <a:gd name="connsiteY10" fmla="*/ 8908 h 10000"/>
                  <a:gd name="connsiteX11" fmla="*/ 2583 w 10000"/>
                  <a:gd name="connsiteY11" fmla="*/ 5396 h 10000"/>
                  <a:gd name="connsiteX12" fmla="*/ 1646 w 10000"/>
                  <a:gd name="connsiteY12" fmla="*/ 5023 h 10000"/>
                  <a:gd name="connsiteX13" fmla="*/ 7 w 10000"/>
                  <a:gd name="connsiteY13" fmla="*/ 4360 h 10000"/>
                  <a:gd name="connsiteX14" fmla="*/ 319 w 10000"/>
                  <a:gd name="connsiteY14" fmla="*/ 1769 h 10000"/>
                  <a:gd name="connsiteX15" fmla="*/ 397 w 10000"/>
                  <a:gd name="connsiteY15" fmla="*/ 1252 h 10000"/>
                  <a:gd name="connsiteX16" fmla="*/ 3285 w 10000"/>
                  <a:gd name="connsiteY16" fmla="*/ 13 h 10000"/>
                  <a:gd name="connsiteX17" fmla="*/ 4379 w 10000"/>
                  <a:gd name="connsiteY17" fmla="*/ 13 h 10000"/>
                  <a:gd name="connsiteX18" fmla="*/ 8673 w 10000"/>
                  <a:gd name="connsiteY18" fmla="*/ 13 h 10000"/>
                  <a:gd name="connsiteX0" fmla="*/ 8673 w 10000"/>
                  <a:gd name="connsiteY0" fmla="*/ 13 h 10000"/>
                  <a:gd name="connsiteX1" fmla="*/ 8360 w 10000"/>
                  <a:gd name="connsiteY1" fmla="*/ 2259 h 10000"/>
                  <a:gd name="connsiteX2" fmla="*/ 8283 w 10000"/>
                  <a:gd name="connsiteY2" fmla="*/ 4274 h 10000"/>
                  <a:gd name="connsiteX3" fmla="*/ 9376 w 10000"/>
                  <a:gd name="connsiteY3" fmla="*/ 5023 h 10000"/>
                  <a:gd name="connsiteX4" fmla="*/ 9921 w 10000"/>
                  <a:gd name="connsiteY4" fmla="*/ 5368 h 10000"/>
                  <a:gd name="connsiteX5" fmla="*/ 10000 w 10000"/>
                  <a:gd name="connsiteY5" fmla="*/ 9255 h 10000"/>
                  <a:gd name="connsiteX6" fmla="*/ 8829 w 10000"/>
                  <a:gd name="connsiteY6" fmla="*/ 9945 h 10000"/>
                  <a:gd name="connsiteX7" fmla="*/ 6198 w 10000"/>
                  <a:gd name="connsiteY7" fmla="*/ 9626 h 10000"/>
                  <a:gd name="connsiteX8" fmla="*/ 4535 w 10000"/>
                  <a:gd name="connsiteY8" fmla="*/ 9974 h 10000"/>
                  <a:gd name="connsiteX9" fmla="*/ 2661 w 10000"/>
                  <a:gd name="connsiteY9" fmla="*/ 9427 h 10000"/>
                  <a:gd name="connsiteX10" fmla="*/ 2583 w 10000"/>
                  <a:gd name="connsiteY10" fmla="*/ 8908 h 10000"/>
                  <a:gd name="connsiteX11" fmla="*/ 2583 w 10000"/>
                  <a:gd name="connsiteY11" fmla="*/ 5396 h 10000"/>
                  <a:gd name="connsiteX12" fmla="*/ 1646 w 10000"/>
                  <a:gd name="connsiteY12" fmla="*/ 5023 h 10000"/>
                  <a:gd name="connsiteX13" fmla="*/ 7 w 10000"/>
                  <a:gd name="connsiteY13" fmla="*/ 4360 h 10000"/>
                  <a:gd name="connsiteX14" fmla="*/ 319 w 10000"/>
                  <a:gd name="connsiteY14" fmla="*/ 1769 h 10000"/>
                  <a:gd name="connsiteX15" fmla="*/ 397 w 10000"/>
                  <a:gd name="connsiteY15" fmla="*/ 1252 h 10000"/>
                  <a:gd name="connsiteX16" fmla="*/ 3285 w 10000"/>
                  <a:gd name="connsiteY16" fmla="*/ 13 h 10000"/>
                  <a:gd name="connsiteX17" fmla="*/ 4379 w 10000"/>
                  <a:gd name="connsiteY17" fmla="*/ 13 h 10000"/>
                  <a:gd name="connsiteX18" fmla="*/ 8673 w 10000"/>
                  <a:gd name="connsiteY18" fmla="*/ 13 h 10000"/>
                  <a:gd name="connsiteX0" fmla="*/ 8673 w 10000"/>
                  <a:gd name="connsiteY0" fmla="*/ 13 h 10000"/>
                  <a:gd name="connsiteX1" fmla="*/ 8360 w 10000"/>
                  <a:gd name="connsiteY1" fmla="*/ 2259 h 10000"/>
                  <a:gd name="connsiteX2" fmla="*/ 8283 w 10000"/>
                  <a:gd name="connsiteY2" fmla="*/ 4274 h 10000"/>
                  <a:gd name="connsiteX3" fmla="*/ 9376 w 10000"/>
                  <a:gd name="connsiteY3" fmla="*/ 5023 h 10000"/>
                  <a:gd name="connsiteX4" fmla="*/ 9921 w 10000"/>
                  <a:gd name="connsiteY4" fmla="*/ 5368 h 10000"/>
                  <a:gd name="connsiteX5" fmla="*/ 10000 w 10000"/>
                  <a:gd name="connsiteY5" fmla="*/ 9255 h 10000"/>
                  <a:gd name="connsiteX6" fmla="*/ 8829 w 10000"/>
                  <a:gd name="connsiteY6" fmla="*/ 9945 h 10000"/>
                  <a:gd name="connsiteX7" fmla="*/ 6198 w 10000"/>
                  <a:gd name="connsiteY7" fmla="*/ 9626 h 10000"/>
                  <a:gd name="connsiteX8" fmla="*/ 4535 w 10000"/>
                  <a:gd name="connsiteY8" fmla="*/ 9974 h 10000"/>
                  <a:gd name="connsiteX9" fmla="*/ 2661 w 10000"/>
                  <a:gd name="connsiteY9" fmla="*/ 9427 h 10000"/>
                  <a:gd name="connsiteX10" fmla="*/ 2583 w 10000"/>
                  <a:gd name="connsiteY10" fmla="*/ 8908 h 10000"/>
                  <a:gd name="connsiteX11" fmla="*/ 2583 w 10000"/>
                  <a:gd name="connsiteY11" fmla="*/ 5396 h 10000"/>
                  <a:gd name="connsiteX12" fmla="*/ 1646 w 10000"/>
                  <a:gd name="connsiteY12" fmla="*/ 5023 h 10000"/>
                  <a:gd name="connsiteX13" fmla="*/ 7 w 10000"/>
                  <a:gd name="connsiteY13" fmla="*/ 4360 h 10000"/>
                  <a:gd name="connsiteX14" fmla="*/ 319 w 10000"/>
                  <a:gd name="connsiteY14" fmla="*/ 1769 h 10000"/>
                  <a:gd name="connsiteX15" fmla="*/ 397 w 10000"/>
                  <a:gd name="connsiteY15" fmla="*/ 1252 h 10000"/>
                  <a:gd name="connsiteX16" fmla="*/ 3285 w 10000"/>
                  <a:gd name="connsiteY16" fmla="*/ 13 h 10000"/>
                  <a:gd name="connsiteX17" fmla="*/ 4379 w 10000"/>
                  <a:gd name="connsiteY17" fmla="*/ 13 h 10000"/>
                  <a:gd name="connsiteX18" fmla="*/ 8673 w 10000"/>
                  <a:gd name="connsiteY18" fmla="*/ 13 h 10000"/>
                  <a:gd name="connsiteX0" fmla="*/ 8673 w 10000"/>
                  <a:gd name="connsiteY0" fmla="*/ 13 h 9997"/>
                  <a:gd name="connsiteX1" fmla="*/ 8360 w 10000"/>
                  <a:gd name="connsiteY1" fmla="*/ 2259 h 9997"/>
                  <a:gd name="connsiteX2" fmla="*/ 8283 w 10000"/>
                  <a:gd name="connsiteY2" fmla="*/ 4274 h 9997"/>
                  <a:gd name="connsiteX3" fmla="*/ 9376 w 10000"/>
                  <a:gd name="connsiteY3" fmla="*/ 5023 h 9997"/>
                  <a:gd name="connsiteX4" fmla="*/ 9921 w 10000"/>
                  <a:gd name="connsiteY4" fmla="*/ 5368 h 9997"/>
                  <a:gd name="connsiteX5" fmla="*/ 10000 w 10000"/>
                  <a:gd name="connsiteY5" fmla="*/ 9255 h 9997"/>
                  <a:gd name="connsiteX6" fmla="*/ 8829 w 10000"/>
                  <a:gd name="connsiteY6" fmla="*/ 9945 h 9997"/>
                  <a:gd name="connsiteX7" fmla="*/ 6306 w 10000"/>
                  <a:gd name="connsiteY7" fmla="*/ 9610 h 9997"/>
                  <a:gd name="connsiteX8" fmla="*/ 4535 w 10000"/>
                  <a:gd name="connsiteY8" fmla="*/ 9974 h 9997"/>
                  <a:gd name="connsiteX9" fmla="*/ 2661 w 10000"/>
                  <a:gd name="connsiteY9" fmla="*/ 9427 h 9997"/>
                  <a:gd name="connsiteX10" fmla="*/ 2583 w 10000"/>
                  <a:gd name="connsiteY10" fmla="*/ 8908 h 9997"/>
                  <a:gd name="connsiteX11" fmla="*/ 2583 w 10000"/>
                  <a:gd name="connsiteY11" fmla="*/ 5396 h 9997"/>
                  <a:gd name="connsiteX12" fmla="*/ 1646 w 10000"/>
                  <a:gd name="connsiteY12" fmla="*/ 5023 h 9997"/>
                  <a:gd name="connsiteX13" fmla="*/ 7 w 10000"/>
                  <a:gd name="connsiteY13" fmla="*/ 4360 h 9997"/>
                  <a:gd name="connsiteX14" fmla="*/ 319 w 10000"/>
                  <a:gd name="connsiteY14" fmla="*/ 1769 h 9997"/>
                  <a:gd name="connsiteX15" fmla="*/ 397 w 10000"/>
                  <a:gd name="connsiteY15" fmla="*/ 1252 h 9997"/>
                  <a:gd name="connsiteX16" fmla="*/ 3285 w 10000"/>
                  <a:gd name="connsiteY16" fmla="*/ 13 h 9997"/>
                  <a:gd name="connsiteX17" fmla="*/ 4379 w 10000"/>
                  <a:gd name="connsiteY17" fmla="*/ 13 h 9997"/>
                  <a:gd name="connsiteX18" fmla="*/ 8673 w 10000"/>
                  <a:gd name="connsiteY18" fmla="*/ 13 h 9997"/>
                  <a:gd name="connsiteX0" fmla="*/ 8673 w 10000"/>
                  <a:gd name="connsiteY0" fmla="*/ 13 h 10000"/>
                  <a:gd name="connsiteX1" fmla="*/ 8360 w 10000"/>
                  <a:gd name="connsiteY1" fmla="*/ 2260 h 10000"/>
                  <a:gd name="connsiteX2" fmla="*/ 8283 w 10000"/>
                  <a:gd name="connsiteY2" fmla="*/ 4275 h 10000"/>
                  <a:gd name="connsiteX3" fmla="*/ 9376 w 10000"/>
                  <a:gd name="connsiteY3" fmla="*/ 5025 h 10000"/>
                  <a:gd name="connsiteX4" fmla="*/ 9921 w 10000"/>
                  <a:gd name="connsiteY4" fmla="*/ 5370 h 10000"/>
                  <a:gd name="connsiteX5" fmla="*/ 10000 w 10000"/>
                  <a:gd name="connsiteY5" fmla="*/ 9258 h 10000"/>
                  <a:gd name="connsiteX6" fmla="*/ 8829 w 10000"/>
                  <a:gd name="connsiteY6" fmla="*/ 9948 h 10000"/>
                  <a:gd name="connsiteX7" fmla="*/ 6306 w 10000"/>
                  <a:gd name="connsiteY7" fmla="*/ 9613 h 10000"/>
                  <a:gd name="connsiteX8" fmla="*/ 4535 w 10000"/>
                  <a:gd name="connsiteY8" fmla="*/ 9977 h 10000"/>
                  <a:gd name="connsiteX9" fmla="*/ 2661 w 10000"/>
                  <a:gd name="connsiteY9" fmla="*/ 9430 h 10000"/>
                  <a:gd name="connsiteX10" fmla="*/ 2583 w 10000"/>
                  <a:gd name="connsiteY10" fmla="*/ 8911 h 10000"/>
                  <a:gd name="connsiteX11" fmla="*/ 2583 w 10000"/>
                  <a:gd name="connsiteY11" fmla="*/ 5398 h 10000"/>
                  <a:gd name="connsiteX12" fmla="*/ 1646 w 10000"/>
                  <a:gd name="connsiteY12" fmla="*/ 5025 h 10000"/>
                  <a:gd name="connsiteX13" fmla="*/ 7 w 10000"/>
                  <a:gd name="connsiteY13" fmla="*/ 4361 h 10000"/>
                  <a:gd name="connsiteX14" fmla="*/ 319 w 10000"/>
                  <a:gd name="connsiteY14" fmla="*/ 1770 h 10000"/>
                  <a:gd name="connsiteX15" fmla="*/ 397 w 10000"/>
                  <a:gd name="connsiteY15" fmla="*/ 1252 h 10000"/>
                  <a:gd name="connsiteX16" fmla="*/ 3285 w 10000"/>
                  <a:gd name="connsiteY16" fmla="*/ 13 h 10000"/>
                  <a:gd name="connsiteX17" fmla="*/ 4379 w 10000"/>
                  <a:gd name="connsiteY17" fmla="*/ 13 h 10000"/>
                  <a:gd name="connsiteX18" fmla="*/ 8673 w 10000"/>
                  <a:gd name="connsiteY18" fmla="*/ 13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000" h="10000">
                    <a:moveTo>
                      <a:pt x="8673" y="13"/>
                    </a:moveTo>
                    <a:cubicBezTo>
                      <a:pt x="8516" y="791"/>
                      <a:pt x="8360" y="1539"/>
                      <a:pt x="8360" y="2260"/>
                    </a:cubicBezTo>
                    <a:cubicBezTo>
                      <a:pt x="8283" y="2922"/>
                      <a:pt x="8283" y="3613"/>
                      <a:pt x="8283" y="4275"/>
                    </a:cubicBezTo>
                    <a:cubicBezTo>
                      <a:pt x="8204" y="4621"/>
                      <a:pt x="8673" y="4822"/>
                      <a:pt x="9376" y="5025"/>
                    </a:cubicBezTo>
                    <a:cubicBezTo>
                      <a:pt x="9688" y="5111"/>
                      <a:pt x="9921" y="5255"/>
                      <a:pt x="9921" y="5370"/>
                    </a:cubicBezTo>
                    <a:cubicBezTo>
                      <a:pt x="10000" y="6666"/>
                      <a:pt x="10000" y="7961"/>
                      <a:pt x="10000" y="9258"/>
                    </a:cubicBezTo>
                    <a:cubicBezTo>
                      <a:pt x="10000" y="9603"/>
                      <a:pt x="9609" y="9833"/>
                      <a:pt x="8829" y="9948"/>
                    </a:cubicBezTo>
                    <a:cubicBezTo>
                      <a:pt x="7970" y="10092"/>
                      <a:pt x="7009" y="9929"/>
                      <a:pt x="6306" y="9613"/>
                    </a:cubicBezTo>
                    <a:cubicBezTo>
                      <a:pt x="5655" y="9935"/>
                      <a:pt x="5251" y="9992"/>
                      <a:pt x="4535" y="9977"/>
                    </a:cubicBezTo>
                    <a:cubicBezTo>
                      <a:pt x="3800" y="10042"/>
                      <a:pt x="2817" y="9804"/>
                      <a:pt x="2661" y="9430"/>
                    </a:cubicBezTo>
                    <a:cubicBezTo>
                      <a:pt x="2583" y="9258"/>
                      <a:pt x="2583" y="9084"/>
                      <a:pt x="2583" y="8911"/>
                    </a:cubicBezTo>
                    <a:lnTo>
                      <a:pt x="2583" y="5398"/>
                    </a:lnTo>
                    <a:cubicBezTo>
                      <a:pt x="2583" y="5140"/>
                      <a:pt x="2505" y="4994"/>
                      <a:pt x="1646" y="5025"/>
                    </a:cubicBezTo>
                    <a:cubicBezTo>
                      <a:pt x="553" y="5082"/>
                      <a:pt x="-72" y="4851"/>
                      <a:pt x="7" y="4361"/>
                    </a:cubicBezTo>
                    <a:cubicBezTo>
                      <a:pt x="85" y="3498"/>
                      <a:pt x="241" y="2635"/>
                      <a:pt x="319" y="1770"/>
                    </a:cubicBezTo>
                    <a:cubicBezTo>
                      <a:pt x="397" y="1596"/>
                      <a:pt x="397" y="1425"/>
                      <a:pt x="397" y="1252"/>
                    </a:cubicBezTo>
                    <a:cubicBezTo>
                      <a:pt x="475" y="560"/>
                      <a:pt x="1490" y="158"/>
                      <a:pt x="3285" y="13"/>
                    </a:cubicBezTo>
                    <a:lnTo>
                      <a:pt x="4379" y="13"/>
                    </a:lnTo>
                    <a:cubicBezTo>
                      <a:pt x="5862" y="-15"/>
                      <a:pt x="7268" y="13"/>
                      <a:pt x="8673" y="13"/>
                    </a:cubicBezTo>
                    <a:close/>
                  </a:path>
                </a:pathLst>
              </a:custGeom>
              <a:grpFill/>
              <a:ln>
                <a:noFill/>
              </a:ln>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solidFill>
                    <a:srgbClr val="282F39"/>
                  </a:solidFill>
                </a:endParaRPr>
              </a:p>
            </p:txBody>
          </p:sp>
          <p:sp>
            <p:nvSpPr>
              <p:cNvPr id="42" name="Freeform 18">
                <a:extLst>
                  <a:ext uri="{FF2B5EF4-FFF2-40B4-BE49-F238E27FC236}"/>
                </a:extLst>
              </p:cNvPr>
              <p:cNvSpPr>
                <a:spLocks/>
              </p:cNvSpPr>
              <p:nvPr/>
            </p:nvSpPr>
            <p:spPr bwMode="auto">
              <a:xfrm>
                <a:off x="10501502" y="2602151"/>
                <a:ext cx="478169" cy="478169"/>
              </a:xfrm>
              <a:custGeom>
                <a:avLst/>
                <a:gdLst>
                  <a:gd name="T0" fmla="*/ 42 w 83"/>
                  <a:gd name="T1" fmla="*/ 0 h 83"/>
                  <a:gd name="T2" fmla="*/ 83 w 83"/>
                  <a:gd name="T3" fmla="*/ 41 h 83"/>
                  <a:gd name="T4" fmla="*/ 42 w 83"/>
                  <a:gd name="T5" fmla="*/ 83 h 83"/>
                  <a:gd name="T6" fmla="*/ 0 w 83"/>
                  <a:gd name="T7" fmla="*/ 41 h 83"/>
                  <a:gd name="T8" fmla="*/ 42 w 83"/>
                  <a:gd name="T9" fmla="*/ 0 h 83"/>
                </a:gdLst>
                <a:ahLst/>
                <a:cxnLst>
                  <a:cxn ang="0">
                    <a:pos x="T0" y="T1"/>
                  </a:cxn>
                  <a:cxn ang="0">
                    <a:pos x="T2" y="T3"/>
                  </a:cxn>
                  <a:cxn ang="0">
                    <a:pos x="T4" y="T5"/>
                  </a:cxn>
                  <a:cxn ang="0">
                    <a:pos x="T6" y="T7"/>
                  </a:cxn>
                  <a:cxn ang="0">
                    <a:pos x="T8" y="T9"/>
                  </a:cxn>
                </a:cxnLst>
                <a:rect l="0" t="0" r="r" b="b"/>
                <a:pathLst>
                  <a:path w="83" h="83">
                    <a:moveTo>
                      <a:pt x="42" y="0"/>
                    </a:moveTo>
                    <a:cubicBezTo>
                      <a:pt x="65" y="0"/>
                      <a:pt x="82" y="17"/>
                      <a:pt x="83" y="41"/>
                    </a:cubicBezTo>
                    <a:cubicBezTo>
                      <a:pt x="83" y="65"/>
                      <a:pt x="66" y="82"/>
                      <a:pt x="42" y="83"/>
                    </a:cubicBezTo>
                    <a:cubicBezTo>
                      <a:pt x="17" y="83"/>
                      <a:pt x="0" y="65"/>
                      <a:pt x="0" y="41"/>
                    </a:cubicBezTo>
                    <a:cubicBezTo>
                      <a:pt x="0" y="17"/>
                      <a:pt x="18" y="0"/>
                      <a:pt x="42" y="0"/>
                    </a:cubicBezTo>
                    <a:close/>
                  </a:path>
                </a:pathLst>
              </a:custGeom>
              <a:grpFill/>
              <a:ln>
                <a:noFill/>
              </a:ln>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solidFill>
                    <a:srgbClr val="282F39"/>
                  </a:solidFill>
                </a:endParaRPr>
              </a:p>
            </p:txBody>
          </p:sp>
        </p:grpSp>
      </p:grpSp>
      <p:grpSp>
        <p:nvGrpSpPr>
          <p:cNvPr id="8" name="Group 46">
            <a:extLst>
              <a:ext uri="{FF2B5EF4-FFF2-40B4-BE49-F238E27FC236}"/>
            </a:extLst>
          </p:cNvPr>
          <p:cNvGrpSpPr/>
          <p:nvPr/>
        </p:nvGrpSpPr>
        <p:grpSpPr>
          <a:xfrm flipH="1">
            <a:off x="4067944" y="1700808"/>
            <a:ext cx="777053" cy="618058"/>
            <a:chOff x="2843029" y="2549413"/>
            <a:chExt cx="2794847" cy="2518489"/>
          </a:xfrm>
          <a:solidFill>
            <a:srgbClr val="00B0F0"/>
          </a:solidFill>
        </p:grpSpPr>
        <p:sp>
          <p:nvSpPr>
            <p:cNvPr id="50" name="Freeform 7">
              <a:extLst>
                <a:ext uri="{FF2B5EF4-FFF2-40B4-BE49-F238E27FC236}"/>
              </a:extLst>
            </p:cNvPr>
            <p:cNvSpPr>
              <a:spLocks/>
            </p:cNvSpPr>
            <p:nvPr/>
          </p:nvSpPr>
          <p:spPr bwMode="auto">
            <a:xfrm>
              <a:off x="4901551" y="3067836"/>
              <a:ext cx="736325" cy="2000066"/>
            </a:xfrm>
            <a:custGeom>
              <a:avLst/>
              <a:gdLst>
                <a:gd name="T0" fmla="*/ 112 w 129"/>
                <a:gd name="T1" fmla="*/ 1 h 351"/>
                <a:gd name="T2" fmla="*/ 108 w 129"/>
                <a:gd name="T3" fmla="*/ 79 h 351"/>
                <a:gd name="T4" fmla="*/ 107 w 129"/>
                <a:gd name="T5" fmla="*/ 149 h 351"/>
                <a:gd name="T6" fmla="*/ 121 w 129"/>
                <a:gd name="T7" fmla="*/ 175 h 351"/>
                <a:gd name="T8" fmla="*/ 128 w 129"/>
                <a:gd name="T9" fmla="*/ 187 h 351"/>
                <a:gd name="T10" fmla="*/ 129 w 129"/>
                <a:gd name="T11" fmla="*/ 322 h 351"/>
                <a:gd name="T12" fmla="*/ 114 w 129"/>
                <a:gd name="T13" fmla="*/ 346 h 351"/>
                <a:gd name="T14" fmla="*/ 85 w 129"/>
                <a:gd name="T15" fmla="*/ 336 h 351"/>
                <a:gd name="T16" fmla="*/ 84 w 129"/>
                <a:gd name="T17" fmla="*/ 335 h 351"/>
                <a:gd name="T18" fmla="*/ 59 w 129"/>
                <a:gd name="T19" fmla="*/ 347 h 351"/>
                <a:gd name="T20" fmla="*/ 35 w 129"/>
                <a:gd name="T21" fmla="*/ 328 h 351"/>
                <a:gd name="T22" fmla="*/ 34 w 129"/>
                <a:gd name="T23" fmla="*/ 310 h 351"/>
                <a:gd name="T24" fmla="*/ 34 w 129"/>
                <a:gd name="T25" fmla="*/ 188 h 351"/>
                <a:gd name="T26" fmla="*/ 22 w 129"/>
                <a:gd name="T27" fmla="*/ 175 h 351"/>
                <a:gd name="T28" fmla="*/ 1 w 129"/>
                <a:gd name="T29" fmla="*/ 152 h 351"/>
                <a:gd name="T30" fmla="*/ 5 w 129"/>
                <a:gd name="T31" fmla="*/ 62 h 351"/>
                <a:gd name="T32" fmla="*/ 6 w 129"/>
                <a:gd name="T33" fmla="*/ 44 h 351"/>
                <a:gd name="T34" fmla="*/ 43 w 129"/>
                <a:gd name="T35" fmla="*/ 1 h 351"/>
                <a:gd name="T36" fmla="*/ 57 w 129"/>
                <a:gd name="T37" fmla="*/ 1 h 351"/>
                <a:gd name="T38" fmla="*/ 112 w 129"/>
                <a:gd name="T39" fmla="*/ 1 h 351"/>
                <a:gd name="connsiteX0" fmla="*/ 8611 w 9929"/>
                <a:gd name="connsiteY0" fmla="*/ 13 h 9903"/>
                <a:gd name="connsiteX1" fmla="*/ 8301 w 9929"/>
                <a:gd name="connsiteY1" fmla="*/ 2236 h 9903"/>
                <a:gd name="connsiteX2" fmla="*/ 8224 w 9929"/>
                <a:gd name="connsiteY2" fmla="*/ 4230 h 9903"/>
                <a:gd name="connsiteX3" fmla="*/ 9309 w 9929"/>
                <a:gd name="connsiteY3" fmla="*/ 4971 h 9903"/>
                <a:gd name="connsiteX4" fmla="*/ 9851 w 9929"/>
                <a:gd name="connsiteY4" fmla="*/ 5313 h 9903"/>
                <a:gd name="connsiteX5" fmla="*/ 9929 w 9929"/>
                <a:gd name="connsiteY5" fmla="*/ 9159 h 9903"/>
                <a:gd name="connsiteX6" fmla="*/ 8766 w 9929"/>
                <a:gd name="connsiteY6" fmla="*/ 9843 h 9903"/>
                <a:gd name="connsiteX7" fmla="*/ 6518 w 9929"/>
                <a:gd name="connsiteY7" fmla="*/ 9558 h 9903"/>
                <a:gd name="connsiteX8" fmla="*/ 6441 w 9929"/>
                <a:gd name="connsiteY8" fmla="*/ 9529 h 9903"/>
                <a:gd name="connsiteX9" fmla="*/ 4503 w 9929"/>
                <a:gd name="connsiteY9" fmla="*/ 9871 h 9903"/>
                <a:gd name="connsiteX10" fmla="*/ 2642 w 9929"/>
                <a:gd name="connsiteY10" fmla="*/ 9330 h 9903"/>
                <a:gd name="connsiteX11" fmla="*/ 2565 w 9929"/>
                <a:gd name="connsiteY11" fmla="*/ 8817 h 9903"/>
                <a:gd name="connsiteX12" fmla="*/ 2565 w 9929"/>
                <a:gd name="connsiteY12" fmla="*/ 5341 h 9903"/>
                <a:gd name="connsiteX13" fmla="*/ 1634 w 9929"/>
                <a:gd name="connsiteY13" fmla="*/ 4971 h 9903"/>
                <a:gd name="connsiteX14" fmla="*/ 7 w 9929"/>
                <a:gd name="connsiteY14" fmla="*/ 4315 h 9903"/>
                <a:gd name="connsiteX15" fmla="*/ 317 w 9929"/>
                <a:gd name="connsiteY15" fmla="*/ 1751 h 9903"/>
                <a:gd name="connsiteX16" fmla="*/ 394 w 9929"/>
                <a:gd name="connsiteY16" fmla="*/ 1239 h 9903"/>
                <a:gd name="connsiteX17" fmla="*/ 3262 w 9929"/>
                <a:gd name="connsiteY17" fmla="*/ 13 h 9903"/>
                <a:gd name="connsiteX18" fmla="*/ 4348 w 9929"/>
                <a:gd name="connsiteY18" fmla="*/ 13 h 9903"/>
                <a:gd name="connsiteX19" fmla="*/ 8611 w 9929"/>
                <a:gd name="connsiteY19" fmla="*/ 13 h 9903"/>
                <a:gd name="connsiteX0" fmla="*/ 8673 w 10000"/>
                <a:gd name="connsiteY0" fmla="*/ 13 h 10000"/>
                <a:gd name="connsiteX1" fmla="*/ 8360 w 10000"/>
                <a:gd name="connsiteY1" fmla="*/ 2258 h 10000"/>
                <a:gd name="connsiteX2" fmla="*/ 8283 w 10000"/>
                <a:gd name="connsiteY2" fmla="*/ 4271 h 10000"/>
                <a:gd name="connsiteX3" fmla="*/ 9376 w 10000"/>
                <a:gd name="connsiteY3" fmla="*/ 5020 h 10000"/>
                <a:gd name="connsiteX4" fmla="*/ 9921 w 10000"/>
                <a:gd name="connsiteY4" fmla="*/ 5365 h 10000"/>
                <a:gd name="connsiteX5" fmla="*/ 10000 w 10000"/>
                <a:gd name="connsiteY5" fmla="*/ 9249 h 10000"/>
                <a:gd name="connsiteX6" fmla="*/ 8829 w 10000"/>
                <a:gd name="connsiteY6" fmla="*/ 9939 h 10000"/>
                <a:gd name="connsiteX7" fmla="*/ 6565 w 10000"/>
                <a:gd name="connsiteY7" fmla="*/ 9652 h 10000"/>
                <a:gd name="connsiteX8" fmla="*/ 5517 w 10000"/>
                <a:gd name="connsiteY8" fmla="*/ 9471 h 10000"/>
                <a:gd name="connsiteX9" fmla="*/ 4535 w 10000"/>
                <a:gd name="connsiteY9" fmla="*/ 9968 h 10000"/>
                <a:gd name="connsiteX10" fmla="*/ 2661 w 10000"/>
                <a:gd name="connsiteY10" fmla="*/ 9421 h 10000"/>
                <a:gd name="connsiteX11" fmla="*/ 2583 w 10000"/>
                <a:gd name="connsiteY11" fmla="*/ 8903 h 10000"/>
                <a:gd name="connsiteX12" fmla="*/ 2583 w 10000"/>
                <a:gd name="connsiteY12" fmla="*/ 5393 h 10000"/>
                <a:gd name="connsiteX13" fmla="*/ 1646 w 10000"/>
                <a:gd name="connsiteY13" fmla="*/ 5020 h 10000"/>
                <a:gd name="connsiteX14" fmla="*/ 7 w 10000"/>
                <a:gd name="connsiteY14" fmla="*/ 4357 h 10000"/>
                <a:gd name="connsiteX15" fmla="*/ 319 w 10000"/>
                <a:gd name="connsiteY15" fmla="*/ 1768 h 10000"/>
                <a:gd name="connsiteX16" fmla="*/ 397 w 10000"/>
                <a:gd name="connsiteY16" fmla="*/ 1251 h 10000"/>
                <a:gd name="connsiteX17" fmla="*/ 3285 w 10000"/>
                <a:gd name="connsiteY17" fmla="*/ 13 h 10000"/>
                <a:gd name="connsiteX18" fmla="*/ 4379 w 10000"/>
                <a:gd name="connsiteY18" fmla="*/ 13 h 10000"/>
                <a:gd name="connsiteX19" fmla="*/ 8673 w 10000"/>
                <a:gd name="connsiteY19" fmla="*/ 13 h 10000"/>
                <a:gd name="connsiteX0" fmla="*/ 8673 w 10000"/>
                <a:gd name="connsiteY0" fmla="*/ 13 h 10000"/>
                <a:gd name="connsiteX1" fmla="*/ 8360 w 10000"/>
                <a:gd name="connsiteY1" fmla="*/ 2258 h 10000"/>
                <a:gd name="connsiteX2" fmla="*/ 8283 w 10000"/>
                <a:gd name="connsiteY2" fmla="*/ 4271 h 10000"/>
                <a:gd name="connsiteX3" fmla="*/ 9376 w 10000"/>
                <a:gd name="connsiteY3" fmla="*/ 5020 h 10000"/>
                <a:gd name="connsiteX4" fmla="*/ 9921 w 10000"/>
                <a:gd name="connsiteY4" fmla="*/ 5365 h 10000"/>
                <a:gd name="connsiteX5" fmla="*/ 10000 w 10000"/>
                <a:gd name="connsiteY5" fmla="*/ 9249 h 10000"/>
                <a:gd name="connsiteX6" fmla="*/ 8829 w 10000"/>
                <a:gd name="connsiteY6" fmla="*/ 9939 h 10000"/>
                <a:gd name="connsiteX7" fmla="*/ 6565 w 10000"/>
                <a:gd name="connsiteY7" fmla="*/ 9652 h 10000"/>
                <a:gd name="connsiteX8" fmla="*/ 4535 w 10000"/>
                <a:gd name="connsiteY8" fmla="*/ 9968 h 10000"/>
                <a:gd name="connsiteX9" fmla="*/ 2661 w 10000"/>
                <a:gd name="connsiteY9" fmla="*/ 9421 h 10000"/>
                <a:gd name="connsiteX10" fmla="*/ 2583 w 10000"/>
                <a:gd name="connsiteY10" fmla="*/ 8903 h 10000"/>
                <a:gd name="connsiteX11" fmla="*/ 2583 w 10000"/>
                <a:gd name="connsiteY11" fmla="*/ 5393 h 10000"/>
                <a:gd name="connsiteX12" fmla="*/ 1646 w 10000"/>
                <a:gd name="connsiteY12" fmla="*/ 5020 h 10000"/>
                <a:gd name="connsiteX13" fmla="*/ 7 w 10000"/>
                <a:gd name="connsiteY13" fmla="*/ 4357 h 10000"/>
                <a:gd name="connsiteX14" fmla="*/ 319 w 10000"/>
                <a:gd name="connsiteY14" fmla="*/ 1768 h 10000"/>
                <a:gd name="connsiteX15" fmla="*/ 397 w 10000"/>
                <a:gd name="connsiteY15" fmla="*/ 1251 h 10000"/>
                <a:gd name="connsiteX16" fmla="*/ 3285 w 10000"/>
                <a:gd name="connsiteY16" fmla="*/ 13 h 10000"/>
                <a:gd name="connsiteX17" fmla="*/ 4379 w 10000"/>
                <a:gd name="connsiteY17" fmla="*/ 13 h 10000"/>
                <a:gd name="connsiteX18" fmla="*/ 8673 w 10000"/>
                <a:gd name="connsiteY18" fmla="*/ 13 h 10000"/>
                <a:gd name="connsiteX0" fmla="*/ 8673 w 10000"/>
                <a:gd name="connsiteY0" fmla="*/ 13 h 9994"/>
                <a:gd name="connsiteX1" fmla="*/ 8360 w 10000"/>
                <a:gd name="connsiteY1" fmla="*/ 2258 h 9994"/>
                <a:gd name="connsiteX2" fmla="*/ 8283 w 10000"/>
                <a:gd name="connsiteY2" fmla="*/ 4271 h 9994"/>
                <a:gd name="connsiteX3" fmla="*/ 9376 w 10000"/>
                <a:gd name="connsiteY3" fmla="*/ 5020 h 9994"/>
                <a:gd name="connsiteX4" fmla="*/ 9921 w 10000"/>
                <a:gd name="connsiteY4" fmla="*/ 5365 h 9994"/>
                <a:gd name="connsiteX5" fmla="*/ 10000 w 10000"/>
                <a:gd name="connsiteY5" fmla="*/ 9249 h 9994"/>
                <a:gd name="connsiteX6" fmla="*/ 8829 w 10000"/>
                <a:gd name="connsiteY6" fmla="*/ 9939 h 9994"/>
                <a:gd name="connsiteX7" fmla="*/ 6198 w 10000"/>
                <a:gd name="connsiteY7" fmla="*/ 9620 h 9994"/>
                <a:gd name="connsiteX8" fmla="*/ 4535 w 10000"/>
                <a:gd name="connsiteY8" fmla="*/ 9968 h 9994"/>
                <a:gd name="connsiteX9" fmla="*/ 2661 w 10000"/>
                <a:gd name="connsiteY9" fmla="*/ 9421 h 9994"/>
                <a:gd name="connsiteX10" fmla="*/ 2583 w 10000"/>
                <a:gd name="connsiteY10" fmla="*/ 8903 h 9994"/>
                <a:gd name="connsiteX11" fmla="*/ 2583 w 10000"/>
                <a:gd name="connsiteY11" fmla="*/ 5393 h 9994"/>
                <a:gd name="connsiteX12" fmla="*/ 1646 w 10000"/>
                <a:gd name="connsiteY12" fmla="*/ 5020 h 9994"/>
                <a:gd name="connsiteX13" fmla="*/ 7 w 10000"/>
                <a:gd name="connsiteY13" fmla="*/ 4357 h 9994"/>
                <a:gd name="connsiteX14" fmla="*/ 319 w 10000"/>
                <a:gd name="connsiteY14" fmla="*/ 1768 h 9994"/>
                <a:gd name="connsiteX15" fmla="*/ 397 w 10000"/>
                <a:gd name="connsiteY15" fmla="*/ 1251 h 9994"/>
                <a:gd name="connsiteX16" fmla="*/ 3285 w 10000"/>
                <a:gd name="connsiteY16" fmla="*/ 13 h 9994"/>
                <a:gd name="connsiteX17" fmla="*/ 4379 w 10000"/>
                <a:gd name="connsiteY17" fmla="*/ 13 h 9994"/>
                <a:gd name="connsiteX18" fmla="*/ 8673 w 10000"/>
                <a:gd name="connsiteY18" fmla="*/ 13 h 9994"/>
                <a:gd name="connsiteX0" fmla="*/ 8673 w 10000"/>
                <a:gd name="connsiteY0" fmla="*/ 13 h 10000"/>
                <a:gd name="connsiteX1" fmla="*/ 8360 w 10000"/>
                <a:gd name="connsiteY1" fmla="*/ 2259 h 10000"/>
                <a:gd name="connsiteX2" fmla="*/ 8283 w 10000"/>
                <a:gd name="connsiteY2" fmla="*/ 4274 h 10000"/>
                <a:gd name="connsiteX3" fmla="*/ 9376 w 10000"/>
                <a:gd name="connsiteY3" fmla="*/ 5023 h 10000"/>
                <a:gd name="connsiteX4" fmla="*/ 9921 w 10000"/>
                <a:gd name="connsiteY4" fmla="*/ 5368 h 10000"/>
                <a:gd name="connsiteX5" fmla="*/ 10000 w 10000"/>
                <a:gd name="connsiteY5" fmla="*/ 9255 h 10000"/>
                <a:gd name="connsiteX6" fmla="*/ 8829 w 10000"/>
                <a:gd name="connsiteY6" fmla="*/ 9945 h 10000"/>
                <a:gd name="connsiteX7" fmla="*/ 6198 w 10000"/>
                <a:gd name="connsiteY7" fmla="*/ 9626 h 10000"/>
                <a:gd name="connsiteX8" fmla="*/ 4535 w 10000"/>
                <a:gd name="connsiteY8" fmla="*/ 9974 h 10000"/>
                <a:gd name="connsiteX9" fmla="*/ 2661 w 10000"/>
                <a:gd name="connsiteY9" fmla="*/ 9427 h 10000"/>
                <a:gd name="connsiteX10" fmla="*/ 2583 w 10000"/>
                <a:gd name="connsiteY10" fmla="*/ 8908 h 10000"/>
                <a:gd name="connsiteX11" fmla="*/ 2583 w 10000"/>
                <a:gd name="connsiteY11" fmla="*/ 5396 h 10000"/>
                <a:gd name="connsiteX12" fmla="*/ 1646 w 10000"/>
                <a:gd name="connsiteY12" fmla="*/ 5023 h 10000"/>
                <a:gd name="connsiteX13" fmla="*/ 7 w 10000"/>
                <a:gd name="connsiteY13" fmla="*/ 4360 h 10000"/>
                <a:gd name="connsiteX14" fmla="*/ 319 w 10000"/>
                <a:gd name="connsiteY14" fmla="*/ 1769 h 10000"/>
                <a:gd name="connsiteX15" fmla="*/ 397 w 10000"/>
                <a:gd name="connsiteY15" fmla="*/ 1252 h 10000"/>
                <a:gd name="connsiteX16" fmla="*/ 3285 w 10000"/>
                <a:gd name="connsiteY16" fmla="*/ 13 h 10000"/>
                <a:gd name="connsiteX17" fmla="*/ 4379 w 10000"/>
                <a:gd name="connsiteY17" fmla="*/ 13 h 10000"/>
                <a:gd name="connsiteX18" fmla="*/ 8673 w 10000"/>
                <a:gd name="connsiteY18" fmla="*/ 13 h 10000"/>
                <a:gd name="connsiteX0" fmla="*/ 8673 w 10000"/>
                <a:gd name="connsiteY0" fmla="*/ 13 h 10000"/>
                <a:gd name="connsiteX1" fmla="*/ 8360 w 10000"/>
                <a:gd name="connsiteY1" fmla="*/ 2259 h 10000"/>
                <a:gd name="connsiteX2" fmla="*/ 8283 w 10000"/>
                <a:gd name="connsiteY2" fmla="*/ 4274 h 10000"/>
                <a:gd name="connsiteX3" fmla="*/ 9376 w 10000"/>
                <a:gd name="connsiteY3" fmla="*/ 5023 h 10000"/>
                <a:gd name="connsiteX4" fmla="*/ 9921 w 10000"/>
                <a:gd name="connsiteY4" fmla="*/ 5368 h 10000"/>
                <a:gd name="connsiteX5" fmla="*/ 10000 w 10000"/>
                <a:gd name="connsiteY5" fmla="*/ 9255 h 10000"/>
                <a:gd name="connsiteX6" fmla="*/ 8829 w 10000"/>
                <a:gd name="connsiteY6" fmla="*/ 9945 h 10000"/>
                <a:gd name="connsiteX7" fmla="*/ 6198 w 10000"/>
                <a:gd name="connsiteY7" fmla="*/ 9626 h 10000"/>
                <a:gd name="connsiteX8" fmla="*/ 4535 w 10000"/>
                <a:gd name="connsiteY8" fmla="*/ 9974 h 10000"/>
                <a:gd name="connsiteX9" fmla="*/ 2661 w 10000"/>
                <a:gd name="connsiteY9" fmla="*/ 9427 h 10000"/>
                <a:gd name="connsiteX10" fmla="*/ 2583 w 10000"/>
                <a:gd name="connsiteY10" fmla="*/ 8908 h 10000"/>
                <a:gd name="connsiteX11" fmla="*/ 2583 w 10000"/>
                <a:gd name="connsiteY11" fmla="*/ 5396 h 10000"/>
                <a:gd name="connsiteX12" fmla="*/ 1646 w 10000"/>
                <a:gd name="connsiteY12" fmla="*/ 5023 h 10000"/>
                <a:gd name="connsiteX13" fmla="*/ 7 w 10000"/>
                <a:gd name="connsiteY13" fmla="*/ 4360 h 10000"/>
                <a:gd name="connsiteX14" fmla="*/ 319 w 10000"/>
                <a:gd name="connsiteY14" fmla="*/ 1769 h 10000"/>
                <a:gd name="connsiteX15" fmla="*/ 397 w 10000"/>
                <a:gd name="connsiteY15" fmla="*/ 1252 h 10000"/>
                <a:gd name="connsiteX16" fmla="*/ 3285 w 10000"/>
                <a:gd name="connsiteY16" fmla="*/ 13 h 10000"/>
                <a:gd name="connsiteX17" fmla="*/ 4379 w 10000"/>
                <a:gd name="connsiteY17" fmla="*/ 13 h 10000"/>
                <a:gd name="connsiteX18" fmla="*/ 8673 w 10000"/>
                <a:gd name="connsiteY18" fmla="*/ 13 h 10000"/>
                <a:gd name="connsiteX0" fmla="*/ 8673 w 10000"/>
                <a:gd name="connsiteY0" fmla="*/ 13 h 10000"/>
                <a:gd name="connsiteX1" fmla="*/ 8360 w 10000"/>
                <a:gd name="connsiteY1" fmla="*/ 2259 h 10000"/>
                <a:gd name="connsiteX2" fmla="*/ 8283 w 10000"/>
                <a:gd name="connsiteY2" fmla="*/ 4274 h 10000"/>
                <a:gd name="connsiteX3" fmla="*/ 9376 w 10000"/>
                <a:gd name="connsiteY3" fmla="*/ 5023 h 10000"/>
                <a:gd name="connsiteX4" fmla="*/ 9921 w 10000"/>
                <a:gd name="connsiteY4" fmla="*/ 5368 h 10000"/>
                <a:gd name="connsiteX5" fmla="*/ 10000 w 10000"/>
                <a:gd name="connsiteY5" fmla="*/ 9255 h 10000"/>
                <a:gd name="connsiteX6" fmla="*/ 8829 w 10000"/>
                <a:gd name="connsiteY6" fmla="*/ 9945 h 10000"/>
                <a:gd name="connsiteX7" fmla="*/ 6198 w 10000"/>
                <a:gd name="connsiteY7" fmla="*/ 9626 h 10000"/>
                <a:gd name="connsiteX8" fmla="*/ 4535 w 10000"/>
                <a:gd name="connsiteY8" fmla="*/ 9974 h 10000"/>
                <a:gd name="connsiteX9" fmla="*/ 2661 w 10000"/>
                <a:gd name="connsiteY9" fmla="*/ 9427 h 10000"/>
                <a:gd name="connsiteX10" fmla="*/ 2583 w 10000"/>
                <a:gd name="connsiteY10" fmla="*/ 8908 h 10000"/>
                <a:gd name="connsiteX11" fmla="*/ 2583 w 10000"/>
                <a:gd name="connsiteY11" fmla="*/ 5396 h 10000"/>
                <a:gd name="connsiteX12" fmla="*/ 1646 w 10000"/>
                <a:gd name="connsiteY12" fmla="*/ 5023 h 10000"/>
                <a:gd name="connsiteX13" fmla="*/ 7 w 10000"/>
                <a:gd name="connsiteY13" fmla="*/ 4360 h 10000"/>
                <a:gd name="connsiteX14" fmla="*/ 319 w 10000"/>
                <a:gd name="connsiteY14" fmla="*/ 1769 h 10000"/>
                <a:gd name="connsiteX15" fmla="*/ 397 w 10000"/>
                <a:gd name="connsiteY15" fmla="*/ 1252 h 10000"/>
                <a:gd name="connsiteX16" fmla="*/ 3285 w 10000"/>
                <a:gd name="connsiteY16" fmla="*/ 13 h 10000"/>
                <a:gd name="connsiteX17" fmla="*/ 4379 w 10000"/>
                <a:gd name="connsiteY17" fmla="*/ 13 h 10000"/>
                <a:gd name="connsiteX18" fmla="*/ 8673 w 10000"/>
                <a:gd name="connsiteY18" fmla="*/ 13 h 10000"/>
                <a:gd name="connsiteX0" fmla="*/ 8673 w 10000"/>
                <a:gd name="connsiteY0" fmla="*/ 13 h 9997"/>
                <a:gd name="connsiteX1" fmla="*/ 8360 w 10000"/>
                <a:gd name="connsiteY1" fmla="*/ 2259 h 9997"/>
                <a:gd name="connsiteX2" fmla="*/ 8283 w 10000"/>
                <a:gd name="connsiteY2" fmla="*/ 4274 h 9997"/>
                <a:gd name="connsiteX3" fmla="*/ 9376 w 10000"/>
                <a:gd name="connsiteY3" fmla="*/ 5023 h 9997"/>
                <a:gd name="connsiteX4" fmla="*/ 9921 w 10000"/>
                <a:gd name="connsiteY4" fmla="*/ 5368 h 9997"/>
                <a:gd name="connsiteX5" fmla="*/ 10000 w 10000"/>
                <a:gd name="connsiteY5" fmla="*/ 9255 h 9997"/>
                <a:gd name="connsiteX6" fmla="*/ 8829 w 10000"/>
                <a:gd name="connsiteY6" fmla="*/ 9945 h 9997"/>
                <a:gd name="connsiteX7" fmla="*/ 6306 w 10000"/>
                <a:gd name="connsiteY7" fmla="*/ 9610 h 9997"/>
                <a:gd name="connsiteX8" fmla="*/ 4535 w 10000"/>
                <a:gd name="connsiteY8" fmla="*/ 9974 h 9997"/>
                <a:gd name="connsiteX9" fmla="*/ 2661 w 10000"/>
                <a:gd name="connsiteY9" fmla="*/ 9427 h 9997"/>
                <a:gd name="connsiteX10" fmla="*/ 2583 w 10000"/>
                <a:gd name="connsiteY10" fmla="*/ 8908 h 9997"/>
                <a:gd name="connsiteX11" fmla="*/ 2583 w 10000"/>
                <a:gd name="connsiteY11" fmla="*/ 5396 h 9997"/>
                <a:gd name="connsiteX12" fmla="*/ 1646 w 10000"/>
                <a:gd name="connsiteY12" fmla="*/ 5023 h 9997"/>
                <a:gd name="connsiteX13" fmla="*/ 7 w 10000"/>
                <a:gd name="connsiteY13" fmla="*/ 4360 h 9997"/>
                <a:gd name="connsiteX14" fmla="*/ 319 w 10000"/>
                <a:gd name="connsiteY14" fmla="*/ 1769 h 9997"/>
                <a:gd name="connsiteX15" fmla="*/ 397 w 10000"/>
                <a:gd name="connsiteY15" fmla="*/ 1252 h 9997"/>
                <a:gd name="connsiteX16" fmla="*/ 3285 w 10000"/>
                <a:gd name="connsiteY16" fmla="*/ 13 h 9997"/>
                <a:gd name="connsiteX17" fmla="*/ 4379 w 10000"/>
                <a:gd name="connsiteY17" fmla="*/ 13 h 9997"/>
                <a:gd name="connsiteX18" fmla="*/ 8673 w 10000"/>
                <a:gd name="connsiteY18" fmla="*/ 13 h 9997"/>
                <a:gd name="connsiteX0" fmla="*/ 8673 w 10000"/>
                <a:gd name="connsiteY0" fmla="*/ 13 h 10000"/>
                <a:gd name="connsiteX1" fmla="*/ 8360 w 10000"/>
                <a:gd name="connsiteY1" fmla="*/ 2260 h 10000"/>
                <a:gd name="connsiteX2" fmla="*/ 8283 w 10000"/>
                <a:gd name="connsiteY2" fmla="*/ 4275 h 10000"/>
                <a:gd name="connsiteX3" fmla="*/ 9376 w 10000"/>
                <a:gd name="connsiteY3" fmla="*/ 5025 h 10000"/>
                <a:gd name="connsiteX4" fmla="*/ 9921 w 10000"/>
                <a:gd name="connsiteY4" fmla="*/ 5370 h 10000"/>
                <a:gd name="connsiteX5" fmla="*/ 10000 w 10000"/>
                <a:gd name="connsiteY5" fmla="*/ 9258 h 10000"/>
                <a:gd name="connsiteX6" fmla="*/ 8829 w 10000"/>
                <a:gd name="connsiteY6" fmla="*/ 9948 h 10000"/>
                <a:gd name="connsiteX7" fmla="*/ 6306 w 10000"/>
                <a:gd name="connsiteY7" fmla="*/ 9613 h 10000"/>
                <a:gd name="connsiteX8" fmla="*/ 4535 w 10000"/>
                <a:gd name="connsiteY8" fmla="*/ 9977 h 10000"/>
                <a:gd name="connsiteX9" fmla="*/ 2661 w 10000"/>
                <a:gd name="connsiteY9" fmla="*/ 9430 h 10000"/>
                <a:gd name="connsiteX10" fmla="*/ 2583 w 10000"/>
                <a:gd name="connsiteY10" fmla="*/ 8911 h 10000"/>
                <a:gd name="connsiteX11" fmla="*/ 2583 w 10000"/>
                <a:gd name="connsiteY11" fmla="*/ 5398 h 10000"/>
                <a:gd name="connsiteX12" fmla="*/ 1646 w 10000"/>
                <a:gd name="connsiteY12" fmla="*/ 5025 h 10000"/>
                <a:gd name="connsiteX13" fmla="*/ 7 w 10000"/>
                <a:gd name="connsiteY13" fmla="*/ 4361 h 10000"/>
                <a:gd name="connsiteX14" fmla="*/ 319 w 10000"/>
                <a:gd name="connsiteY14" fmla="*/ 1770 h 10000"/>
                <a:gd name="connsiteX15" fmla="*/ 397 w 10000"/>
                <a:gd name="connsiteY15" fmla="*/ 1252 h 10000"/>
                <a:gd name="connsiteX16" fmla="*/ 3285 w 10000"/>
                <a:gd name="connsiteY16" fmla="*/ 13 h 10000"/>
                <a:gd name="connsiteX17" fmla="*/ 4379 w 10000"/>
                <a:gd name="connsiteY17" fmla="*/ 13 h 10000"/>
                <a:gd name="connsiteX18" fmla="*/ 8673 w 10000"/>
                <a:gd name="connsiteY18" fmla="*/ 13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000" h="10000">
                  <a:moveTo>
                    <a:pt x="8673" y="13"/>
                  </a:moveTo>
                  <a:cubicBezTo>
                    <a:pt x="8516" y="791"/>
                    <a:pt x="8360" y="1539"/>
                    <a:pt x="8360" y="2260"/>
                  </a:cubicBezTo>
                  <a:cubicBezTo>
                    <a:pt x="8283" y="2922"/>
                    <a:pt x="8283" y="3613"/>
                    <a:pt x="8283" y="4275"/>
                  </a:cubicBezTo>
                  <a:cubicBezTo>
                    <a:pt x="8204" y="4621"/>
                    <a:pt x="8673" y="4822"/>
                    <a:pt x="9376" y="5025"/>
                  </a:cubicBezTo>
                  <a:cubicBezTo>
                    <a:pt x="9688" y="5111"/>
                    <a:pt x="9921" y="5255"/>
                    <a:pt x="9921" y="5370"/>
                  </a:cubicBezTo>
                  <a:cubicBezTo>
                    <a:pt x="10000" y="6666"/>
                    <a:pt x="10000" y="7961"/>
                    <a:pt x="10000" y="9258"/>
                  </a:cubicBezTo>
                  <a:cubicBezTo>
                    <a:pt x="10000" y="9603"/>
                    <a:pt x="9609" y="9833"/>
                    <a:pt x="8829" y="9948"/>
                  </a:cubicBezTo>
                  <a:cubicBezTo>
                    <a:pt x="7970" y="10092"/>
                    <a:pt x="7009" y="9929"/>
                    <a:pt x="6306" y="9613"/>
                  </a:cubicBezTo>
                  <a:cubicBezTo>
                    <a:pt x="5655" y="9935"/>
                    <a:pt x="5251" y="9992"/>
                    <a:pt x="4535" y="9977"/>
                  </a:cubicBezTo>
                  <a:cubicBezTo>
                    <a:pt x="3800" y="10042"/>
                    <a:pt x="2817" y="9804"/>
                    <a:pt x="2661" y="9430"/>
                  </a:cubicBezTo>
                  <a:cubicBezTo>
                    <a:pt x="2583" y="9258"/>
                    <a:pt x="2583" y="9084"/>
                    <a:pt x="2583" y="8911"/>
                  </a:cubicBezTo>
                  <a:lnTo>
                    <a:pt x="2583" y="5398"/>
                  </a:lnTo>
                  <a:cubicBezTo>
                    <a:pt x="2583" y="5140"/>
                    <a:pt x="2505" y="4994"/>
                    <a:pt x="1646" y="5025"/>
                  </a:cubicBezTo>
                  <a:cubicBezTo>
                    <a:pt x="553" y="5082"/>
                    <a:pt x="-72" y="4851"/>
                    <a:pt x="7" y="4361"/>
                  </a:cubicBezTo>
                  <a:cubicBezTo>
                    <a:pt x="85" y="3498"/>
                    <a:pt x="241" y="2635"/>
                    <a:pt x="319" y="1770"/>
                  </a:cubicBezTo>
                  <a:cubicBezTo>
                    <a:pt x="397" y="1596"/>
                    <a:pt x="397" y="1425"/>
                    <a:pt x="397" y="1252"/>
                  </a:cubicBezTo>
                  <a:cubicBezTo>
                    <a:pt x="475" y="560"/>
                    <a:pt x="1490" y="158"/>
                    <a:pt x="3285" y="13"/>
                  </a:cubicBezTo>
                  <a:lnTo>
                    <a:pt x="4379" y="13"/>
                  </a:lnTo>
                  <a:cubicBezTo>
                    <a:pt x="5862" y="-15"/>
                    <a:pt x="7268" y="13"/>
                    <a:pt x="8673" y="13"/>
                  </a:cubicBezTo>
                  <a:close/>
                </a:path>
              </a:pathLst>
            </a:custGeom>
            <a:grpFill/>
            <a:ln>
              <a:noFill/>
            </a:ln>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solidFill>
                  <a:srgbClr val="282F39"/>
                </a:solidFill>
              </a:endParaRPr>
            </a:p>
          </p:txBody>
        </p:sp>
        <p:sp>
          <p:nvSpPr>
            <p:cNvPr id="51" name="Freeform 18">
              <a:extLst>
                <a:ext uri="{FF2B5EF4-FFF2-40B4-BE49-F238E27FC236}"/>
              </a:extLst>
            </p:cNvPr>
            <p:cNvSpPr>
              <a:spLocks/>
            </p:cNvSpPr>
            <p:nvPr/>
          </p:nvSpPr>
          <p:spPr bwMode="auto">
            <a:xfrm>
              <a:off x="5125348" y="2549413"/>
              <a:ext cx="478169" cy="478169"/>
            </a:xfrm>
            <a:custGeom>
              <a:avLst/>
              <a:gdLst>
                <a:gd name="T0" fmla="*/ 42 w 83"/>
                <a:gd name="T1" fmla="*/ 0 h 83"/>
                <a:gd name="T2" fmla="*/ 83 w 83"/>
                <a:gd name="T3" fmla="*/ 41 h 83"/>
                <a:gd name="T4" fmla="*/ 42 w 83"/>
                <a:gd name="T5" fmla="*/ 83 h 83"/>
                <a:gd name="T6" fmla="*/ 0 w 83"/>
                <a:gd name="T7" fmla="*/ 41 h 83"/>
                <a:gd name="T8" fmla="*/ 42 w 83"/>
                <a:gd name="T9" fmla="*/ 0 h 83"/>
              </a:gdLst>
              <a:ahLst/>
              <a:cxnLst>
                <a:cxn ang="0">
                  <a:pos x="T0" y="T1"/>
                </a:cxn>
                <a:cxn ang="0">
                  <a:pos x="T2" y="T3"/>
                </a:cxn>
                <a:cxn ang="0">
                  <a:pos x="T4" y="T5"/>
                </a:cxn>
                <a:cxn ang="0">
                  <a:pos x="T6" y="T7"/>
                </a:cxn>
                <a:cxn ang="0">
                  <a:pos x="T8" y="T9"/>
                </a:cxn>
              </a:cxnLst>
              <a:rect l="0" t="0" r="r" b="b"/>
              <a:pathLst>
                <a:path w="83" h="83">
                  <a:moveTo>
                    <a:pt x="42" y="0"/>
                  </a:moveTo>
                  <a:cubicBezTo>
                    <a:pt x="65" y="0"/>
                    <a:pt x="82" y="17"/>
                    <a:pt x="83" y="41"/>
                  </a:cubicBezTo>
                  <a:cubicBezTo>
                    <a:pt x="83" y="65"/>
                    <a:pt x="66" y="82"/>
                    <a:pt x="42" y="83"/>
                  </a:cubicBezTo>
                  <a:cubicBezTo>
                    <a:pt x="17" y="83"/>
                    <a:pt x="0" y="65"/>
                    <a:pt x="0" y="41"/>
                  </a:cubicBezTo>
                  <a:cubicBezTo>
                    <a:pt x="0" y="17"/>
                    <a:pt x="18" y="0"/>
                    <a:pt x="42" y="0"/>
                  </a:cubicBezTo>
                  <a:close/>
                </a:path>
              </a:pathLst>
            </a:custGeom>
            <a:grpFill/>
            <a:ln>
              <a:noFill/>
            </a:ln>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solidFill>
                  <a:srgbClr val="282F39"/>
                </a:solidFill>
              </a:endParaRPr>
            </a:p>
          </p:txBody>
        </p:sp>
        <p:grpSp>
          <p:nvGrpSpPr>
            <p:cNvPr id="9" name="Group 49">
              <a:extLst>
                <a:ext uri="{FF2B5EF4-FFF2-40B4-BE49-F238E27FC236}"/>
              </a:extLst>
            </p:cNvPr>
            <p:cNvGrpSpPr/>
            <p:nvPr/>
          </p:nvGrpSpPr>
          <p:grpSpPr>
            <a:xfrm>
              <a:off x="4305601" y="2817809"/>
              <a:ext cx="643136" cy="2199751"/>
              <a:chOff x="10277705" y="2602151"/>
              <a:chExt cx="736325" cy="2518489"/>
            </a:xfrm>
            <a:grpFill/>
          </p:grpSpPr>
          <p:sp>
            <p:nvSpPr>
              <p:cNvPr id="62" name="Freeform 7">
                <a:extLst>
                  <a:ext uri="{FF2B5EF4-FFF2-40B4-BE49-F238E27FC236}"/>
                </a:extLst>
              </p:cNvPr>
              <p:cNvSpPr>
                <a:spLocks/>
              </p:cNvSpPr>
              <p:nvPr/>
            </p:nvSpPr>
            <p:spPr bwMode="auto">
              <a:xfrm>
                <a:off x="10277705" y="3120574"/>
                <a:ext cx="736325" cy="2000066"/>
              </a:xfrm>
              <a:custGeom>
                <a:avLst/>
                <a:gdLst>
                  <a:gd name="T0" fmla="*/ 112 w 129"/>
                  <a:gd name="T1" fmla="*/ 1 h 351"/>
                  <a:gd name="T2" fmla="*/ 108 w 129"/>
                  <a:gd name="T3" fmla="*/ 79 h 351"/>
                  <a:gd name="T4" fmla="*/ 107 w 129"/>
                  <a:gd name="T5" fmla="*/ 149 h 351"/>
                  <a:gd name="T6" fmla="*/ 121 w 129"/>
                  <a:gd name="T7" fmla="*/ 175 h 351"/>
                  <a:gd name="T8" fmla="*/ 128 w 129"/>
                  <a:gd name="T9" fmla="*/ 187 h 351"/>
                  <a:gd name="T10" fmla="*/ 129 w 129"/>
                  <a:gd name="T11" fmla="*/ 322 h 351"/>
                  <a:gd name="T12" fmla="*/ 114 w 129"/>
                  <a:gd name="T13" fmla="*/ 346 h 351"/>
                  <a:gd name="T14" fmla="*/ 85 w 129"/>
                  <a:gd name="T15" fmla="*/ 336 h 351"/>
                  <a:gd name="T16" fmla="*/ 84 w 129"/>
                  <a:gd name="T17" fmla="*/ 335 h 351"/>
                  <a:gd name="T18" fmla="*/ 59 w 129"/>
                  <a:gd name="T19" fmla="*/ 347 h 351"/>
                  <a:gd name="T20" fmla="*/ 35 w 129"/>
                  <a:gd name="T21" fmla="*/ 328 h 351"/>
                  <a:gd name="T22" fmla="*/ 34 w 129"/>
                  <a:gd name="T23" fmla="*/ 310 h 351"/>
                  <a:gd name="T24" fmla="*/ 34 w 129"/>
                  <a:gd name="T25" fmla="*/ 188 h 351"/>
                  <a:gd name="T26" fmla="*/ 22 w 129"/>
                  <a:gd name="T27" fmla="*/ 175 h 351"/>
                  <a:gd name="T28" fmla="*/ 1 w 129"/>
                  <a:gd name="T29" fmla="*/ 152 h 351"/>
                  <a:gd name="T30" fmla="*/ 5 w 129"/>
                  <a:gd name="T31" fmla="*/ 62 h 351"/>
                  <a:gd name="T32" fmla="*/ 6 w 129"/>
                  <a:gd name="T33" fmla="*/ 44 h 351"/>
                  <a:gd name="T34" fmla="*/ 43 w 129"/>
                  <a:gd name="T35" fmla="*/ 1 h 351"/>
                  <a:gd name="T36" fmla="*/ 57 w 129"/>
                  <a:gd name="T37" fmla="*/ 1 h 351"/>
                  <a:gd name="T38" fmla="*/ 112 w 129"/>
                  <a:gd name="T39" fmla="*/ 1 h 351"/>
                  <a:gd name="connsiteX0" fmla="*/ 8611 w 9929"/>
                  <a:gd name="connsiteY0" fmla="*/ 13 h 9903"/>
                  <a:gd name="connsiteX1" fmla="*/ 8301 w 9929"/>
                  <a:gd name="connsiteY1" fmla="*/ 2236 h 9903"/>
                  <a:gd name="connsiteX2" fmla="*/ 8224 w 9929"/>
                  <a:gd name="connsiteY2" fmla="*/ 4230 h 9903"/>
                  <a:gd name="connsiteX3" fmla="*/ 9309 w 9929"/>
                  <a:gd name="connsiteY3" fmla="*/ 4971 h 9903"/>
                  <a:gd name="connsiteX4" fmla="*/ 9851 w 9929"/>
                  <a:gd name="connsiteY4" fmla="*/ 5313 h 9903"/>
                  <a:gd name="connsiteX5" fmla="*/ 9929 w 9929"/>
                  <a:gd name="connsiteY5" fmla="*/ 9159 h 9903"/>
                  <a:gd name="connsiteX6" fmla="*/ 8766 w 9929"/>
                  <a:gd name="connsiteY6" fmla="*/ 9843 h 9903"/>
                  <a:gd name="connsiteX7" fmla="*/ 6518 w 9929"/>
                  <a:gd name="connsiteY7" fmla="*/ 9558 h 9903"/>
                  <a:gd name="connsiteX8" fmla="*/ 6441 w 9929"/>
                  <a:gd name="connsiteY8" fmla="*/ 9529 h 9903"/>
                  <a:gd name="connsiteX9" fmla="*/ 4503 w 9929"/>
                  <a:gd name="connsiteY9" fmla="*/ 9871 h 9903"/>
                  <a:gd name="connsiteX10" fmla="*/ 2642 w 9929"/>
                  <a:gd name="connsiteY10" fmla="*/ 9330 h 9903"/>
                  <a:gd name="connsiteX11" fmla="*/ 2565 w 9929"/>
                  <a:gd name="connsiteY11" fmla="*/ 8817 h 9903"/>
                  <a:gd name="connsiteX12" fmla="*/ 2565 w 9929"/>
                  <a:gd name="connsiteY12" fmla="*/ 5341 h 9903"/>
                  <a:gd name="connsiteX13" fmla="*/ 1634 w 9929"/>
                  <a:gd name="connsiteY13" fmla="*/ 4971 h 9903"/>
                  <a:gd name="connsiteX14" fmla="*/ 7 w 9929"/>
                  <a:gd name="connsiteY14" fmla="*/ 4315 h 9903"/>
                  <a:gd name="connsiteX15" fmla="*/ 317 w 9929"/>
                  <a:gd name="connsiteY15" fmla="*/ 1751 h 9903"/>
                  <a:gd name="connsiteX16" fmla="*/ 394 w 9929"/>
                  <a:gd name="connsiteY16" fmla="*/ 1239 h 9903"/>
                  <a:gd name="connsiteX17" fmla="*/ 3262 w 9929"/>
                  <a:gd name="connsiteY17" fmla="*/ 13 h 9903"/>
                  <a:gd name="connsiteX18" fmla="*/ 4348 w 9929"/>
                  <a:gd name="connsiteY18" fmla="*/ 13 h 9903"/>
                  <a:gd name="connsiteX19" fmla="*/ 8611 w 9929"/>
                  <a:gd name="connsiteY19" fmla="*/ 13 h 9903"/>
                  <a:gd name="connsiteX0" fmla="*/ 8673 w 10000"/>
                  <a:gd name="connsiteY0" fmla="*/ 13 h 10000"/>
                  <a:gd name="connsiteX1" fmla="*/ 8360 w 10000"/>
                  <a:gd name="connsiteY1" fmla="*/ 2258 h 10000"/>
                  <a:gd name="connsiteX2" fmla="*/ 8283 w 10000"/>
                  <a:gd name="connsiteY2" fmla="*/ 4271 h 10000"/>
                  <a:gd name="connsiteX3" fmla="*/ 9376 w 10000"/>
                  <a:gd name="connsiteY3" fmla="*/ 5020 h 10000"/>
                  <a:gd name="connsiteX4" fmla="*/ 9921 w 10000"/>
                  <a:gd name="connsiteY4" fmla="*/ 5365 h 10000"/>
                  <a:gd name="connsiteX5" fmla="*/ 10000 w 10000"/>
                  <a:gd name="connsiteY5" fmla="*/ 9249 h 10000"/>
                  <a:gd name="connsiteX6" fmla="*/ 8829 w 10000"/>
                  <a:gd name="connsiteY6" fmla="*/ 9939 h 10000"/>
                  <a:gd name="connsiteX7" fmla="*/ 6565 w 10000"/>
                  <a:gd name="connsiteY7" fmla="*/ 9652 h 10000"/>
                  <a:gd name="connsiteX8" fmla="*/ 5517 w 10000"/>
                  <a:gd name="connsiteY8" fmla="*/ 9471 h 10000"/>
                  <a:gd name="connsiteX9" fmla="*/ 4535 w 10000"/>
                  <a:gd name="connsiteY9" fmla="*/ 9968 h 10000"/>
                  <a:gd name="connsiteX10" fmla="*/ 2661 w 10000"/>
                  <a:gd name="connsiteY10" fmla="*/ 9421 h 10000"/>
                  <a:gd name="connsiteX11" fmla="*/ 2583 w 10000"/>
                  <a:gd name="connsiteY11" fmla="*/ 8903 h 10000"/>
                  <a:gd name="connsiteX12" fmla="*/ 2583 w 10000"/>
                  <a:gd name="connsiteY12" fmla="*/ 5393 h 10000"/>
                  <a:gd name="connsiteX13" fmla="*/ 1646 w 10000"/>
                  <a:gd name="connsiteY13" fmla="*/ 5020 h 10000"/>
                  <a:gd name="connsiteX14" fmla="*/ 7 w 10000"/>
                  <a:gd name="connsiteY14" fmla="*/ 4357 h 10000"/>
                  <a:gd name="connsiteX15" fmla="*/ 319 w 10000"/>
                  <a:gd name="connsiteY15" fmla="*/ 1768 h 10000"/>
                  <a:gd name="connsiteX16" fmla="*/ 397 w 10000"/>
                  <a:gd name="connsiteY16" fmla="*/ 1251 h 10000"/>
                  <a:gd name="connsiteX17" fmla="*/ 3285 w 10000"/>
                  <a:gd name="connsiteY17" fmla="*/ 13 h 10000"/>
                  <a:gd name="connsiteX18" fmla="*/ 4379 w 10000"/>
                  <a:gd name="connsiteY18" fmla="*/ 13 h 10000"/>
                  <a:gd name="connsiteX19" fmla="*/ 8673 w 10000"/>
                  <a:gd name="connsiteY19" fmla="*/ 13 h 10000"/>
                  <a:gd name="connsiteX0" fmla="*/ 8673 w 10000"/>
                  <a:gd name="connsiteY0" fmla="*/ 13 h 10000"/>
                  <a:gd name="connsiteX1" fmla="*/ 8360 w 10000"/>
                  <a:gd name="connsiteY1" fmla="*/ 2258 h 10000"/>
                  <a:gd name="connsiteX2" fmla="*/ 8283 w 10000"/>
                  <a:gd name="connsiteY2" fmla="*/ 4271 h 10000"/>
                  <a:gd name="connsiteX3" fmla="*/ 9376 w 10000"/>
                  <a:gd name="connsiteY3" fmla="*/ 5020 h 10000"/>
                  <a:gd name="connsiteX4" fmla="*/ 9921 w 10000"/>
                  <a:gd name="connsiteY4" fmla="*/ 5365 h 10000"/>
                  <a:gd name="connsiteX5" fmla="*/ 10000 w 10000"/>
                  <a:gd name="connsiteY5" fmla="*/ 9249 h 10000"/>
                  <a:gd name="connsiteX6" fmla="*/ 8829 w 10000"/>
                  <a:gd name="connsiteY6" fmla="*/ 9939 h 10000"/>
                  <a:gd name="connsiteX7" fmla="*/ 6565 w 10000"/>
                  <a:gd name="connsiteY7" fmla="*/ 9652 h 10000"/>
                  <a:gd name="connsiteX8" fmla="*/ 4535 w 10000"/>
                  <a:gd name="connsiteY8" fmla="*/ 9968 h 10000"/>
                  <a:gd name="connsiteX9" fmla="*/ 2661 w 10000"/>
                  <a:gd name="connsiteY9" fmla="*/ 9421 h 10000"/>
                  <a:gd name="connsiteX10" fmla="*/ 2583 w 10000"/>
                  <a:gd name="connsiteY10" fmla="*/ 8903 h 10000"/>
                  <a:gd name="connsiteX11" fmla="*/ 2583 w 10000"/>
                  <a:gd name="connsiteY11" fmla="*/ 5393 h 10000"/>
                  <a:gd name="connsiteX12" fmla="*/ 1646 w 10000"/>
                  <a:gd name="connsiteY12" fmla="*/ 5020 h 10000"/>
                  <a:gd name="connsiteX13" fmla="*/ 7 w 10000"/>
                  <a:gd name="connsiteY13" fmla="*/ 4357 h 10000"/>
                  <a:gd name="connsiteX14" fmla="*/ 319 w 10000"/>
                  <a:gd name="connsiteY14" fmla="*/ 1768 h 10000"/>
                  <a:gd name="connsiteX15" fmla="*/ 397 w 10000"/>
                  <a:gd name="connsiteY15" fmla="*/ 1251 h 10000"/>
                  <a:gd name="connsiteX16" fmla="*/ 3285 w 10000"/>
                  <a:gd name="connsiteY16" fmla="*/ 13 h 10000"/>
                  <a:gd name="connsiteX17" fmla="*/ 4379 w 10000"/>
                  <a:gd name="connsiteY17" fmla="*/ 13 h 10000"/>
                  <a:gd name="connsiteX18" fmla="*/ 8673 w 10000"/>
                  <a:gd name="connsiteY18" fmla="*/ 13 h 10000"/>
                  <a:gd name="connsiteX0" fmla="*/ 8673 w 10000"/>
                  <a:gd name="connsiteY0" fmla="*/ 13 h 9994"/>
                  <a:gd name="connsiteX1" fmla="*/ 8360 w 10000"/>
                  <a:gd name="connsiteY1" fmla="*/ 2258 h 9994"/>
                  <a:gd name="connsiteX2" fmla="*/ 8283 w 10000"/>
                  <a:gd name="connsiteY2" fmla="*/ 4271 h 9994"/>
                  <a:gd name="connsiteX3" fmla="*/ 9376 w 10000"/>
                  <a:gd name="connsiteY3" fmla="*/ 5020 h 9994"/>
                  <a:gd name="connsiteX4" fmla="*/ 9921 w 10000"/>
                  <a:gd name="connsiteY4" fmla="*/ 5365 h 9994"/>
                  <a:gd name="connsiteX5" fmla="*/ 10000 w 10000"/>
                  <a:gd name="connsiteY5" fmla="*/ 9249 h 9994"/>
                  <a:gd name="connsiteX6" fmla="*/ 8829 w 10000"/>
                  <a:gd name="connsiteY6" fmla="*/ 9939 h 9994"/>
                  <a:gd name="connsiteX7" fmla="*/ 6198 w 10000"/>
                  <a:gd name="connsiteY7" fmla="*/ 9620 h 9994"/>
                  <a:gd name="connsiteX8" fmla="*/ 4535 w 10000"/>
                  <a:gd name="connsiteY8" fmla="*/ 9968 h 9994"/>
                  <a:gd name="connsiteX9" fmla="*/ 2661 w 10000"/>
                  <a:gd name="connsiteY9" fmla="*/ 9421 h 9994"/>
                  <a:gd name="connsiteX10" fmla="*/ 2583 w 10000"/>
                  <a:gd name="connsiteY10" fmla="*/ 8903 h 9994"/>
                  <a:gd name="connsiteX11" fmla="*/ 2583 w 10000"/>
                  <a:gd name="connsiteY11" fmla="*/ 5393 h 9994"/>
                  <a:gd name="connsiteX12" fmla="*/ 1646 w 10000"/>
                  <a:gd name="connsiteY12" fmla="*/ 5020 h 9994"/>
                  <a:gd name="connsiteX13" fmla="*/ 7 w 10000"/>
                  <a:gd name="connsiteY13" fmla="*/ 4357 h 9994"/>
                  <a:gd name="connsiteX14" fmla="*/ 319 w 10000"/>
                  <a:gd name="connsiteY14" fmla="*/ 1768 h 9994"/>
                  <a:gd name="connsiteX15" fmla="*/ 397 w 10000"/>
                  <a:gd name="connsiteY15" fmla="*/ 1251 h 9994"/>
                  <a:gd name="connsiteX16" fmla="*/ 3285 w 10000"/>
                  <a:gd name="connsiteY16" fmla="*/ 13 h 9994"/>
                  <a:gd name="connsiteX17" fmla="*/ 4379 w 10000"/>
                  <a:gd name="connsiteY17" fmla="*/ 13 h 9994"/>
                  <a:gd name="connsiteX18" fmla="*/ 8673 w 10000"/>
                  <a:gd name="connsiteY18" fmla="*/ 13 h 9994"/>
                  <a:gd name="connsiteX0" fmla="*/ 8673 w 10000"/>
                  <a:gd name="connsiteY0" fmla="*/ 13 h 10000"/>
                  <a:gd name="connsiteX1" fmla="*/ 8360 w 10000"/>
                  <a:gd name="connsiteY1" fmla="*/ 2259 h 10000"/>
                  <a:gd name="connsiteX2" fmla="*/ 8283 w 10000"/>
                  <a:gd name="connsiteY2" fmla="*/ 4274 h 10000"/>
                  <a:gd name="connsiteX3" fmla="*/ 9376 w 10000"/>
                  <a:gd name="connsiteY3" fmla="*/ 5023 h 10000"/>
                  <a:gd name="connsiteX4" fmla="*/ 9921 w 10000"/>
                  <a:gd name="connsiteY4" fmla="*/ 5368 h 10000"/>
                  <a:gd name="connsiteX5" fmla="*/ 10000 w 10000"/>
                  <a:gd name="connsiteY5" fmla="*/ 9255 h 10000"/>
                  <a:gd name="connsiteX6" fmla="*/ 8829 w 10000"/>
                  <a:gd name="connsiteY6" fmla="*/ 9945 h 10000"/>
                  <a:gd name="connsiteX7" fmla="*/ 6198 w 10000"/>
                  <a:gd name="connsiteY7" fmla="*/ 9626 h 10000"/>
                  <a:gd name="connsiteX8" fmla="*/ 4535 w 10000"/>
                  <a:gd name="connsiteY8" fmla="*/ 9974 h 10000"/>
                  <a:gd name="connsiteX9" fmla="*/ 2661 w 10000"/>
                  <a:gd name="connsiteY9" fmla="*/ 9427 h 10000"/>
                  <a:gd name="connsiteX10" fmla="*/ 2583 w 10000"/>
                  <a:gd name="connsiteY10" fmla="*/ 8908 h 10000"/>
                  <a:gd name="connsiteX11" fmla="*/ 2583 w 10000"/>
                  <a:gd name="connsiteY11" fmla="*/ 5396 h 10000"/>
                  <a:gd name="connsiteX12" fmla="*/ 1646 w 10000"/>
                  <a:gd name="connsiteY12" fmla="*/ 5023 h 10000"/>
                  <a:gd name="connsiteX13" fmla="*/ 7 w 10000"/>
                  <a:gd name="connsiteY13" fmla="*/ 4360 h 10000"/>
                  <a:gd name="connsiteX14" fmla="*/ 319 w 10000"/>
                  <a:gd name="connsiteY14" fmla="*/ 1769 h 10000"/>
                  <a:gd name="connsiteX15" fmla="*/ 397 w 10000"/>
                  <a:gd name="connsiteY15" fmla="*/ 1252 h 10000"/>
                  <a:gd name="connsiteX16" fmla="*/ 3285 w 10000"/>
                  <a:gd name="connsiteY16" fmla="*/ 13 h 10000"/>
                  <a:gd name="connsiteX17" fmla="*/ 4379 w 10000"/>
                  <a:gd name="connsiteY17" fmla="*/ 13 h 10000"/>
                  <a:gd name="connsiteX18" fmla="*/ 8673 w 10000"/>
                  <a:gd name="connsiteY18" fmla="*/ 13 h 10000"/>
                  <a:gd name="connsiteX0" fmla="*/ 8673 w 10000"/>
                  <a:gd name="connsiteY0" fmla="*/ 13 h 10000"/>
                  <a:gd name="connsiteX1" fmla="*/ 8360 w 10000"/>
                  <a:gd name="connsiteY1" fmla="*/ 2259 h 10000"/>
                  <a:gd name="connsiteX2" fmla="*/ 8283 w 10000"/>
                  <a:gd name="connsiteY2" fmla="*/ 4274 h 10000"/>
                  <a:gd name="connsiteX3" fmla="*/ 9376 w 10000"/>
                  <a:gd name="connsiteY3" fmla="*/ 5023 h 10000"/>
                  <a:gd name="connsiteX4" fmla="*/ 9921 w 10000"/>
                  <a:gd name="connsiteY4" fmla="*/ 5368 h 10000"/>
                  <a:gd name="connsiteX5" fmla="*/ 10000 w 10000"/>
                  <a:gd name="connsiteY5" fmla="*/ 9255 h 10000"/>
                  <a:gd name="connsiteX6" fmla="*/ 8829 w 10000"/>
                  <a:gd name="connsiteY6" fmla="*/ 9945 h 10000"/>
                  <a:gd name="connsiteX7" fmla="*/ 6198 w 10000"/>
                  <a:gd name="connsiteY7" fmla="*/ 9626 h 10000"/>
                  <a:gd name="connsiteX8" fmla="*/ 4535 w 10000"/>
                  <a:gd name="connsiteY8" fmla="*/ 9974 h 10000"/>
                  <a:gd name="connsiteX9" fmla="*/ 2661 w 10000"/>
                  <a:gd name="connsiteY9" fmla="*/ 9427 h 10000"/>
                  <a:gd name="connsiteX10" fmla="*/ 2583 w 10000"/>
                  <a:gd name="connsiteY10" fmla="*/ 8908 h 10000"/>
                  <a:gd name="connsiteX11" fmla="*/ 2583 w 10000"/>
                  <a:gd name="connsiteY11" fmla="*/ 5396 h 10000"/>
                  <a:gd name="connsiteX12" fmla="*/ 1646 w 10000"/>
                  <a:gd name="connsiteY12" fmla="*/ 5023 h 10000"/>
                  <a:gd name="connsiteX13" fmla="*/ 7 w 10000"/>
                  <a:gd name="connsiteY13" fmla="*/ 4360 h 10000"/>
                  <a:gd name="connsiteX14" fmla="*/ 319 w 10000"/>
                  <a:gd name="connsiteY14" fmla="*/ 1769 h 10000"/>
                  <a:gd name="connsiteX15" fmla="*/ 397 w 10000"/>
                  <a:gd name="connsiteY15" fmla="*/ 1252 h 10000"/>
                  <a:gd name="connsiteX16" fmla="*/ 3285 w 10000"/>
                  <a:gd name="connsiteY16" fmla="*/ 13 h 10000"/>
                  <a:gd name="connsiteX17" fmla="*/ 4379 w 10000"/>
                  <a:gd name="connsiteY17" fmla="*/ 13 h 10000"/>
                  <a:gd name="connsiteX18" fmla="*/ 8673 w 10000"/>
                  <a:gd name="connsiteY18" fmla="*/ 13 h 10000"/>
                  <a:gd name="connsiteX0" fmla="*/ 8673 w 10000"/>
                  <a:gd name="connsiteY0" fmla="*/ 13 h 10000"/>
                  <a:gd name="connsiteX1" fmla="*/ 8360 w 10000"/>
                  <a:gd name="connsiteY1" fmla="*/ 2259 h 10000"/>
                  <a:gd name="connsiteX2" fmla="*/ 8283 w 10000"/>
                  <a:gd name="connsiteY2" fmla="*/ 4274 h 10000"/>
                  <a:gd name="connsiteX3" fmla="*/ 9376 w 10000"/>
                  <a:gd name="connsiteY3" fmla="*/ 5023 h 10000"/>
                  <a:gd name="connsiteX4" fmla="*/ 9921 w 10000"/>
                  <a:gd name="connsiteY4" fmla="*/ 5368 h 10000"/>
                  <a:gd name="connsiteX5" fmla="*/ 10000 w 10000"/>
                  <a:gd name="connsiteY5" fmla="*/ 9255 h 10000"/>
                  <a:gd name="connsiteX6" fmla="*/ 8829 w 10000"/>
                  <a:gd name="connsiteY6" fmla="*/ 9945 h 10000"/>
                  <a:gd name="connsiteX7" fmla="*/ 6198 w 10000"/>
                  <a:gd name="connsiteY7" fmla="*/ 9626 h 10000"/>
                  <a:gd name="connsiteX8" fmla="*/ 4535 w 10000"/>
                  <a:gd name="connsiteY8" fmla="*/ 9974 h 10000"/>
                  <a:gd name="connsiteX9" fmla="*/ 2661 w 10000"/>
                  <a:gd name="connsiteY9" fmla="*/ 9427 h 10000"/>
                  <a:gd name="connsiteX10" fmla="*/ 2583 w 10000"/>
                  <a:gd name="connsiteY10" fmla="*/ 8908 h 10000"/>
                  <a:gd name="connsiteX11" fmla="*/ 2583 w 10000"/>
                  <a:gd name="connsiteY11" fmla="*/ 5396 h 10000"/>
                  <a:gd name="connsiteX12" fmla="*/ 1646 w 10000"/>
                  <a:gd name="connsiteY12" fmla="*/ 5023 h 10000"/>
                  <a:gd name="connsiteX13" fmla="*/ 7 w 10000"/>
                  <a:gd name="connsiteY13" fmla="*/ 4360 h 10000"/>
                  <a:gd name="connsiteX14" fmla="*/ 319 w 10000"/>
                  <a:gd name="connsiteY14" fmla="*/ 1769 h 10000"/>
                  <a:gd name="connsiteX15" fmla="*/ 397 w 10000"/>
                  <a:gd name="connsiteY15" fmla="*/ 1252 h 10000"/>
                  <a:gd name="connsiteX16" fmla="*/ 3285 w 10000"/>
                  <a:gd name="connsiteY16" fmla="*/ 13 h 10000"/>
                  <a:gd name="connsiteX17" fmla="*/ 4379 w 10000"/>
                  <a:gd name="connsiteY17" fmla="*/ 13 h 10000"/>
                  <a:gd name="connsiteX18" fmla="*/ 8673 w 10000"/>
                  <a:gd name="connsiteY18" fmla="*/ 13 h 10000"/>
                  <a:gd name="connsiteX0" fmla="*/ 8673 w 10000"/>
                  <a:gd name="connsiteY0" fmla="*/ 13 h 9997"/>
                  <a:gd name="connsiteX1" fmla="*/ 8360 w 10000"/>
                  <a:gd name="connsiteY1" fmla="*/ 2259 h 9997"/>
                  <a:gd name="connsiteX2" fmla="*/ 8283 w 10000"/>
                  <a:gd name="connsiteY2" fmla="*/ 4274 h 9997"/>
                  <a:gd name="connsiteX3" fmla="*/ 9376 w 10000"/>
                  <a:gd name="connsiteY3" fmla="*/ 5023 h 9997"/>
                  <a:gd name="connsiteX4" fmla="*/ 9921 w 10000"/>
                  <a:gd name="connsiteY4" fmla="*/ 5368 h 9997"/>
                  <a:gd name="connsiteX5" fmla="*/ 10000 w 10000"/>
                  <a:gd name="connsiteY5" fmla="*/ 9255 h 9997"/>
                  <a:gd name="connsiteX6" fmla="*/ 8829 w 10000"/>
                  <a:gd name="connsiteY6" fmla="*/ 9945 h 9997"/>
                  <a:gd name="connsiteX7" fmla="*/ 6306 w 10000"/>
                  <a:gd name="connsiteY7" fmla="*/ 9610 h 9997"/>
                  <a:gd name="connsiteX8" fmla="*/ 4535 w 10000"/>
                  <a:gd name="connsiteY8" fmla="*/ 9974 h 9997"/>
                  <a:gd name="connsiteX9" fmla="*/ 2661 w 10000"/>
                  <a:gd name="connsiteY9" fmla="*/ 9427 h 9997"/>
                  <a:gd name="connsiteX10" fmla="*/ 2583 w 10000"/>
                  <a:gd name="connsiteY10" fmla="*/ 8908 h 9997"/>
                  <a:gd name="connsiteX11" fmla="*/ 2583 w 10000"/>
                  <a:gd name="connsiteY11" fmla="*/ 5396 h 9997"/>
                  <a:gd name="connsiteX12" fmla="*/ 1646 w 10000"/>
                  <a:gd name="connsiteY12" fmla="*/ 5023 h 9997"/>
                  <a:gd name="connsiteX13" fmla="*/ 7 w 10000"/>
                  <a:gd name="connsiteY13" fmla="*/ 4360 h 9997"/>
                  <a:gd name="connsiteX14" fmla="*/ 319 w 10000"/>
                  <a:gd name="connsiteY14" fmla="*/ 1769 h 9997"/>
                  <a:gd name="connsiteX15" fmla="*/ 397 w 10000"/>
                  <a:gd name="connsiteY15" fmla="*/ 1252 h 9997"/>
                  <a:gd name="connsiteX16" fmla="*/ 3285 w 10000"/>
                  <a:gd name="connsiteY16" fmla="*/ 13 h 9997"/>
                  <a:gd name="connsiteX17" fmla="*/ 4379 w 10000"/>
                  <a:gd name="connsiteY17" fmla="*/ 13 h 9997"/>
                  <a:gd name="connsiteX18" fmla="*/ 8673 w 10000"/>
                  <a:gd name="connsiteY18" fmla="*/ 13 h 9997"/>
                  <a:gd name="connsiteX0" fmla="*/ 8673 w 10000"/>
                  <a:gd name="connsiteY0" fmla="*/ 13 h 10000"/>
                  <a:gd name="connsiteX1" fmla="*/ 8360 w 10000"/>
                  <a:gd name="connsiteY1" fmla="*/ 2260 h 10000"/>
                  <a:gd name="connsiteX2" fmla="*/ 8283 w 10000"/>
                  <a:gd name="connsiteY2" fmla="*/ 4275 h 10000"/>
                  <a:gd name="connsiteX3" fmla="*/ 9376 w 10000"/>
                  <a:gd name="connsiteY3" fmla="*/ 5025 h 10000"/>
                  <a:gd name="connsiteX4" fmla="*/ 9921 w 10000"/>
                  <a:gd name="connsiteY4" fmla="*/ 5370 h 10000"/>
                  <a:gd name="connsiteX5" fmla="*/ 10000 w 10000"/>
                  <a:gd name="connsiteY5" fmla="*/ 9258 h 10000"/>
                  <a:gd name="connsiteX6" fmla="*/ 8829 w 10000"/>
                  <a:gd name="connsiteY6" fmla="*/ 9948 h 10000"/>
                  <a:gd name="connsiteX7" fmla="*/ 6306 w 10000"/>
                  <a:gd name="connsiteY7" fmla="*/ 9613 h 10000"/>
                  <a:gd name="connsiteX8" fmla="*/ 4535 w 10000"/>
                  <a:gd name="connsiteY8" fmla="*/ 9977 h 10000"/>
                  <a:gd name="connsiteX9" fmla="*/ 2661 w 10000"/>
                  <a:gd name="connsiteY9" fmla="*/ 9430 h 10000"/>
                  <a:gd name="connsiteX10" fmla="*/ 2583 w 10000"/>
                  <a:gd name="connsiteY10" fmla="*/ 8911 h 10000"/>
                  <a:gd name="connsiteX11" fmla="*/ 2583 w 10000"/>
                  <a:gd name="connsiteY11" fmla="*/ 5398 h 10000"/>
                  <a:gd name="connsiteX12" fmla="*/ 1646 w 10000"/>
                  <a:gd name="connsiteY12" fmla="*/ 5025 h 10000"/>
                  <a:gd name="connsiteX13" fmla="*/ 7 w 10000"/>
                  <a:gd name="connsiteY13" fmla="*/ 4361 h 10000"/>
                  <a:gd name="connsiteX14" fmla="*/ 319 w 10000"/>
                  <a:gd name="connsiteY14" fmla="*/ 1770 h 10000"/>
                  <a:gd name="connsiteX15" fmla="*/ 397 w 10000"/>
                  <a:gd name="connsiteY15" fmla="*/ 1252 h 10000"/>
                  <a:gd name="connsiteX16" fmla="*/ 3285 w 10000"/>
                  <a:gd name="connsiteY16" fmla="*/ 13 h 10000"/>
                  <a:gd name="connsiteX17" fmla="*/ 4379 w 10000"/>
                  <a:gd name="connsiteY17" fmla="*/ 13 h 10000"/>
                  <a:gd name="connsiteX18" fmla="*/ 8673 w 10000"/>
                  <a:gd name="connsiteY18" fmla="*/ 13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000" h="10000">
                    <a:moveTo>
                      <a:pt x="8673" y="13"/>
                    </a:moveTo>
                    <a:cubicBezTo>
                      <a:pt x="8516" y="791"/>
                      <a:pt x="8360" y="1539"/>
                      <a:pt x="8360" y="2260"/>
                    </a:cubicBezTo>
                    <a:cubicBezTo>
                      <a:pt x="8283" y="2922"/>
                      <a:pt x="8283" y="3613"/>
                      <a:pt x="8283" y="4275"/>
                    </a:cubicBezTo>
                    <a:cubicBezTo>
                      <a:pt x="8204" y="4621"/>
                      <a:pt x="8673" y="4822"/>
                      <a:pt x="9376" y="5025"/>
                    </a:cubicBezTo>
                    <a:cubicBezTo>
                      <a:pt x="9688" y="5111"/>
                      <a:pt x="9921" y="5255"/>
                      <a:pt x="9921" y="5370"/>
                    </a:cubicBezTo>
                    <a:cubicBezTo>
                      <a:pt x="10000" y="6666"/>
                      <a:pt x="10000" y="7961"/>
                      <a:pt x="10000" y="9258"/>
                    </a:cubicBezTo>
                    <a:cubicBezTo>
                      <a:pt x="10000" y="9603"/>
                      <a:pt x="9609" y="9833"/>
                      <a:pt x="8829" y="9948"/>
                    </a:cubicBezTo>
                    <a:cubicBezTo>
                      <a:pt x="7970" y="10092"/>
                      <a:pt x="7009" y="9929"/>
                      <a:pt x="6306" y="9613"/>
                    </a:cubicBezTo>
                    <a:cubicBezTo>
                      <a:pt x="5655" y="9935"/>
                      <a:pt x="5251" y="9992"/>
                      <a:pt x="4535" y="9977"/>
                    </a:cubicBezTo>
                    <a:cubicBezTo>
                      <a:pt x="3800" y="10042"/>
                      <a:pt x="2817" y="9804"/>
                      <a:pt x="2661" y="9430"/>
                    </a:cubicBezTo>
                    <a:cubicBezTo>
                      <a:pt x="2583" y="9258"/>
                      <a:pt x="2583" y="9084"/>
                      <a:pt x="2583" y="8911"/>
                    </a:cubicBezTo>
                    <a:lnTo>
                      <a:pt x="2583" y="5398"/>
                    </a:lnTo>
                    <a:cubicBezTo>
                      <a:pt x="2583" y="5140"/>
                      <a:pt x="2505" y="4994"/>
                      <a:pt x="1646" y="5025"/>
                    </a:cubicBezTo>
                    <a:cubicBezTo>
                      <a:pt x="553" y="5082"/>
                      <a:pt x="-72" y="4851"/>
                      <a:pt x="7" y="4361"/>
                    </a:cubicBezTo>
                    <a:cubicBezTo>
                      <a:pt x="85" y="3498"/>
                      <a:pt x="241" y="2635"/>
                      <a:pt x="319" y="1770"/>
                    </a:cubicBezTo>
                    <a:cubicBezTo>
                      <a:pt x="397" y="1596"/>
                      <a:pt x="397" y="1425"/>
                      <a:pt x="397" y="1252"/>
                    </a:cubicBezTo>
                    <a:cubicBezTo>
                      <a:pt x="475" y="560"/>
                      <a:pt x="1490" y="158"/>
                      <a:pt x="3285" y="13"/>
                    </a:cubicBezTo>
                    <a:lnTo>
                      <a:pt x="4379" y="13"/>
                    </a:lnTo>
                    <a:cubicBezTo>
                      <a:pt x="5862" y="-15"/>
                      <a:pt x="7268" y="13"/>
                      <a:pt x="8673" y="13"/>
                    </a:cubicBezTo>
                    <a:close/>
                  </a:path>
                </a:pathLst>
              </a:custGeom>
              <a:grpFill/>
              <a:ln>
                <a:noFill/>
              </a:ln>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solidFill>
                    <a:srgbClr val="282F39"/>
                  </a:solidFill>
                </a:endParaRPr>
              </a:p>
            </p:txBody>
          </p:sp>
          <p:sp>
            <p:nvSpPr>
              <p:cNvPr id="63" name="Freeform 18">
                <a:extLst>
                  <a:ext uri="{FF2B5EF4-FFF2-40B4-BE49-F238E27FC236}"/>
                </a:extLst>
              </p:cNvPr>
              <p:cNvSpPr>
                <a:spLocks/>
              </p:cNvSpPr>
              <p:nvPr/>
            </p:nvSpPr>
            <p:spPr bwMode="auto">
              <a:xfrm>
                <a:off x="10501502" y="2602151"/>
                <a:ext cx="478169" cy="478169"/>
              </a:xfrm>
              <a:custGeom>
                <a:avLst/>
                <a:gdLst>
                  <a:gd name="T0" fmla="*/ 42 w 83"/>
                  <a:gd name="T1" fmla="*/ 0 h 83"/>
                  <a:gd name="T2" fmla="*/ 83 w 83"/>
                  <a:gd name="T3" fmla="*/ 41 h 83"/>
                  <a:gd name="T4" fmla="*/ 42 w 83"/>
                  <a:gd name="T5" fmla="*/ 83 h 83"/>
                  <a:gd name="T6" fmla="*/ 0 w 83"/>
                  <a:gd name="T7" fmla="*/ 41 h 83"/>
                  <a:gd name="T8" fmla="*/ 42 w 83"/>
                  <a:gd name="T9" fmla="*/ 0 h 83"/>
                </a:gdLst>
                <a:ahLst/>
                <a:cxnLst>
                  <a:cxn ang="0">
                    <a:pos x="T0" y="T1"/>
                  </a:cxn>
                  <a:cxn ang="0">
                    <a:pos x="T2" y="T3"/>
                  </a:cxn>
                  <a:cxn ang="0">
                    <a:pos x="T4" y="T5"/>
                  </a:cxn>
                  <a:cxn ang="0">
                    <a:pos x="T6" y="T7"/>
                  </a:cxn>
                  <a:cxn ang="0">
                    <a:pos x="T8" y="T9"/>
                  </a:cxn>
                </a:cxnLst>
                <a:rect l="0" t="0" r="r" b="b"/>
                <a:pathLst>
                  <a:path w="83" h="83">
                    <a:moveTo>
                      <a:pt x="42" y="0"/>
                    </a:moveTo>
                    <a:cubicBezTo>
                      <a:pt x="65" y="0"/>
                      <a:pt x="82" y="17"/>
                      <a:pt x="83" y="41"/>
                    </a:cubicBezTo>
                    <a:cubicBezTo>
                      <a:pt x="83" y="65"/>
                      <a:pt x="66" y="82"/>
                      <a:pt x="42" y="83"/>
                    </a:cubicBezTo>
                    <a:cubicBezTo>
                      <a:pt x="17" y="83"/>
                      <a:pt x="0" y="65"/>
                      <a:pt x="0" y="41"/>
                    </a:cubicBezTo>
                    <a:cubicBezTo>
                      <a:pt x="0" y="17"/>
                      <a:pt x="18" y="0"/>
                      <a:pt x="42" y="0"/>
                    </a:cubicBezTo>
                    <a:close/>
                  </a:path>
                </a:pathLst>
              </a:custGeom>
              <a:grpFill/>
              <a:ln>
                <a:noFill/>
              </a:ln>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solidFill>
                    <a:srgbClr val="282F39"/>
                  </a:solidFill>
                </a:endParaRPr>
              </a:p>
            </p:txBody>
          </p:sp>
        </p:grpSp>
        <p:grpSp>
          <p:nvGrpSpPr>
            <p:cNvPr id="10" name="Group 50">
              <a:extLst>
                <a:ext uri="{FF2B5EF4-FFF2-40B4-BE49-F238E27FC236}"/>
              </a:extLst>
            </p:cNvPr>
            <p:cNvGrpSpPr/>
            <p:nvPr/>
          </p:nvGrpSpPr>
          <p:grpSpPr>
            <a:xfrm>
              <a:off x="3752576" y="2955634"/>
              <a:ext cx="587772" cy="2010387"/>
              <a:chOff x="10277705" y="2602151"/>
              <a:chExt cx="736325" cy="2518489"/>
            </a:xfrm>
            <a:grpFill/>
          </p:grpSpPr>
          <p:sp>
            <p:nvSpPr>
              <p:cNvPr id="60" name="Freeform 7">
                <a:extLst>
                  <a:ext uri="{FF2B5EF4-FFF2-40B4-BE49-F238E27FC236}"/>
                </a:extLst>
              </p:cNvPr>
              <p:cNvSpPr>
                <a:spLocks/>
              </p:cNvSpPr>
              <p:nvPr/>
            </p:nvSpPr>
            <p:spPr bwMode="auto">
              <a:xfrm>
                <a:off x="10277705" y="3120574"/>
                <a:ext cx="736325" cy="2000066"/>
              </a:xfrm>
              <a:custGeom>
                <a:avLst/>
                <a:gdLst>
                  <a:gd name="T0" fmla="*/ 112 w 129"/>
                  <a:gd name="T1" fmla="*/ 1 h 351"/>
                  <a:gd name="T2" fmla="*/ 108 w 129"/>
                  <a:gd name="T3" fmla="*/ 79 h 351"/>
                  <a:gd name="T4" fmla="*/ 107 w 129"/>
                  <a:gd name="T5" fmla="*/ 149 h 351"/>
                  <a:gd name="T6" fmla="*/ 121 w 129"/>
                  <a:gd name="T7" fmla="*/ 175 h 351"/>
                  <a:gd name="T8" fmla="*/ 128 w 129"/>
                  <a:gd name="T9" fmla="*/ 187 h 351"/>
                  <a:gd name="T10" fmla="*/ 129 w 129"/>
                  <a:gd name="T11" fmla="*/ 322 h 351"/>
                  <a:gd name="T12" fmla="*/ 114 w 129"/>
                  <a:gd name="T13" fmla="*/ 346 h 351"/>
                  <a:gd name="T14" fmla="*/ 85 w 129"/>
                  <a:gd name="T15" fmla="*/ 336 h 351"/>
                  <a:gd name="T16" fmla="*/ 84 w 129"/>
                  <a:gd name="T17" fmla="*/ 335 h 351"/>
                  <a:gd name="T18" fmla="*/ 59 w 129"/>
                  <a:gd name="T19" fmla="*/ 347 h 351"/>
                  <a:gd name="T20" fmla="*/ 35 w 129"/>
                  <a:gd name="T21" fmla="*/ 328 h 351"/>
                  <a:gd name="T22" fmla="*/ 34 w 129"/>
                  <a:gd name="T23" fmla="*/ 310 h 351"/>
                  <a:gd name="T24" fmla="*/ 34 w 129"/>
                  <a:gd name="T25" fmla="*/ 188 h 351"/>
                  <a:gd name="T26" fmla="*/ 22 w 129"/>
                  <a:gd name="T27" fmla="*/ 175 h 351"/>
                  <a:gd name="T28" fmla="*/ 1 w 129"/>
                  <a:gd name="T29" fmla="*/ 152 h 351"/>
                  <a:gd name="T30" fmla="*/ 5 w 129"/>
                  <a:gd name="T31" fmla="*/ 62 h 351"/>
                  <a:gd name="T32" fmla="*/ 6 w 129"/>
                  <a:gd name="T33" fmla="*/ 44 h 351"/>
                  <a:gd name="T34" fmla="*/ 43 w 129"/>
                  <a:gd name="T35" fmla="*/ 1 h 351"/>
                  <a:gd name="T36" fmla="*/ 57 w 129"/>
                  <a:gd name="T37" fmla="*/ 1 h 351"/>
                  <a:gd name="T38" fmla="*/ 112 w 129"/>
                  <a:gd name="T39" fmla="*/ 1 h 351"/>
                  <a:gd name="connsiteX0" fmla="*/ 8611 w 9929"/>
                  <a:gd name="connsiteY0" fmla="*/ 13 h 9903"/>
                  <a:gd name="connsiteX1" fmla="*/ 8301 w 9929"/>
                  <a:gd name="connsiteY1" fmla="*/ 2236 h 9903"/>
                  <a:gd name="connsiteX2" fmla="*/ 8224 w 9929"/>
                  <a:gd name="connsiteY2" fmla="*/ 4230 h 9903"/>
                  <a:gd name="connsiteX3" fmla="*/ 9309 w 9929"/>
                  <a:gd name="connsiteY3" fmla="*/ 4971 h 9903"/>
                  <a:gd name="connsiteX4" fmla="*/ 9851 w 9929"/>
                  <a:gd name="connsiteY4" fmla="*/ 5313 h 9903"/>
                  <a:gd name="connsiteX5" fmla="*/ 9929 w 9929"/>
                  <a:gd name="connsiteY5" fmla="*/ 9159 h 9903"/>
                  <a:gd name="connsiteX6" fmla="*/ 8766 w 9929"/>
                  <a:gd name="connsiteY6" fmla="*/ 9843 h 9903"/>
                  <a:gd name="connsiteX7" fmla="*/ 6518 w 9929"/>
                  <a:gd name="connsiteY7" fmla="*/ 9558 h 9903"/>
                  <a:gd name="connsiteX8" fmla="*/ 6441 w 9929"/>
                  <a:gd name="connsiteY8" fmla="*/ 9529 h 9903"/>
                  <a:gd name="connsiteX9" fmla="*/ 4503 w 9929"/>
                  <a:gd name="connsiteY9" fmla="*/ 9871 h 9903"/>
                  <a:gd name="connsiteX10" fmla="*/ 2642 w 9929"/>
                  <a:gd name="connsiteY10" fmla="*/ 9330 h 9903"/>
                  <a:gd name="connsiteX11" fmla="*/ 2565 w 9929"/>
                  <a:gd name="connsiteY11" fmla="*/ 8817 h 9903"/>
                  <a:gd name="connsiteX12" fmla="*/ 2565 w 9929"/>
                  <a:gd name="connsiteY12" fmla="*/ 5341 h 9903"/>
                  <a:gd name="connsiteX13" fmla="*/ 1634 w 9929"/>
                  <a:gd name="connsiteY13" fmla="*/ 4971 h 9903"/>
                  <a:gd name="connsiteX14" fmla="*/ 7 w 9929"/>
                  <a:gd name="connsiteY14" fmla="*/ 4315 h 9903"/>
                  <a:gd name="connsiteX15" fmla="*/ 317 w 9929"/>
                  <a:gd name="connsiteY15" fmla="*/ 1751 h 9903"/>
                  <a:gd name="connsiteX16" fmla="*/ 394 w 9929"/>
                  <a:gd name="connsiteY16" fmla="*/ 1239 h 9903"/>
                  <a:gd name="connsiteX17" fmla="*/ 3262 w 9929"/>
                  <a:gd name="connsiteY17" fmla="*/ 13 h 9903"/>
                  <a:gd name="connsiteX18" fmla="*/ 4348 w 9929"/>
                  <a:gd name="connsiteY18" fmla="*/ 13 h 9903"/>
                  <a:gd name="connsiteX19" fmla="*/ 8611 w 9929"/>
                  <a:gd name="connsiteY19" fmla="*/ 13 h 9903"/>
                  <a:gd name="connsiteX0" fmla="*/ 8673 w 10000"/>
                  <a:gd name="connsiteY0" fmla="*/ 13 h 10000"/>
                  <a:gd name="connsiteX1" fmla="*/ 8360 w 10000"/>
                  <a:gd name="connsiteY1" fmla="*/ 2258 h 10000"/>
                  <a:gd name="connsiteX2" fmla="*/ 8283 w 10000"/>
                  <a:gd name="connsiteY2" fmla="*/ 4271 h 10000"/>
                  <a:gd name="connsiteX3" fmla="*/ 9376 w 10000"/>
                  <a:gd name="connsiteY3" fmla="*/ 5020 h 10000"/>
                  <a:gd name="connsiteX4" fmla="*/ 9921 w 10000"/>
                  <a:gd name="connsiteY4" fmla="*/ 5365 h 10000"/>
                  <a:gd name="connsiteX5" fmla="*/ 10000 w 10000"/>
                  <a:gd name="connsiteY5" fmla="*/ 9249 h 10000"/>
                  <a:gd name="connsiteX6" fmla="*/ 8829 w 10000"/>
                  <a:gd name="connsiteY6" fmla="*/ 9939 h 10000"/>
                  <a:gd name="connsiteX7" fmla="*/ 6565 w 10000"/>
                  <a:gd name="connsiteY7" fmla="*/ 9652 h 10000"/>
                  <a:gd name="connsiteX8" fmla="*/ 5517 w 10000"/>
                  <a:gd name="connsiteY8" fmla="*/ 9471 h 10000"/>
                  <a:gd name="connsiteX9" fmla="*/ 4535 w 10000"/>
                  <a:gd name="connsiteY9" fmla="*/ 9968 h 10000"/>
                  <a:gd name="connsiteX10" fmla="*/ 2661 w 10000"/>
                  <a:gd name="connsiteY10" fmla="*/ 9421 h 10000"/>
                  <a:gd name="connsiteX11" fmla="*/ 2583 w 10000"/>
                  <a:gd name="connsiteY11" fmla="*/ 8903 h 10000"/>
                  <a:gd name="connsiteX12" fmla="*/ 2583 w 10000"/>
                  <a:gd name="connsiteY12" fmla="*/ 5393 h 10000"/>
                  <a:gd name="connsiteX13" fmla="*/ 1646 w 10000"/>
                  <a:gd name="connsiteY13" fmla="*/ 5020 h 10000"/>
                  <a:gd name="connsiteX14" fmla="*/ 7 w 10000"/>
                  <a:gd name="connsiteY14" fmla="*/ 4357 h 10000"/>
                  <a:gd name="connsiteX15" fmla="*/ 319 w 10000"/>
                  <a:gd name="connsiteY15" fmla="*/ 1768 h 10000"/>
                  <a:gd name="connsiteX16" fmla="*/ 397 w 10000"/>
                  <a:gd name="connsiteY16" fmla="*/ 1251 h 10000"/>
                  <a:gd name="connsiteX17" fmla="*/ 3285 w 10000"/>
                  <a:gd name="connsiteY17" fmla="*/ 13 h 10000"/>
                  <a:gd name="connsiteX18" fmla="*/ 4379 w 10000"/>
                  <a:gd name="connsiteY18" fmla="*/ 13 h 10000"/>
                  <a:gd name="connsiteX19" fmla="*/ 8673 w 10000"/>
                  <a:gd name="connsiteY19" fmla="*/ 13 h 10000"/>
                  <a:gd name="connsiteX0" fmla="*/ 8673 w 10000"/>
                  <a:gd name="connsiteY0" fmla="*/ 13 h 10000"/>
                  <a:gd name="connsiteX1" fmla="*/ 8360 w 10000"/>
                  <a:gd name="connsiteY1" fmla="*/ 2258 h 10000"/>
                  <a:gd name="connsiteX2" fmla="*/ 8283 w 10000"/>
                  <a:gd name="connsiteY2" fmla="*/ 4271 h 10000"/>
                  <a:gd name="connsiteX3" fmla="*/ 9376 w 10000"/>
                  <a:gd name="connsiteY3" fmla="*/ 5020 h 10000"/>
                  <a:gd name="connsiteX4" fmla="*/ 9921 w 10000"/>
                  <a:gd name="connsiteY4" fmla="*/ 5365 h 10000"/>
                  <a:gd name="connsiteX5" fmla="*/ 10000 w 10000"/>
                  <a:gd name="connsiteY5" fmla="*/ 9249 h 10000"/>
                  <a:gd name="connsiteX6" fmla="*/ 8829 w 10000"/>
                  <a:gd name="connsiteY6" fmla="*/ 9939 h 10000"/>
                  <a:gd name="connsiteX7" fmla="*/ 6565 w 10000"/>
                  <a:gd name="connsiteY7" fmla="*/ 9652 h 10000"/>
                  <a:gd name="connsiteX8" fmla="*/ 4535 w 10000"/>
                  <a:gd name="connsiteY8" fmla="*/ 9968 h 10000"/>
                  <a:gd name="connsiteX9" fmla="*/ 2661 w 10000"/>
                  <a:gd name="connsiteY9" fmla="*/ 9421 h 10000"/>
                  <a:gd name="connsiteX10" fmla="*/ 2583 w 10000"/>
                  <a:gd name="connsiteY10" fmla="*/ 8903 h 10000"/>
                  <a:gd name="connsiteX11" fmla="*/ 2583 w 10000"/>
                  <a:gd name="connsiteY11" fmla="*/ 5393 h 10000"/>
                  <a:gd name="connsiteX12" fmla="*/ 1646 w 10000"/>
                  <a:gd name="connsiteY12" fmla="*/ 5020 h 10000"/>
                  <a:gd name="connsiteX13" fmla="*/ 7 w 10000"/>
                  <a:gd name="connsiteY13" fmla="*/ 4357 h 10000"/>
                  <a:gd name="connsiteX14" fmla="*/ 319 w 10000"/>
                  <a:gd name="connsiteY14" fmla="*/ 1768 h 10000"/>
                  <a:gd name="connsiteX15" fmla="*/ 397 w 10000"/>
                  <a:gd name="connsiteY15" fmla="*/ 1251 h 10000"/>
                  <a:gd name="connsiteX16" fmla="*/ 3285 w 10000"/>
                  <a:gd name="connsiteY16" fmla="*/ 13 h 10000"/>
                  <a:gd name="connsiteX17" fmla="*/ 4379 w 10000"/>
                  <a:gd name="connsiteY17" fmla="*/ 13 h 10000"/>
                  <a:gd name="connsiteX18" fmla="*/ 8673 w 10000"/>
                  <a:gd name="connsiteY18" fmla="*/ 13 h 10000"/>
                  <a:gd name="connsiteX0" fmla="*/ 8673 w 10000"/>
                  <a:gd name="connsiteY0" fmla="*/ 13 h 9994"/>
                  <a:gd name="connsiteX1" fmla="*/ 8360 w 10000"/>
                  <a:gd name="connsiteY1" fmla="*/ 2258 h 9994"/>
                  <a:gd name="connsiteX2" fmla="*/ 8283 w 10000"/>
                  <a:gd name="connsiteY2" fmla="*/ 4271 h 9994"/>
                  <a:gd name="connsiteX3" fmla="*/ 9376 w 10000"/>
                  <a:gd name="connsiteY3" fmla="*/ 5020 h 9994"/>
                  <a:gd name="connsiteX4" fmla="*/ 9921 w 10000"/>
                  <a:gd name="connsiteY4" fmla="*/ 5365 h 9994"/>
                  <a:gd name="connsiteX5" fmla="*/ 10000 w 10000"/>
                  <a:gd name="connsiteY5" fmla="*/ 9249 h 9994"/>
                  <a:gd name="connsiteX6" fmla="*/ 8829 w 10000"/>
                  <a:gd name="connsiteY6" fmla="*/ 9939 h 9994"/>
                  <a:gd name="connsiteX7" fmla="*/ 6198 w 10000"/>
                  <a:gd name="connsiteY7" fmla="*/ 9620 h 9994"/>
                  <a:gd name="connsiteX8" fmla="*/ 4535 w 10000"/>
                  <a:gd name="connsiteY8" fmla="*/ 9968 h 9994"/>
                  <a:gd name="connsiteX9" fmla="*/ 2661 w 10000"/>
                  <a:gd name="connsiteY9" fmla="*/ 9421 h 9994"/>
                  <a:gd name="connsiteX10" fmla="*/ 2583 w 10000"/>
                  <a:gd name="connsiteY10" fmla="*/ 8903 h 9994"/>
                  <a:gd name="connsiteX11" fmla="*/ 2583 w 10000"/>
                  <a:gd name="connsiteY11" fmla="*/ 5393 h 9994"/>
                  <a:gd name="connsiteX12" fmla="*/ 1646 w 10000"/>
                  <a:gd name="connsiteY12" fmla="*/ 5020 h 9994"/>
                  <a:gd name="connsiteX13" fmla="*/ 7 w 10000"/>
                  <a:gd name="connsiteY13" fmla="*/ 4357 h 9994"/>
                  <a:gd name="connsiteX14" fmla="*/ 319 w 10000"/>
                  <a:gd name="connsiteY14" fmla="*/ 1768 h 9994"/>
                  <a:gd name="connsiteX15" fmla="*/ 397 w 10000"/>
                  <a:gd name="connsiteY15" fmla="*/ 1251 h 9994"/>
                  <a:gd name="connsiteX16" fmla="*/ 3285 w 10000"/>
                  <a:gd name="connsiteY16" fmla="*/ 13 h 9994"/>
                  <a:gd name="connsiteX17" fmla="*/ 4379 w 10000"/>
                  <a:gd name="connsiteY17" fmla="*/ 13 h 9994"/>
                  <a:gd name="connsiteX18" fmla="*/ 8673 w 10000"/>
                  <a:gd name="connsiteY18" fmla="*/ 13 h 9994"/>
                  <a:gd name="connsiteX0" fmla="*/ 8673 w 10000"/>
                  <a:gd name="connsiteY0" fmla="*/ 13 h 10000"/>
                  <a:gd name="connsiteX1" fmla="*/ 8360 w 10000"/>
                  <a:gd name="connsiteY1" fmla="*/ 2259 h 10000"/>
                  <a:gd name="connsiteX2" fmla="*/ 8283 w 10000"/>
                  <a:gd name="connsiteY2" fmla="*/ 4274 h 10000"/>
                  <a:gd name="connsiteX3" fmla="*/ 9376 w 10000"/>
                  <a:gd name="connsiteY3" fmla="*/ 5023 h 10000"/>
                  <a:gd name="connsiteX4" fmla="*/ 9921 w 10000"/>
                  <a:gd name="connsiteY4" fmla="*/ 5368 h 10000"/>
                  <a:gd name="connsiteX5" fmla="*/ 10000 w 10000"/>
                  <a:gd name="connsiteY5" fmla="*/ 9255 h 10000"/>
                  <a:gd name="connsiteX6" fmla="*/ 8829 w 10000"/>
                  <a:gd name="connsiteY6" fmla="*/ 9945 h 10000"/>
                  <a:gd name="connsiteX7" fmla="*/ 6198 w 10000"/>
                  <a:gd name="connsiteY7" fmla="*/ 9626 h 10000"/>
                  <a:gd name="connsiteX8" fmla="*/ 4535 w 10000"/>
                  <a:gd name="connsiteY8" fmla="*/ 9974 h 10000"/>
                  <a:gd name="connsiteX9" fmla="*/ 2661 w 10000"/>
                  <a:gd name="connsiteY9" fmla="*/ 9427 h 10000"/>
                  <a:gd name="connsiteX10" fmla="*/ 2583 w 10000"/>
                  <a:gd name="connsiteY10" fmla="*/ 8908 h 10000"/>
                  <a:gd name="connsiteX11" fmla="*/ 2583 w 10000"/>
                  <a:gd name="connsiteY11" fmla="*/ 5396 h 10000"/>
                  <a:gd name="connsiteX12" fmla="*/ 1646 w 10000"/>
                  <a:gd name="connsiteY12" fmla="*/ 5023 h 10000"/>
                  <a:gd name="connsiteX13" fmla="*/ 7 w 10000"/>
                  <a:gd name="connsiteY13" fmla="*/ 4360 h 10000"/>
                  <a:gd name="connsiteX14" fmla="*/ 319 w 10000"/>
                  <a:gd name="connsiteY14" fmla="*/ 1769 h 10000"/>
                  <a:gd name="connsiteX15" fmla="*/ 397 w 10000"/>
                  <a:gd name="connsiteY15" fmla="*/ 1252 h 10000"/>
                  <a:gd name="connsiteX16" fmla="*/ 3285 w 10000"/>
                  <a:gd name="connsiteY16" fmla="*/ 13 h 10000"/>
                  <a:gd name="connsiteX17" fmla="*/ 4379 w 10000"/>
                  <a:gd name="connsiteY17" fmla="*/ 13 h 10000"/>
                  <a:gd name="connsiteX18" fmla="*/ 8673 w 10000"/>
                  <a:gd name="connsiteY18" fmla="*/ 13 h 10000"/>
                  <a:gd name="connsiteX0" fmla="*/ 8673 w 10000"/>
                  <a:gd name="connsiteY0" fmla="*/ 13 h 10000"/>
                  <a:gd name="connsiteX1" fmla="*/ 8360 w 10000"/>
                  <a:gd name="connsiteY1" fmla="*/ 2259 h 10000"/>
                  <a:gd name="connsiteX2" fmla="*/ 8283 w 10000"/>
                  <a:gd name="connsiteY2" fmla="*/ 4274 h 10000"/>
                  <a:gd name="connsiteX3" fmla="*/ 9376 w 10000"/>
                  <a:gd name="connsiteY3" fmla="*/ 5023 h 10000"/>
                  <a:gd name="connsiteX4" fmla="*/ 9921 w 10000"/>
                  <a:gd name="connsiteY4" fmla="*/ 5368 h 10000"/>
                  <a:gd name="connsiteX5" fmla="*/ 10000 w 10000"/>
                  <a:gd name="connsiteY5" fmla="*/ 9255 h 10000"/>
                  <a:gd name="connsiteX6" fmla="*/ 8829 w 10000"/>
                  <a:gd name="connsiteY6" fmla="*/ 9945 h 10000"/>
                  <a:gd name="connsiteX7" fmla="*/ 6198 w 10000"/>
                  <a:gd name="connsiteY7" fmla="*/ 9626 h 10000"/>
                  <a:gd name="connsiteX8" fmla="*/ 4535 w 10000"/>
                  <a:gd name="connsiteY8" fmla="*/ 9974 h 10000"/>
                  <a:gd name="connsiteX9" fmla="*/ 2661 w 10000"/>
                  <a:gd name="connsiteY9" fmla="*/ 9427 h 10000"/>
                  <a:gd name="connsiteX10" fmla="*/ 2583 w 10000"/>
                  <a:gd name="connsiteY10" fmla="*/ 8908 h 10000"/>
                  <a:gd name="connsiteX11" fmla="*/ 2583 w 10000"/>
                  <a:gd name="connsiteY11" fmla="*/ 5396 h 10000"/>
                  <a:gd name="connsiteX12" fmla="*/ 1646 w 10000"/>
                  <a:gd name="connsiteY12" fmla="*/ 5023 h 10000"/>
                  <a:gd name="connsiteX13" fmla="*/ 7 w 10000"/>
                  <a:gd name="connsiteY13" fmla="*/ 4360 h 10000"/>
                  <a:gd name="connsiteX14" fmla="*/ 319 w 10000"/>
                  <a:gd name="connsiteY14" fmla="*/ 1769 h 10000"/>
                  <a:gd name="connsiteX15" fmla="*/ 397 w 10000"/>
                  <a:gd name="connsiteY15" fmla="*/ 1252 h 10000"/>
                  <a:gd name="connsiteX16" fmla="*/ 3285 w 10000"/>
                  <a:gd name="connsiteY16" fmla="*/ 13 h 10000"/>
                  <a:gd name="connsiteX17" fmla="*/ 4379 w 10000"/>
                  <a:gd name="connsiteY17" fmla="*/ 13 h 10000"/>
                  <a:gd name="connsiteX18" fmla="*/ 8673 w 10000"/>
                  <a:gd name="connsiteY18" fmla="*/ 13 h 10000"/>
                  <a:gd name="connsiteX0" fmla="*/ 8673 w 10000"/>
                  <a:gd name="connsiteY0" fmla="*/ 13 h 10000"/>
                  <a:gd name="connsiteX1" fmla="*/ 8360 w 10000"/>
                  <a:gd name="connsiteY1" fmla="*/ 2259 h 10000"/>
                  <a:gd name="connsiteX2" fmla="*/ 8283 w 10000"/>
                  <a:gd name="connsiteY2" fmla="*/ 4274 h 10000"/>
                  <a:gd name="connsiteX3" fmla="*/ 9376 w 10000"/>
                  <a:gd name="connsiteY3" fmla="*/ 5023 h 10000"/>
                  <a:gd name="connsiteX4" fmla="*/ 9921 w 10000"/>
                  <a:gd name="connsiteY4" fmla="*/ 5368 h 10000"/>
                  <a:gd name="connsiteX5" fmla="*/ 10000 w 10000"/>
                  <a:gd name="connsiteY5" fmla="*/ 9255 h 10000"/>
                  <a:gd name="connsiteX6" fmla="*/ 8829 w 10000"/>
                  <a:gd name="connsiteY6" fmla="*/ 9945 h 10000"/>
                  <a:gd name="connsiteX7" fmla="*/ 6198 w 10000"/>
                  <a:gd name="connsiteY7" fmla="*/ 9626 h 10000"/>
                  <a:gd name="connsiteX8" fmla="*/ 4535 w 10000"/>
                  <a:gd name="connsiteY8" fmla="*/ 9974 h 10000"/>
                  <a:gd name="connsiteX9" fmla="*/ 2661 w 10000"/>
                  <a:gd name="connsiteY9" fmla="*/ 9427 h 10000"/>
                  <a:gd name="connsiteX10" fmla="*/ 2583 w 10000"/>
                  <a:gd name="connsiteY10" fmla="*/ 8908 h 10000"/>
                  <a:gd name="connsiteX11" fmla="*/ 2583 w 10000"/>
                  <a:gd name="connsiteY11" fmla="*/ 5396 h 10000"/>
                  <a:gd name="connsiteX12" fmla="*/ 1646 w 10000"/>
                  <a:gd name="connsiteY12" fmla="*/ 5023 h 10000"/>
                  <a:gd name="connsiteX13" fmla="*/ 7 w 10000"/>
                  <a:gd name="connsiteY13" fmla="*/ 4360 h 10000"/>
                  <a:gd name="connsiteX14" fmla="*/ 319 w 10000"/>
                  <a:gd name="connsiteY14" fmla="*/ 1769 h 10000"/>
                  <a:gd name="connsiteX15" fmla="*/ 397 w 10000"/>
                  <a:gd name="connsiteY15" fmla="*/ 1252 h 10000"/>
                  <a:gd name="connsiteX16" fmla="*/ 3285 w 10000"/>
                  <a:gd name="connsiteY16" fmla="*/ 13 h 10000"/>
                  <a:gd name="connsiteX17" fmla="*/ 4379 w 10000"/>
                  <a:gd name="connsiteY17" fmla="*/ 13 h 10000"/>
                  <a:gd name="connsiteX18" fmla="*/ 8673 w 10000"/>
                  <a:gd name="connsiteY18" fmla="*/ 13 h 10000"/>
                  <a:gd name="connsiteX0" fmla="*/ 8673 w 10000"/>
                  <a:gd name="connsiteY0" fmla="*/ 13 h 9997"/>
                  <a:gd name="connsiteX1" fmla="*/ 8360 w 10000"/>
                  <a:gd name="connsiteY1" fmla="*/ 2259 h 9997"/>
                  <a:gd name="connsiteX2" fmla="*/ 8283 w 10000"/>
                  <a:gd name="connsiteY2" fmla="*/ 4274 h 9997"/>
                  <a:gd name="connsiteX3" fmla="*/ 9376 w 10000"/>
                  <a:gd name="connsiteY3" fmla="*/ 5023 h 9997"/>
                  <a:gd name="connsiteX4" fmla="*/ 9921 w 10000"/>
                  <a:gd name="connsiteY4" fmla="*/ 5368 h 9997"/>
                  <a:gd name="connsiteX5" fmla="*/ 10000 w 10000"/>
                  <a:gd name="connsiteY5" fmla="*/ 9255 h 9997"/>
                  <a:gd name="connsiteX6" fmla="*/ 8829 w 10000"/>
                  <a:gd name="connsiteY6" fmla="*/ 9945 h 9997"/>
                  <a:gd name="connsiteX7" fmla="*/ 6306 w 10000"/>
                  <a:gd name="connsiteY7" fmla="*/ 9610 h 9997"/>
                  <a:gd name="connsiteX8" fmla="*/ 4535 w 10000"/>
                  <a:gd name="connsiteY8" fmla="*/ 9974 h 9997"/>
                  <a:gd name="connsiteX9" fmla="*/ 2661 w 10000"/>
                  <a:gd name="connsiteY9" fmla="*/ 9427 h 9997"/>
                  <a:gd name="connsiteX10" fmla="*/ 2583 w 10000"/>
                  <a:gd name="connsiteY10" fmla="*/ 8908 h 9997"/>
                  <a:gd name="connsiteX11" fmla="*/ 2583 w 10000"/>
                  <a:gd name="connsiteY11" fmla="*/ 5396 h 9997"/>
                  <a:gd name="connsiteX12" fmla="*/ 1646 w 10000"/>
                  <a:gd name="connsiteY12" fmla="*/ 5023 h 9997"/>
                  <a:gd name="connsiteX13" fmla="*/ 7 w 10000"/>
                  <a:gd name="connsiteY13" fmla="*/ 4360 h 9997"/>
                  <a:gd name="connsiteX14" fmla="*/ 319 w 10000"/>
                  <a:gd name="connsiteY14" fmla="*/ 1769 h 9997"/>
                  <a:gd name="connsiteX15" fmla="*/ 397 w 10000"/>
                  <a:gd name="connsiteY15" fmla="*/ 1252 h 9997"/>
                  <a:gd name="connsiteX16" fmla="*/ 3285 w 10000"/>
                  <a:gd name="connsiteY16" fmla="*/ 13 h 9997"/>
                  <a:gd name="connsiteX17" fmla="*/ 4379 w 10000"/>
                  <a:gd name="connsiteY17" fmla="*/ 13 h 9997"/>
                  <a:gd name="connsiteX18" fmla="*/ 8673 w 10000"/>
                  <a:gd name="connsiteY18" fmla="*/ 13 h 9997"/>
                  <a:gd name="connsiteX0" fmla="*/ 8673 w 10000"/>
                  <a:gd name="connsiteY0" fmla="*/ 13 h 10000"/>
                  <a:gd name="connsiteX1" fmla="*/ 8360 w 10000"/>
                  <a:gd name="connsiteY1" fmla="*/ 2260 h 10000"/>
                  <a:gd name="connsiteX2" fmla="*/ 8283 w 10000"/>
                  <a:gd name="connsiteY2" fmla="*/ 4275 h 10000"/>
                  <a:gd name="connsiteX3" fmla="*/ 9376 w 10000"/>
                  <a:gd name="connsiteY3" fmla="*/ 5025 h 10000"/>
                  <a:gd name="connsiteX4" fmla="*/ 9921 w 10000"/>
                  <a:gd name="connsiteY4" fmla="*/ 5370 h 10000"/>
                  <a:gd name="connsiteX5" fmla="*/ 10000 w 10000"/>
                  <a:gd name="connsiteY5" fmla="*/ 9258 h 10000"/>
                  <a:gd name="connsiteX6" fmla="*/ 8829 w 10000"/>
                  <a:gd name="connsiteY6" fmla="*/ 9948 h 10000"/>
                  <a:gd name="connsiteX7" fmla="*/ 6306 w 10000"/>
                  <a:gd name="connsiteY7" fmla="*/ 9613 h 10000"/>
                  <a:gd name="connsiteX8" fmla="*/ 4535 w 10000"/>
                  <a:gd name="connsiteY8" fmla="*/ 9977 h 10000"/>
                  <a:gd name="connsiteX9" fmla="*/ 2661 w 10000"/>
                  <a:gd name="connsiteY9" fmla="*/ 9430 h 10000"/>
                  <a:gd name="connsiteX10" fmla="*/ 2583 w 10000"/>
                  <a:gd name="connsiteY10" fmla="*/ 8911 h 10000"/>
                  <a:gd name="connsiteX11" fmla="*/ 2583 w 10000"/>
                  <a:gd name="connsiteY11" fmla="*/ 5398 h 10000"/>
                  <a:gd name="connsiteX12" fmla="*/ 1646 w 10000"/>
                  <a:gd name="connsiteY12" fmla="*/ 5025 h 10000"/>
                  <a:gd name="connsiteX13" fmla="*/ 7 w 10000"/>
                  <a:gd name="connsiteY13" fmla="*/ 4361 h 10000"/>
                  <a:gd name="connsiteX14" fmla="*/ 319 w 10000"/>
                  <a:gd name="connsiteY14" fmla="*/ 1770 h 10000"/>
                  <a:gd name="connsiteX15" fmla="*/ 397 w 10000"/>
                  <a:gd name="connsiteY15" fmla="*/ 1252 h 10000"/>
                  <a:gd name="connsiteX16" fmla="*/ 3285 w 10000"/>
                  <a:gd name="connsiteY16" fmla="*/ 13 h 10000"/>
                  <a:gd name="connsiteX17" fmla="*/ 4379 w 10000"/>
                  <a:gd name="connsiteY17" fmla="*/ 13 h 10000"/>
                  <a:gd name="connsiteX18" fmla="*/ 8673 w 10000"/>
                  <a:gd name="connsiteY18" fmla="*/ 13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000" h="10000">
                    <a:moveTo>
                      <a:pt x="8673" y="13"/>
                    </a:moveTo>
                    <a:cubicBezTo>
                      <a:pt x="8516" y="791"/>
                      <a:pt x="8360" y="1539"/>
                      <a:pt x="8360" y="2260"/>
                    </a:cubicBezTo>
                    <a:cubicBezTo>
                      <a:pt x="8283" y="2922"/>
                      <a:pt x="8283" y="3613"/>
                      <a:pt x="8283" y="4275"/>
                    </a:cubicBezTo>
                    <a:cubicBezTo>
                      <a:pt x="8204" y="4621"/>
                      <a:pt x="8673" y="4822"/>
                      <a:pt x="9376" y="5025"/>
                    </a:cubicBezTo>
                    <a:cubicBezTo>
                      <a:pt x="9688" y="5111"/>
                      <a:pt x="9921" y="5255"/>
                      <a:pt x="9921" y="5370"/>
                    </a:cubicBezTo>
                    <a:cubicBezTo>
                      <a:pt x="10000" y="6666"/>
                      <a:pt x="10000" y="7961"/>
                      <a:pt x="10000" y="9258"/>
                    </a:cubicBezTo>
                    <a:cubicBezTo>
                      <a:pt x="10000" y="9603"/>
                      <a:pt x="9609" y="9833"/>
                      <a:pt x="8829" y="9948"/>
                    </a:cubicBezTo>
                    <a:cubicBezTo>
                      <a:pt x="7970" y="10092"/>
                      <a:pt x="7009" y="9929"/>
                      <a:pt x="6306" y="9613"/>
                    </a:cubicBezTo>
                    <a:cubicBezTo>
                      <a:pt x="5655" y="9935"/>
                      <a:pt x="5251" y="9992"/>
                      <a:pt x="4535" y="9977"/>
                    </a:cubicBezTo>
                    <a:cubicBezTo>
                      <a:pt x="3800" y="10042"/>
                      <a:pt x="2817" y="9804"/>
                      <a:pt x="2661" y="9430"/>
                    </a:cubicBezTo>
                    <a:cubicBezTo>
                      <a:pt x="2583" y="9258"/>
                      <a:pt x="2583" y="9084"/>
                      <a:pt x="2583" y="8911"/>
                    </a:cubicBezTo>
                    <a:lnTo>
                      <a:pt x="2583" y="5398"/>
                    </a:lnTo>
                    <a:cubicBezTo>
                      <a:pt x="2583" y="5140"/>
                      <a:pt x="2505" y="4994"/>
                      <a:pt x="1646" y="5025"/>
                    </a:cubicBezTo>
                    <a:cubicBezTo>
                      <a:pt x="553" y="5082"/>
                      <a:pt x="-72" y="4851"/>
                      <a:pt x="7" y="4361"/>
                    </a:cubicBezTo>
                    <a:cubicBezTo>
                      <a:pt x="85" y="3498"/>
                      <a:pt x="241" y="2635"/>
                      <a:pt x="319" y="1770"/>
                    </a:cubicBezTo>
                    <a:cubicBezTo>
                      <a:pt x="397" y="1596"/>
                      <a:pt x="397" y="1425"/>
                      <a:pt x="397" y="1252"/>
                    </a:cubicBezTo>
                    <a:cubicBezTo>
                      <a:pt x="475" y="560"/>
                      <a:pt x="1490" y="158"/>
                      <a:pt x="3285" y="13"/>
                    </a:cubicBezTo>
                    <a:lnTo>
                      <a:pt x="4379" y="13"/>
                    </a:lnTo>
                    <a:cubicBezTo>
                      <a:pt x="5862" y="-15"/>
                      <a:pt x="7268" y="13"/>
                      <a:pt x="8673" y="13"/>
                    </a:cubicBezTo>
                    <a:close/>
                  </a:path>
                </a:pathLst>
              </a:custGeom>
              <a:grpFill/>
              <a:ln>
                <a:noFill/>
              </a:ln>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solidFill>
                    <a:srgbClr val="282F39"/>
                  </a:solidFill>
                </a:endParaRPr>
              </a:p>
            </p:txBody>
          </p:sp>
          <p:sp>
            <p:nvSpPr>
              <p:cNvPr id="61" name="Freeform 18">
                <a:extLst>
                  <a:ext uri="{FF2B5EF4-FFF2-40B4-BE49-F238E27FC236}"/>
                </a:extLst>
              </p:cNvPr>
              <p:cNvSpPr>
                <a:spLocks/>
              </p:cNvSpPr>
              <p:nvPr/>
            </p:nvSpPr>
            <p:spPr bwMode="auto">
              <a:xfrm>
                <a:off x="10501502" y="2602151"/>
                <a:ext cx="478169" cy="478169"/>
              </a:xfrm>
              <a:custGeom>
                <a:avLst/>
                <a:gdLst>
                  <a:gd name="T0" fmla="*/ 42 w 83"/>
                  <a:gd name="T1" fmla="*/ 0 h 83"/>
                  <a:gd name="T2" fmla="*/ 83 w 83"/>
                  <a:gd name="T3" fmla="*/ 41 h 83"/>
                  <a:gd name="T4" fmla="*/ 42 w 83"/>
                  <a:gd name="T5" fmla="*/ 83 h 83"/>
                  <a:gd name="T6" fmla="*/ 0 w 83"/>
                  <a:gd name="T7" fmla="*/ 41 h 83"/>
                  <a:gd name="T8" fmla="*/ 42 w 83"/>
                  <a:gd name="T9" fmla="*/ 0 h 83"/>
                </a:gdLst>
                <a:ahLst/>
                <a:cxnLst>
                  <a:cxn ang="0">
                    <a:pos x="T0" y="T1"/>
                  </a:cxn>
                  <a:cxn ang="0">
                    <a:pos x="T2" y="T3"/>
                  </a:cxn>
                  <a:cxn ang="0">
                    <a:pos x="T4" y="T5"/>
                  </a:cxn>
                  <a:cxn ang="0">
                    <a:pos x="T6" y="T7"/>
                  </a:cxn>
                  <a:cxn ang="0">
                    <a:pos x="T8" y="T9"/>
                  </a:cxn>
                </a:cxnLst>
                <a:rect l="0" t="0" r="r" b="b"/>
                <a:pathLst>
                  <a:path w="83" h="83">
                    <a:moveTo>
                      <a:pt x="42" y="0"/>
                    </a:moveTo>
                    <a:cubicBezTo>
                      <a:pt x="65" y="0"/>
                      <a:pt x="82" y="17"/>
                      <a:pt x="83" y="41"/>
                    </a:cubicBezTo>
                    <a:cubicBezTo>
                      <a:pt x="83" y="65"/>
                      <a:pt x="66" y="82"/>
                      <a:pt x="42" y="83"/>
                    </a:cubicBezTo>
                    <a:cubicBezTo>
                      <a:pt x="17" y="83"/>
                      <a:pt x="0" y="65"/>
                      <a:pt x="0" y="41"/>
                    </a:cubicBezTo>
                    <a:cubicBezTo>
                      <a:pt x="0" y="17"/>
                      <a:pt x="18" y="0"/>
                      <a:pt x="42" y="0"/>
                    </a:cubicBezTo>
                    <a:close/>
                  </a:path>
                </a:pathLst>
              </a:custGeom>
              <a:grpFill/>
              <a:ln>
                <a:noFill/>
              </a:ln>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solidFill>
                    <a:srgbClr val="282F39"/>
                  </a:solidFill>
                </a:endParaRPr>
              </a:p>
            </p:txBody>
          </p:sp>
        </p:grpSp>
        <p:grpSp>
          <p:nvGrpSpPr>
            <p:cNvPr id="11" name="Group 51">
              <a:extLst>
                <a:ext uri="{FF2B5EF4-FFF2-40B4-BE49-F238E27FC236}"/>
              </a:extLst>
            </p:cNvPr>
            <p:cNvGrpSpPr/>
            <p:nvPr/>
          </p:nvGrpSpPr>
          <p:grpSpPr>
            <a:xfrm>
              <a:off x="3267815" y="3162155"/>
              <a:ext cx="504790" cy="1726559"/>
              <a:chOff x="10277705" y="2602151"/>
              <a:chExt cx="736325" cy="2518489"/>
            </a:xfrm>
            <a:grpFill/>
          </p:grpSpPr>
          <p:sp>
            <p:nvSpPr>
              <p:cNvPr id="58" name="Freeform 7">
                <a:extLst>
                  <a:ext uri="{FF2B5EF4-FFF2-40B4-BE49-F238E27FC236}"/>
                </a:extLst>
              </p:cNvPr>
              <p:cNvSpPr>
                <a:spLocks/>
              </p:cNvSpPr>
              <p:nvPr/>
            </p:nvSpPr>
            <p:spPr bwMode="auto">
              <a:xfrm>
                <a:off x="10277705" y="3120574"/>
                <a:ext cx="736325" cy="2000066"/>
              </a:xfrm>
              <a:custGeom>
                <a:avLst/>
                <a:gdLst>
                  <a:gd name="T0" fmla="*/ 112 w 129"/>
                  <a:gd name="T1" fmla="*/ 1 h 351"/>
                  <a:gd name="T2" fmla="*/ 108 w 129"/>
                  <a:gd name="T3" fmla="*/ 79 h 351"/>
                  <a:gd name="T4" fmla="*/ 107 w 129"/>
                  <a:gd name="T5" fmla="*/ 149 h 351"/>
                  <a:gd name="T6" fmla="*/ 121 w 129"/>
                  <a:gd name="T7" fmla="*/ 175 h 351"/>
                  <a:gd name="T8" fmla="*/ 128 w 129"/>
                  <a:gd name="T9" fmla="*/ 187 h 351"/>
                  <a:gd name="T10" fmla="*/ 129 w 129"/>
                  <a:gd name="T11" fmla="*/ 322 h 351"/>
                  <a:gd name="T12" fmla="*/ 114 w 129"/>
                  <a:gd name="T13" fmla="*/ 346 h 351"/>
                  <a:gd name="T14" fmla="*/ 85 w 129"/>
                  <a:gd name="T15" fmla="*/ 336 h 351"/>
                  <a:gd name="T16" fmla="*/ 84 w 129"/>
                  <a:gd name="T17" fmla="*/ 335 h 351"/>
                  <a:gd name="T18" fmla="*/ 59 w 129"/>
                  <a:gd name="T19" fmla="*/ 347 h 351"/>
                  <a:gd name="T20" fmla="*/ 35 w 129"/>
                  <a:gd name="T21" fmla="*/ 328 h 351"/>
                  <a:gd name="T22" fmla="*/ 34 w 129"/>
                  <a:gd name="T23" fmla="*/ 310 h 351"/>
                  <a:gd name="T24" fmla="*/ 34 w 129"/>
                  <a:gd name="T25" fmla="*/ 188 h 351"/>
                  <a:gd name="T26" fmla="*/ 22 w 129"/>
                  <a:gd name="T27" fmla="*/ 175 h 351"/>
                  <a:gd name="T28" fmla="*/ 1 w 129"/>
                  <a:gd name="T29" fmla="*/ 152 h 351"/>
                  <a:gd name="T30" fmla="*/ 5 w 129"/>
                  <a:gd name="T31" fmla="*/ 62 h 351"/>
                  <a:gd name="T32" fmla="*/ 6 w 129"/>
                  <a:gd name="T33" fmla="*/ 44 h 351"/>
                  <a:gd name="T34" fmla="*/ 43 w 129"/>
                  <a:gd name="T35" fmla="*/ 1 h 351"/>
                  <a:gd name="T36" fmla="*/ 57 w 129"/>
                  <a:gd name="T37" fmla="*/ 1 h 351"/>
                  <a:gd name="T38" fmla="*/ 112 w 129"/>
                  <a:gd name="T39" fmla="*/ 1 h 351"/>
                  <a:gd name="connsiteX0" fmla="*/ 8611 w 9929"/>
                  <a:gd name="connsiteY0" fmla="*/ 13 h 9903"/>
                  <a:gd name="connsiteX1" fmla="*/ 8301 w 9929"/>
                  <a:gd name="connsiteY1" fmla="*/ 2236 h 9903"/>
                  <a:gd name="connsiteX2" fmla="*/ 8224 w 9929"/>
                  <a:gd name="connsiteY2" fmla="*/ 4230 h 9903"/>
                  <a:gd name="connsiteX3" fmla="*/ 9309 w 9929"/>
                  <a:gd name="connsiteY3" fmla="*/ 4971 h 9903"/>
                  <a:gd name="connsiteX4" fmla="*/ 9851 w 9929"/>
                  <a:gd name="connsiteY4" fmla="*/ 5313 h 9903"/>
                  <a:gd name="connsiteX5" fmla="*/ 9929 w 9929"/>
                  <a:gd name="connsiteY5" fmla="*/ 9159 h 9903"/>
                  <a:gd name="connsiteX6" fmla="*/ 8766 w 9929"/>
                  <a:gd name="connsiteY6" fmla="*/ 9843 h 9903"/>
                  <a:gd name="connsiteX7" fmla="*/ 6518 w 9929"/>
                  <a:gd name="connsiteY7" fmla="*/ 9558 h 9903"/>
                  <a:gd name="connsiteX8" fmla="*/ 6441 w 9929"/>
                  <a:gd name="connsiteY8" fmla="*/ 9529 h 9903"/>
                  <a:gd name="connsiteX9" fmla="*/ 4503 w 9929"/>
                  <a:gd name="connsiteY9" fmla="*/ 9871 h 9903"/>
                  <a:gd name="connsiteX10" fmla="*/ 2642 w 9929"/>
                  <a:gd name="connsiteY10" fmla="*/ 9330 h 9903"/>
                  <a:gd name="connsiteX11" fmla="*/ 2565 w 9929"/>
                  <a:gd name="connsiteY11" fmla="*/ 8817 h 9903"/>
                  <a:gd name="connsiteX12" fmla="*/ 2565 w 9929"/>
                  <a:gd name="connsiteY12" fmla="*/ 5341 h 9903"/>
                  <a:gd name="connsiteX13" fmla="*/ 1634 w 9929"/>
                  <a:gd name="connsiteY13" fmla="*/ 4971 h 9903"/>
                  <a:gd name="connsiteX14" fmla="*/ 7 w 9929"/>
                  <a:gd name="connsiteY14" fmla="*/ 4315 h 9903"/>
                  <a:gd name="connsiteX15" fmla="*/ 317 w 9929"/>
                  <a:gd name="connsiteY15" fmla="*/ 1751 h 9903"/>
                  <a:gd name="connsiteX16" fmla="*/ 394 w 9929"/>
                  <a:gd name="connsiteY16" fmla="*/ 1239 h 9903"/>
                  <a:gd name="connsiteX17" fmla="*/ 3262 w 9929"/>
                  <a:gd name="connsiteY17" fmla="*/ 13 h 9903"/>
                  <a:gd name="connsiteX18" fmla="*/ 4348 w 9929"/>
                  <a:gd name="connsiteY18" fmla="*/ 13 h 9903"/>
                  <a:gd name="connsiteX19" fmla="*/ 8611 w 9929"/>
                  <a:gd name="connsiteY19" fmla="*/ 13 h 9903"/>
                  <a:gd name="connsiteX0" fmla="*/ 8673 w 10000"/>
                  <a:gd name="connsiteY0" fmla="*/ 13 h 10000"/>
                  <a:gd name="connsiteX1" fmla="*/ 8360 w 10000"/>
                  <a:gd name="connsiteY1" fmla="*/ 2258 h 10000"/>
                  <a:gd name="connsiteX2" fmla="*/ 8283 w 10000"/>
                  <a:gd name="connsiteY2" fmla="*/ 4271 h 10000"/>
                  <a:gd name="connsiteX3" fmla="*/ 9376 w 10000"/>
                  <a:gd name="connsiteY3" fmla="*/ 5020 h 10000"/>
                  <a:gd name="connsiteX4" fmla="*/ 9921 w 10000"/>
                  <a:gd name="connsiteY4" fmla="*/ 5365 h 10000"/>
                  <a:gd name="connsiteX5" fmla="*/ 10000 w 10000"/>
                  <a:gd name="connsiteY5" fmla="*/ 9249 h 10000"/>
                  <a:gd name="connsiteX6" fmla="*/ 8829 w 10000"/>
                  <a:gd name="connsiteY6" fmla="*/ 9939 h 10000"/>
                  <a:gd name="connsiteX7" fmla="*/ 6565 w 10000"/>
                  <a:gd name="connsiteY7" fmla="*/ 9652 h 10000"/>
                  <a:gd name="connsiteX8" fmla="*/ 5517 w 10000"/>
                  <a:gd name="connsiteY8" fmla="*/ 9471 h 10000"/>
                  <a:gd name="connsiteX9" fmla="*/ 4535 w 10000"/>
                  <a:gd name="connsiteY9" fmla="*/ 9968 h 10000"/>
                  <a:gd name="connsiteX10" fmla="*/ 2661 w 10000"/>
                  <a:gd name="connsiteY10" fmla="*/ 9421 h 10000"/>
                  <a:gd name="connsiteX11" fmla="*/ 2583 w 10000"/>
                  <a:gd name="connsiteY11" fmla="*/ 8903 h 10000"/>
                  <a:gd name="connsiteX12" fmla="*/ 2583 w 10000"/>
                  <a:gd name="connsiteY12" fmla="*/ 5393 h 10000"/>
                  <a:gd name="connsiteX13" fmla="*/ 1646 w 10000"/>
                  <a:gd name="connsiteY13" fmla="*/ 5020 h 10000"/>
                  <a:gd name="connsiteX14" fmla="*/ 7 w 10000"/>
                  <a:gd name="connsiteY14" fmla="*/ 4357 h 10000"/>
                  <a:gd name="connsiteX15" fmla="*/ 319 w 10000"/>
                  <a:gd name="connsiteY15" fmla="*/ 1768 h 10000"/>
                  <a:gd name="connsiteX16" fmla="*/ 397 w 10000"/>
                  <a:gd name="connsiteY16" fmla="*/ 1251 h 10000"/>
                  <a:gd name="connsiteX17" fmla="*/ 3285 w 10000"/>
                  <a:gd name="connsiteY17" fmla="*/ 13 h 10000"/>
                  <a:gd name="connsiteX18" fmla="*/ 4379 w 10000"/>
                  <a:gd name="connsiteY18" fmla="*/ 13 h 10000"/>
                  <a:gd name="connsiteX19" fmla="*/ 8673 w 10000"/>
                  <a:gd name="connsiteY19" fmla="*/ 13 h 10000"/>
                  <a:gd name="connsiteX0" fmla="*/ 8673 w 10000"/>
                  <a:gd name="connsiteY0" fmla="*/ 13 h 10000"/>
                  <a:gd name="connsiteX1" fmla="*/ 8360 w 10000"/>
                  <a:gd name="connsiteY1" fmla="*/ 2258 h 10000"/>
                  <a:gd name="connsiteX2" fmla="*/ 8283 w 10000"/>
                  <a:gd name="connsiteY2" fmla="*/ 4271 h 10000"/>
                  <a:gd name="connsiteX3" fmla="*/ 9376 w 10000"/>
                  <a:gd name="connsiteY3" fmla="*/ 5020 h 10000"/>
                  <a:gd name="connsiteX4" fmla="*/ 9921 w 10000"/>
                  <a:gd name="connsiteY4" fmla="*/ 5365 h 10000"/>
                  <a:gd name="connsiteX5" fmla="*/ 10000 w 10000"/>
                  <a:gd name="connsiteY5" fmla="*/ 9249 h 10000"/>
                  <a:gd name="connsiteX6" fmla="*/ 8829 w 10000"/>
                  <a:gd name="connsiteY6" fmla="*/ 9939 h 10000"/>
                  <a:gd name="connsiteX7" fmla="*/ 6565 w 10000"/>
                  <a:gd name="connsiteY7" fmla="*/ 9652 h 10000"/>
                  <a:gd name="connsiteX8" fmla="*/ 4535 w 10000"/>
                  <a:gd name="connsiteY8" fmla="*/ 9968 h 10000"/>
                  <a:gd name="connsiteX9" fmla="*/ 2661 w 10000"/>
                  <a:gd name="connsiteY9" fmla="*/ 9421 h 10000"/>
                  <a:gd name="connsiteX10" fmla="*/ 2583 w 10000"/>
                  <a:gd name="connsiteY10" fmla="*/ 8903 h 10000"/>
                  <a:gd name="connsiteX11" fmla="*/ 2583 w 10000"/>
                  <a:gd name="connsiteY11" fmla="*/ 5393 h 10000"/>
                  <a:gd name="connsiteX12" fmla="*/ 1646 w 10000"/>
                  <a:gd name="connsiteY12" fmla="*/ 5020 h 10000"/>
                  <a:gd name="connsiteX13" fmla="*/ 7 w 10000"/>
                  <a:gd name="connsiteY13" fmla="*/ 4357 h 10000"/>
                  <a:gd name="connsiteX14" fmla="*/ 319 w 10000"/>
                  <a:gd name="connsiteY14" fmla="*/ 1768 h 10000"/>
                  <a:gd name="connsiteX15" fmla="*/ 397 w 10000"/>
                  <a:gd name="connsiteY15" fmla="*/ 1251 h 10000"/>
                  <a:gd name="connsiteX16" fmla="*/ 3285 w 10000"/>
                  <a:gd name="connsiteY16" fmla="*/ 13 h 10000"/>
                  <a:gd name="connsiteX17" fmla="*/ 4379 w 10000"/>
                  <a:gd name="connsiteY17" fmla="*/ 13 h 10000"/>
                  <a:gd name="connsiteX18" fmla="*/ 8673 w 10000"/>
                  <a:gd name="connsiteY18" fmla="*/ 13 h 10000"/>
                  <a:gd name="connsiteX0" fmla="*/ 8673 w 10000"/>
                  <a:gd name="connsiteY0" fmla="*/ 13 h 9994"/>
                  <a:gd name="connsiteX1" fmla="*/ 8360 w 10000"/>
                  <a:gd name="connsiteY1" fmla="*/ 2258 h 9994"/>
                  <a:gd name="connsiteX2" fmla="*/ 8283 w 10000"/>
                  <a:gd name="connsiteY2" fmla="*/ 4271 h 9994"/>
                  <a:gd name="connsiteX3" fmla="*/ 9376 w 10000"/>
                  <a:gd name="connsiteY3" fmla="*/ 5020 h 9994"/>
                  <a:gd name="connsiteX4" fmla="*/ 9921 w 10000"/>
                  <a:gd name="connsiteY4" fmla="*/ 5365 h 9994"/>
                  <a:gd name="connsiteX5" fmla="*/ 10000 w 10000"/>
                  <a:gd name="connsiteY5" fmla="*/ 9249 h 9994"/>
                  <a:gd name="connsiteX6" fmla="*/ 8829 w 10000"/>
                  <a:gd name="connsiteY6" fmla="*/ 9939 h 9994"/>
                  <a:gd name="connsiteX7" fmla="*/ 6198 w 10000"/>
                  <a:gd name="connsiteY7" fmla="*/ 9620 h 9994"/>
                  <a:gd name="connsiteX8" fmla="*/ 4535 w 10000"/>
                  <a:gd name="connsiteY8" fmla="*/ 9968 h 9994"/>
                  <a:gd name="connsiteX9" fmla="*/ 2661 w 10000"/>
                  <a:gd name="connsiteY9" fmla="*/ 9421 h 9994"/>
                  <a:gd name="connsiteX10" fmla="*/ 2583 w 10000"/>
                  <a:gd name="connsiteY10" fmla="*/ 8903 h 9994"/>
                  <a:gd name="connsiteX11" fmla="*/ 2583 w 10000"/>
                  <a:gd name="connsiteY11" fmla="*/ 5393 h 9994"/>
                  <a:gd name="connsiteX12" fmla="*/ 1646 w 10000"/>
                  <a:gd name="connsiteY12" fmla="*/ 5020 h 9994"/>
                  <a:gd name="connsiteX13" fmla="*/ 7 w 10000"/>
                  <a:gd name="connsiteY13" fmla="*/ 4357 h 9994"/>
                  <a:gd name="connsiteX14" fmla="*/ 319 w 10000"/>
                  <a:gd name="connsiteY14" fmla="*/ 1768 h 9994"/>
                  <a:gd name="connsiteX15" fmla="*/ 397 w 10000"/>
                  <a:gd name="connsiteY15" fmla="*/ 1251 h 9994"/>
                  <a:gd name="connsiteX16" fmla="*/ 3285 w 10000"/>
                  <a:gd name="connsiteY16" fmla="*/ 13 h 9994"/>
                  <a:gd name="connsiteX17" fmla="*/ 4379 w 10000"/>
                  <a:gd name="connsiteY17" fmla="*/ 13 h 9994"/>
                  <a:gd name="connsiteX18" fmla="*/ 8673 w 10000"/>
                  <a:gd name="connsiteY18" fmla="*/ 13 h 9994"/>
                  <a:gd name="connsiteX0" fmla="*/ 8673 w 10000"/>
                  <a:gd name="connsiteY0" fmla="*/ 13 h 10000"/>
                  <a:gd name="connsiteX1" fmla="*/ 8360 w 10000"/>
                  <a:gd name="connsiteY1" fmla="*/ 2259 h 10000"/>
                  <a:gd name="connsiteX2" fmla="*/ 8283 w 10000"/>
                  <a:gd name="connsiteY2" fmla="*/ 4274 h 10000"/>
                  <a:gd name="connsiteX3" fmla="*/ 9376 w 10000"/>
                  <a:gd name="connsiteY3" fmla="*/ 5023 h 10000"/>
                  <a:gd name="connsiteX4" fmla="*/ 9921 w 10000"/>
                  <a:gd name="connsiteY4" fmla="*/ 5368 h 10000"/>
                  <a:gd name="connsiteX5" fmla="*/ 10000 w 10000"/>
                  <a:gd name="connsiteY5" fmla="*/ 9255 h 10000"/>
                  <a:gd name="connsiteX6" fmla="*/ 8829 w 10000"/>
                  <a:gd name="connsiteY6" fmla="*/ 9945 h 10000"/>
                  <a:gd name="connsiteX7" fmla="*/ 6198 w 10000"/>
                  <a:gd name="connsiteY7" fmla="*/ 9626 h 10000"/>
                  <a:gd name="connsiteX8" fmla="*/ 4535 w 10000"/>
                  <a:gd name="connsiteY8" fmla="*/ 9974 h 10000"/>
                  <a:gd name="connsiteX9" fmla="*/ 2661 w 10000"/>
                  <a:gd name="connsiteY9" fmla="*/ 9427 h 10000"/>
                  <a:gd name="connsiteX10" fmla="*/ 2583 w 10000"/>
                  <a:gd name="connsiteY10" fmla="*/ 8908 h 10000"/>
                  <a:gd name="connsiteX11" fmla="*/ 2583 w 10000"/>
                  <a:gd name="connsiteY11" fmla="*/ 5396 h 10000"/>
                  <a:gd name="connsiteX12" fmla="*/ 1646 w 10000"/>
                  <a:gd name="connsiteY12" fmla="*/ 5023 h 10000"/>
                  <a:gd name="connsiteX13" fmla="*/ 7 w 10000"/>
                  <a:gd name="connsiteY13" fmla="*/ 4360 h 10000"/>
                  <a:gd name="connsiteX14" fmla="*/ 319 w 10000"/>
                  <a:gd name="connsiteY14" fmla="*/ 1769 h 10000"/>
                  <a:gd name="connsiteX15" fmla="*/ 397 w 10000"/>
                  <a:gd name="connsiteY15" fmla="*/ 1252 h 10000"/>
                  <a:gd name="connsiteX16" fmla="*/ 3285 w 10000"/>
                  <a:gd name="connsiteY16" fmla="*/ 13 h 10000"/>
                  <a:gd name="connsiteX17" fmla="*/ 4379 w 10000"/>
                  <a:gd name="connsiteY17" fmla="*/ 13 h 10000"/>
                  <a:gd name="connsiteX18" fmla="*/ 8673 w 10000"/>
                  <a:gd name="connsiteY18" fmla="*/ 13 h 10000"/>
                  <a:gd name="connsiteX0" fmla="*/ 8673 w 10000"/>
                  <a:gd name="connsiteY0" fmla="*/ 13 h 10000"/>
                  <a:gd name="connsiteX1" fmla="*/ 8360 w 10000"/>
                  <a:gd name="connsiteY1" fmla="*/ 2259 h 10000"/>
                  <a:gd name="connsiteX2" fmla="*/ 8283 w 10000"/>
                  <a:gd name="connsiteY2" fmla="*/ 4274 h 10000"/>
                  <a:gd name="connsiteX3" fmla="*/ 9376 w 10000"/>
                  <a:gd name="connsiteY3" fmla="*/ 5023 h 10000"/>
                  <a:gd name="connsiteX4" fmla="*/ 9921 w 10000"/>
                  <a:gd name="connsiteY4" fmla="*/ 5368 h 10000"/>
                  <a:gd name="connsiteX5" fmla="*/ 10000 w 10000"/>
                  <a:gd name="connsiteY5" fmla="*/ 9255 h 10000"/>
                  <a:gd name="connsiteX6" fmla="*/ 8829 w 10000"/>
                  <a:gd name="connsiteY6" fmla="*/ 9945 h 10000"/>
                  <a:gd name="connsiteX7" fmla="*/ 6198 w 10000"/>
                  <a:gd name="connsiteY7" fmla="*/ 9626 h 10000"/>
                  <a:gd name="connsiteX8" fmla="*/ 4535 w 10000"/>
                  <a:gd name="connsiteY8" fmla="*/ 9974 h 10000"/>
                  <a:gd name="connsiteX9" fmla="*/ 2661 w 10000"/>
                  <a:gd name="connsiteY9" fmla="*/ 9427 h 10000"/>
                  <a:gd name="connsiteX10" fmla="*/ 2583 w 10000"/>
                  <a:gd name="connsiteY10" fmla="*/ 8908 h 10000"/>
                  <a:gd name="connsiteX11" fmla="*/ 2583 w 10000"/>
                  <a:gd name="connsiteY11" fmla="*/ 5396 h 10000"/>
                  <a:gd name="connsiteX12" fmla="*/ 1646 w 10000"/>
                  <a:gd name="connsiteY12" fmla="*/ 5023 h 10000"/>
                  <a:gd name="connsiteX13" fmla="*/ 7 w 10000"/>
                  <a:gd name="connsiteY13" fmla="*/ 4360 h 10000"/>
                  <a:gd name="connsiteX14" fmla="*/ 319 w 10000"/>
                  <a:gd name="connsiteY14" fmla="*/ 1769 h 10000"/>
                  <a:gd name="connsiteX15" fmla="*/ 397 w 10000"/>
                  <a:gd name="connsiteY15" fmla="*/ 1252 h 10000"/>
                  <a:gd name="connsiteX16" fmla="*/ 3285 w 10000"/>
                  <a:gd name="connsiteY16" fmla="*/ 13 h 10000"/>
                  <a:gd name="connsiteX17" fmla="*/ 4379 w 10000"/>
                  <a:gd name="connsiteY17" fmla="*/ 13 h 10000"/>
                  <a:gd name="connsiteX18" fmla="*/ 8673 w 10000"/>
                  <a:gd name="connsiteY18" fmla="*/ 13 h 10000"/>
                  <a:gd name="connsiteX0" fmla="*/ 8673 w 10000"/>
                  <a:gd name="connsiteY0" fmla="*/ 13 h 10000"/>
                  <a:gd name="connsiteX1" fmla="*/ 8360 w 10000"/>
                  <a:gd name="connsiteY1" fmla="*/ 2259 h 10000"/>
                  <a:gd name="connsiteX2" fmla="*/ 8283 w 10000"/>
                  <a:gd name="connsiteY2" fmla="*/ 4274 h 10000"/>
                  <a:gd name="connsiteX3" fmla="*/ 9376 w 10000"/>
                  <a:gd name="connsiteY3" fmla="*/ 5023 h 10000"/>
                  <a:gd name="connsiteX4" fmla="*/ 9921 w 10000"/>
                  <a:gd name="connsiteY4" fmla="*/ 5368 h 10000"/>
                  <a:gd name="connsiteX5" fmla="*/ 10000 w 10000"/>
                  <a:gd name="connsiteY5" fmla="*/ 9255 h 10000"/>
                  <a:gd name="connsiteX6" fmla="*/ 8829 w 10000"/>
                  <a:gd name="connsiteY6" fmla="*/ 9945 h 10000"/>
                  <a:gd name="connsiteX7" fmla="*/ 6198 w 10000"/>
                  <a:gd name="connsiteY7" fmla="*/ 9626 h 10000"/>
                  <a:gd name="connsiteX8" fmla="*/ 4535 w 10000"/>
                  <a:gd name="connsiteY8" fmla="*/ 9974 h 10000"/>
                  <a:gd name="connsiteX9" fmla="*/ 2661 w 10000"/>
                  <a:gd name="connsiteY9" fmla="*/ 9427 h 10000"/>
                  <a:gd name="connsiteX10" fmla="*/ 2583 w 10000"/>
                  <a:gd name="connsiteY10" fmla="*/ 8908 h 10000"/>
                  <a:gd name="connsiteX11" fmla="*/ 2583 w 10000"/>
                  <a:gd name="connsiteY11" fmla="*/ 5396 h 10000"/>
                  <a:gd name="connsiteX12" fmla="*/ 1646 w 10000"/>
                  <a:gd name="connsiteY12" fmla="*/ 5023 h 10000"/>
                  <a:gd name="connsiteX13" fmla="*/ 7 w 10000"/>
                  <a:gd name="connsiteY13" fmla="*/ 4360 h 10000"/>
                  <a:gd name="connsiteX14" fmla="*/ 319 w 10000"/>
                  <a:gd name="connsiteY14" fmla="*/ 1769 h 10000"/>
                  <a:gd name="connsiteX15" fmla="*/ 397 w 10000"/>
                  <a:gd name="connsiteY15" fmla="*/ 1252 h 10000"/>
                  <a:gd name="connsiteX16" fmla="*/ 3285 w 10000"/>
                  <a:gd name="connsiteY16" fmla="*/ 13 h 10000"/>
                  <a:gd name="connsiteX17" fmla="*/ 4379 w 10000"/>
                  <a:gd name="connsiteY17" fmla="*/ 13 h 10000"/>
                  <a:gd name="connsiteX18" fmla="*/ 8673 w 10000"/>
                  <a:gd name="connsiteY18" fmla="*/ 13 h 10000"/>
                  <a:gd name="connsiteX0" fmla="*/ 8673 w 10000"/>
                  <a:gd name="connsiteY0" fmla="*/ 13 h 9997"/>
                  <a:gd name="connsiteX1" fmla="*/ 8360 w 10000"/>
                  <a:gd name="connsiteY1" fmla="*/ 2259 h 9997"/>
                  <a:gd name="connsiteX2" fmla="*/ 8283 w 10000"/>
                  <a:gd name="connsiteY2" fmla="*/ 4274 h 9997"/>
                  <a:gd name="connsiteX3" fmla="*/ 9376 w 10000"/>
                  <a:gd name="connsiteY3" fmla="*/ 5023 h 9997"/>
                  <a:gd name="connsiteX4" fmla="*/ 9921 w 10000"/>
                  <a:gd name="connsiteY4" fmla="*/ 5368 h 9997"/>
                  <a:gd name="connsiteX5" fmla="*/ 10000 w 10000"/>
                  <a:gd name="connsiteY5" fmla="*/ 9255 h 9997"/>
                  <a:gd name="connsiteX6" fmla="*/ 8829 w 10000"/>
                  <a:gd name="connsiteY6" fmla="*/ 9945 h 9997"/>
                  <a:gd name="connsiteX7" fmla="*/ 6306 w 10000"/>
                  <a:gd name="connsiteY7" fmla="*/ 9610 h 9997"/>
                  <a:gd name="connsiteX8" fmla="*/ 4535 w 10000"/>
                  <a:gd name="connsiteY8" fmla="*/ 9974 h 9997"/>
                  <a:gd name="connsiteX9" fmla="*/ 2661 w 10000"/>
                  <a:gd name="connsiteY9" fmla="*/ 9427 h 9997"/>
                  <a:gd name="connsiteX10" fmla="*/ 2583 w 10000"/>
                  <a:gd name="connsiteY10" fmla="*/ 8908 h 9997"/>
                  <a:gd name="connsiteX11" fmla="*/ 2583 w 10000"/>
                  <a:gd name="connsiteY11" fmla="*/ 5396 h 9997"/>
                  <a:gd name="connsiteX12" fmla="*/ 1646 w 10000"/>
                  <a:gd name="connsiteY12" fmla="*/ 5023 h 9997"/>
                  <a:gd name="connsiteX13" fmla="*/ 7 w 10000"/>
                  <a:gd name="connsiteY13" fmla="*/ 4360 h 9997"/>
                  <a:gd name="connsiteX14" fmla="*/ 319 w 10000"/>
                  <a:gd name="connsiteY14" fmla="*/ 1769 h 9997"/>
                  <a:gd name="connsiteX15" fmla="*/ 397 w 10000"/>
                  <a:gd name="connsiteY15" fmla="*/ 1252 h 9997"/>
                  <a:gd name="connsiteX16" fmla="*/ 3285 w 10000"/>
                  <a:gd name="connsiteY16" fmla="*/ 13 h 9997"/>
                  <a:gd name="connsiteX17" fmla="*/ 4379 w 10000"/>
                  <a:gd name="connsiteY17" fmla="*/ 13 h 9997"/>
                  <a:gd name="connsiteX18" fmla="*/ 8673 w 10000"/>
                  <a:gd name="connsiteY18" fmla="*/ 13 h 9997"/>
                  <a:gd name="connsiteX0" fmla="*/ 8673 w 10000"/>
                  <a:gd name="connsiteY0" fmla="*/ 13 h 10000"/>
                  <a:gd name="connsiteX1" fmla="*/ 8360 w 10000"/>
                  <a:gd name="connsiteY1" fmla="*/ 2260 h 10000"/>
                  <a:gd name="connsiteX2" fmla="*/ 8283 w 10000"/>
                  <a:gd name="connsiteY2" fmla="*/ 4275 h 10000"/>
                  <a:gd name="connsiteX3" fmla="*/ 9376 w 10000"/>
                  <a:gd name="connsiteY3" fmla="*/ 5025 h 10000"/>
                  <a:gd name="connsiteX4" fmla="*/ 9921 w 10000"/>
                  <a:gd name="connsiteY4" fmla="*/ 5370 h 10000"/>
                  <a:gd name="connsiteX5" fmla="*/ 10000 w 10000"/>
                  <a:gd name="connsiteY5" fmla="*/ 9258 h 10000"/>
                  <a:gd name="connsiteX6" fmla="*/ 8829 w 10000"/>
                  <a:gd name="connsiteY6" fmla="*/ 9948 h 10000"/>
                  <a:gd name="connsiteX7" fmla="*/ 6306 w 10000"/>
                  <a:gd name="connsiteY7" fmla="*/ 9613 h 10000"/>
                  <a:gd name="connsiteX8" fmla="*/ 4535 w 10000"/>
                  <a:gd name="connsiteY8" fmla="*/ 9977 h 10000"/>
                  <a:gd name="connsiteX9" fmla="*/ 2661 w 10000"/>
                  <a:gd name="connsiteY9" fmla="*/ 9430 h 10000"/>
                  <a:gd name="connsiteX10" fmla="*/ 2583 w 10000"/>
                  <a:gd name="connsiteY10" fmla="*/ 8911 h 10000"/>
                  <a:gd name="connsiteX11" fmla="*/ 2583 w 10000"/>
                  <a:gd name="connsiteY11" fmla="*/ 5398 h 10000"/>
                  <a:gd name="connsiteX12" fmla="*/ 1646 w 10000"/>
                  <a:gd name="connsiteY12" fmla="*/ 5025 h 10000"/>
                  <a:gd name="connsiteX13" fmla="*/ 7 w 10000"/>
                  <a:gd name="connsiteY13" fmla="*/ 4361 h 10000"/>
                  <a:gd name="connsiteX14" fmla="*/ 319 w 10000"/>
                  <a:gd name="connsiteY14" fmla="*/ 1770 h 10000"/>
                  <a:gd name="connsiteX15" fmla="*/ 397 w 10000"/>
                  <a:gd name="connsiteY15" fmla="*/ 1252 h 10000"/>
                  <a:gd name="connsiteX16" fmla="*/ 3285 w 10000"/>
                  <a:gd name="connsiteY16" fmla="*/ 13 h 10000"/>
                  <a:gd name="connsiteX17" fmla="*/ 4379 w 10000"/>
                  <a:gd name="connsiteY17" fmla="*/ 13 h 10000"/>
                  <a:gd name="connsiteX18" fmla="*/ 8673 w 10000"/>
                  <a:gd name="connsiteY18" fmla="*/ 13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000" h="10000">
                    <a:moveTo>
                      <a:pt x="8673" y="13"/>
                    </a:moveTo>
                    <a:cubicBezTo>
                      <a:pt x="8516" y="791"/>
                      <a:pt x="8360" y="1539"/>
                      <a:pt x="8360" y="2260"/>
                    </a:cubicBezTo>
                    <a:cubicBezTo>
                      <a:pt x="8283" y="2922"/>
                      <a:pt x="8283" y="3613"/>
                      <a:pt x="8283" y="4275"/>
                    </a:cubicBezTo>
                    <a:cubicBezTo>
                      <a:pt x="8204" y="4621"/>
                      <a:pt x="8673" y="4822"/>
                      <a:pt x="9376" y="5025"/>
                    </a:cubicBezTo>
                    <a:cubicBezTo>
                      <a:pt x="9688" y="5111"/>
                      <a:pt x="9921" y="5255"/>
                      <a:pt x="9921" y="5370"/>
                    </a:cubicBezTo>
                    <a:cubicBezTo>
                      <a:pt x="10000" y="6666"/>
                      <a:pt x="10000" y="7961"/>
                      <a:pt x="10000" y="9258"/>
                    </a:cubicBezTo>
                    <a:cubicBezTo>
                      <a:pt x="10000" y="9603"/>
                      <a:pt x="9609" y="9833"/>
                      <a:pt x="8829" y="9948"/>
                    </a:cubicBezTo>
                    <a:cubicBezTo>
                      <a:pt x="7970" y="10092"/>
                      <a:pt x="7009" y="9929"/>
                      <a:pt x="6306" y="9613"/>
                    </a:cubicBezTo>
                    <a:cubicBezTo>
                      <a:pt x="5655" y="9935"/>
                      <a:pt x="5251" y="9992"/>
                      <a:pt x="4535" y="9977"/>
                    </a:cubicBezTo>
                    <a:cubicBezTo>
                      <a:pt x="3800" y="10042"/>
                      <a:pt x="2817" y="9804"/>
                      <a:pt x="2661" y="9430"/>
                    </a:cubicBezTo>
                    <a:cubicBezTo>
                      <a:pt x="2583" y="9258"/>
                      <a:pt x="2583" y="9084"/>
                      <a:pt x="2583" y="8911"/>
                    </a:cubicBezTo>
                    <a:lnTo>
                      <a:pt x="2583" y="5398"/>
                    </a:lnTo>
                    <a:cubicBezTo>
                      <a:pt x="2583" y="5140"/>
                      <a:pt x="2505" y="4994"/>
                      <a:pt x="1646" y="5025"/>
                    </a:cubicBezTo>
                    <a:cubicBezTo>
                      <a:pt x="553" y="5082"/>
                      <a:pt x="-72" y="4851"/>
                      <a:pt x="7" y="4361"/>
                    </a:cubicBezTo>
                    <a:cubicBezTo>
                      <a:pt x="85" y="3498"/>
                      <a:pt x="241" y="2635"/>
                      <a:pt x="319" y="1770"/>
                    </a:cubicBezTo>
                    <a:cubicBezTo>
                      <a:pt x="397" y="1596"/>
                      <a:pt x="397" y="1425"/>
                      <a:pt x="397" y="1252"/>
                    </a:cubicBezTo>
                    <a:cubicBezTo>
                      <a:pt x="475" y="560"/>
                      <a:pt x="1490" y="158"/>
                      <a:pt x="3285" y="13"/>
                    </a:cubicBezTo>
                    <a:lnTo>
                      <a:pt x="4379" y="13"/>
                    </a:lnTo>
                    <a:cubicBezTo>
                      <a:pt x="5862" y="-15"/>
                      <a:pt x="7268" y="13"/>
                      <a:pt x="8673" y="13"/>
                    </a:cubicBezTo>
                    <a:close/>
                  </a:path>
                </a:pathLst>
              </a:custGeom>
              <a:grpFill/>
              <a:ln>
                <a:noFill/>
              </a:ln>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solidFill>
                    <a:srgbClr val="282F39"/>
                  </a:solidFill>
                </a:endParaRPr>
              </a:p>
            </p:txBody>
          </p:sp>
          <p:sp>
            <p:nvSpPr>
              <p:cNvPr id="59" name="Freeform 18">
                <a:extLst>
                  <a:ext uri="{FF2B5EF4-FFF2-40B4-BE49-F238E27FC236}"/>
                </a:extLst>
              </p:cNvPr>
              <p:cNvSpPr>
                <a:spLocks/>
              </p:cNvSpPr>
              <p:nvPr/>
            </p:nvSpPr>
            <p:spPr bwMode="auto">
              <a:xfrm>
                <a:off x="10501502" y="2602151"/>
                <a:ext cx="478169" cy="478169"/>
              </a:xfrm>
              <a:custGeom>
                <a:avLst/>
                <a:gdLst>
                  <a:gd name="T0" fmla="*/ 42 w 83"/>
                  <a:gd name="T1" fmla="*/ 0 h 83"/>
                  <a:gd name="T2" fmla="*/ 83 w 83"/>
                  <a:gd name="T3" fmla="*/ 41 h 83"/>
                  <a:gd name="T4" fmla="*/ 42 w 83"/>
                  <a:gd name="T5" fmla="*/ 83 h 83"/>
                  <a:gd name="T6" fmla="*/ 0 w 83"/>
                  <a:gd name="T7" fmla="*/ 41 h 83"/>
                  <a:gd name="T8" fmla="*/ 42 w 83"/>
                  <a:gd name="T9" fmla="*/ 0 h 83"/>
                </a:gdLst>
                <a:ahLst/>
                <a:cxnLst>
                  <a:cxn ang="0">
                    <a:pos x="T0" y="T1"/>
                  </a:cxn>
                  <a:cxn ang="0">
                    <a:pos x="T2" y="T3"/>
                  </a:cxn>
                  <a:cxn ang="0">
                    <a:pos x="T4" y="T5"/>
                  </a:cxn>
                  <a:cxn ang="0">
                    <a:pos x="T6" y="T7"/>
                  </a:cxn>
                  <a:cxn ang="0">
                    <a:pos x="T8" y="T9"/>
                  </a:cxn>
                </a:cxnLst>
                <a:rect l="0" t="0" r="r" b="b"/>
                <a:pathLst>
                  <a:path w="83" h="83">
                    <a:moveTo>
                      <a:pt x="42" y="0"/>
                    </a:moveTo>
                    <a:cubicBezTo>
                      <a:pt x="65" y="0"/>
                      <a:pt x="82" y="17"/>
                      <a:pt x="83" y="41"/>
                    </a:cubicBezTo>
                    <a:cubicBezTo>
                      <a:pt x="83" y="65"/>
                      <a:pt x="66" y="82"/>
                      <a:pt x="42" y="83"/>
                    </a:cubicBezTo>
                    <a:cubicBezTo>
                      <a:pt x="17" y="83"/>
                      <a:pt x="0" y="65"/>
                      <a:pt x="0" y="41"/>
                    </a:cubicBezTo>
                    <a:cubicBezTo>
                      <a:pt x="0" y="17"/>
                      <a:pt x="18" y="0"/>
                      <a:pt x="42" y="0"/>
                    </a:cubicBezTo>
                    <a:close/>
                  </a:path>
                </a:pathLst>
              </a:custGeom>
              <a:grpFill/>
              <a:ln>
                <a:noFill/>
              </a:ln>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solidFill>
                    <a:srgbClr val="282F39"/>
                  </a:solidFill>
                </a:endParaRPr>
              </a:p>
            </p:txBody>
          </p:sp>
        </p:grpSp>
        <p:grpSp>
          <p:nvGrpSpPr>
            <p:cNvPr id="12" name="Group 52">
              <a:extLst>
                <a:ext uri="{FF2B5EF4-FFF2-40B4-BE49-F238E27FC236}"/>
              </a:extLst>
            </p:cNvPr>
            <p:cNvGrpSpPr/>
            <p:nvPr/>
          </p:nvGrpSpPr>
          <p:grpSpPr>
            <a:xfrm>
              <a:off x="2843029" y="3316772"/>
              <a:ext cx="449095" cy="1536063"/>
              <a:chOff x="10277705" y="2602151"/>
              <a:chExt cx="736325" cy="2518489"/>
            </a:xfrm>
            <a:grpFill/>
          </p:grpSpPr>
          <p:sp>
            <p:nvSpPr>
              <p:cNvPr id="56" name="Freeform 7">
                <a:extLst>
                  <a:ext uri="{FF2B5EF4-FFF2-40B4-BE49-F238E27FC236}"/>
                </a:extLst>
              </p:cNvPr>
              <p:cNvSpPr>
                <a:spLocks/>
              </p:cNvSpPr>
              <p:nvPr/>
            </p:nvSpPr>
            <p:spPr bwMode="auto">
              <a:xfrm>
                <a:off x="10277705" y="3120574"/>
                <a:ext cx="736325" cy="2000066"/>
              </a:xfrm>
              <a:custGeom>
                <a:avLst/>
                <a:gdLst>
                  <a:gd name="T0" fmla="*/ 112 w 129"/>
                  <a:gd name="T1" fmla="*/ 1 h 351"/>
                  <a:gd name="T2" fmla="*/ 108 w 129"/>
                  <a:gd name="T3" fmla="*/ 79 h 351"/>
                  <a:gd name="T4" fmla="*/ 107 w 129"/>
                  <a:gd name="T5" fmla="*/ 149 h 351"/>
                  <a:gd name="T6" fmla="*/ 121 w 129"/>
                  <a:gd name="T7" fmla="*/ 175 h 351"/>
                  <a:gd name="T8" fmla="*/ 128 w 129"/>
                  <a:gd name="T9" fmla="*/ 187 h 351"/>
                  <a:gd name="T10" fmla="*/ 129 w 129"/>
                  <a:gd name="T11" fmla="*/ 322 h 351"/>
                  <a:gd name="T12" fmla="*/ 114 w 129"/>
                  <a:gd name="T13" fmla="*/ 346 h 351"/>
                  <a:gd name="T14" fmla="*/ 85 w 129"/>
                  <a:gd name="T15" fmla="*/ 336 h 351"/>
                  <a:gd name="T16" fmla="*/ 84 w 129"/>
                  <a:gd name="T17" fmla="*/ 335 h 351"/>
                  <a:gd name="T18" fmla="*/ 59 w 129"/>
                  <a:gd name="T19" fmla="*/ 347 h 351"/>
                  <a:gd name="T20" fmla="*/ 35 w 129"/>
                  <a:gd name="T21" fmla="*/ 328 h 351"/>
                  <a:gd name="T22" fmla="*/ 34 w 129"/>
                  <a:gd name="T23" fmla="*/ 310 h 351"/>
                  <a:gd name="T24" fmla="*/ 34 w 129"/>
                  <a:gd name="T25" fmla="*/ 188 h 351"/>
                  <a:gd name="T26" fmla="*/ 22 w 129"/>
                  <a:gd name="T27" fmla="*/ 175 h 351"/>
                  <a:gd name="T28" fmla="*/ 1 w 129"/>
                  <a:gd name="T29" fmla="*/ 152 h 351"/>
                  <a:gd name="T30" fmla="*/ 5 w 129"/>
                  <a:gd name="T31" fmla="*/ 62 h 351"/>
                  <a:gd name="T32" fmla="*/ 6 w 129"/>
                  <a:gd name="T33" fmla="*/ 44 h 351"/>
                  <a:gd name="T34" fmla="*/ 43 w 129"/>
                  <a:gd name="T35" fmla="*/ 1 h 351"/>
                  <a:gd name="T36" fmla="*/ 57 w 129"/>
                  <a:gd name="T37" fmla="*/ 1 h 351"/>
                  <a:gd name="T38" fmla="*/ 112 w 129"/>
                  <a:gd name="T39" fmla="*/ 1 h 351"/>
                  <a:gd name="connsiteX0" fmla="*/ 8611 w 9929"/>
                  <a:gd name="connsiteY0" fmla="*/ 13 h 9903"/>
                  <a:gd name="connsiteX1" fmla="*/ 8301 w 9929"/>
                  <a:gd name="connsiteY1" fmla="*/ 2236 h 9903"/>
                  <a:gd name="connsiteX2" fmla="*/ 8224 w 9929"/>
                  <a:gd name="connsiteY2" fmla="*/ 4230 h 9903"/>
                  <a:gd name="connsiteX3" fmla="*/ 9309 w 9929"/>
                  <a:gd name="connsiteY3" fmla="*/ 4971 h 9903"/>
                  <a:gd name="connsiteX4" fmla="*/ 9851 w 9929"/>
                  <a:gd name="connsiteY4" fmla="*/ 5313 h 9903"/>
                  <a:gd name="connsiteX5" fmla="*/ 9929 w 9929"/>
                  <a:gd name="connsiteY5" fmla="*/ 9159 h 9903"/>
                  <a:gd name="connsiteX6" fmla="*/ 8766 w 9929"/>
                  <a:gd name="connsiteY6" fmla="*/ 9843 h 9903"/>
                  <a:gd name="connsiteX7" fmla="*/ 6518 w 9929"/>
                  <a:gd name="connsiteY7" fmla="*/ 9558 h 9903"/>
                  <a:gd name="connsiteX8" fmla="*/ 6441 w 9929"/>
                  <a:gd name="connsiteY8" fmla="*/ 9529 h 9903"/>
                  <a:gd name="connsiteX9" fmla="*/ 4503 w 9929"/>
                  <a:gd name="connsiteY9" fmla="*/ 9871 h 9903"/>
                  <a:gd name="connsiteX10" fmla="*/ 2642 w 9929"/>
                  <a:gd name="connsiteY10" fmla="*/ 9330 h 9903"/>
                  <a:gd name="connsiteX11" fmla="*/ 2565 w 9929"/>
                  <a:gd name="connsiteY11" fmla="*/ 8817 h 9903"/>
                  <a:gd name="connsiteX12" fmla="*/ 2565 w 9929"/>
                  <a:gd name="connsiteY12" fmla="*/ 5341 h 9903"/>
                  <a:gd name="connsiteX13" fmla="*/ 1634 w 9929"/>
                  <a:gd name="connsiteY13" fmla="*/ 4971 h 9903"/>
                  <a:gd name="connsiteX14" fmla="*/ 7 w 9929"/>
                  <a:gd name="connsiteY14" fmla="*/ 4315 h 9903"/>
                  <a:gd name="connsiteX15" fmla="*/ 317 w 9929"/>
                  <a:gd name="connsiteY15" fmla="*/ 1751 h 9903"/>
                  <a:gd name="connsiteX16" fmla="*/ 394 w 9929"/>
                  <a:gd name="connsiteY16" fmla="*/ 1239 h 9903"/>
                  <a:gd name="connsiteX17" fmla="*/ 3262 w 9929"/>
                  <a:gd name="connsiteY17" fmla="*/ 13 h 9903"/>
                  <a:gd name="connsiteX18" fmla="*/ 4348 w 9929"/>
                  <a:gd name="connsiteY18" fmla="*/ 13 h 9903"/>
                  <a:gd name="connsiteX19" fmla="*/ 8611 w 9929"/>
                  <a:gd name="connsiteY19" fmla="*/ 13 h 9903"/>
                  <a:gd name="connsiteX0" fmla="*/ 8673 w 10000"/>
                  <a:gd name="connsiteY0" fmla="*/ 13 h 10000"/>
                  <a:gd name="connsiteX1" fmla="*/ 8360 w 10000"/>
                  <a:gd name="connsiteY1" fmla="*/ 2258 h 10000"/>
                  <a:gd name="connsiteX2" fmla="*/ 8283 w 10000"/>
                  <a:gd name="connsiteY2" fmla="*/ 4271 h 10000"/>
                  <a:gd name="connsiteX3" fmla="*/ 9376 w 10000"/>
                  <a:gd name="connsiteY3" fmla="*/ 5020 h 10000"/>
                  <a:gd name="connsiteX4" fmla="*/ 9921 w 10000"/>
                  <a:gd name="connsiteY4" fmla="*/ 5365 h 10000"/>
                  <a:gd name="connsiteX5" fmla="*/ 10000 w 10000"/>
                  <a:gd name="connsiteY5" fmla="*/ 9249 h 10000"/>
                  <a:gd name="connsiteX6" fmla="*/ 8829 w 10000"/>
                  <a:gd name="connsiteY6" fmla="*/ 9939 h 10000"/>
                  <a:gd name="connsiteX7" fmla="*/ 6565 w 10000"/>
                  <a:gd name="connsiteY7" fmla="*/ 9652 h 10000"/>
                  <a:gd name="connsiteX8" fmla="*/ 5517 w 10000"/>
                  <a:gd name="connsiteY8" fmla="*/ 9471 h 10000"/>
                  <a:gd name="connsiteX9" fmla="*/ 4535 w 10000"/>
                  <a:gd name="connsiteY9" fmla="*/ 9968 h 10000"/>
                  <a:gd name="connsiteX10" fmla="*/ 2661 w 10000"/>
                  <a:gd name="connsiteY10" fmla="*/ 9421 h 10000"/>
                  <a:gd name="connsiteX11" fmla="*/ 2583 w 10000"/>
                  <a:gd name="connsiteY11" fmla="*/ 8903 h 10000"/>
                  <a:gd name="connsiteX12" fmla="*/ 2583 w 10000"/>
                  <a:gd name="connsiteY12" fmla="*/ 5393 h 10000"/>
                  <a:gd name="connsiteX13" fmla="*/ 1646 w 10000"/>
                  <a:gd name="connsiteY13" fmla="*/ 5020 h 10000"/>
                  <a:gd name="connsiteX14" fmla="*/ 7 w 10000"/>
                  <a:gd name="connsiteY14" fmla="*/ 4357 h 10000"/>
                  <a:gd name="connsiteX15" fmla="*/ 319 w 10000"/>
                  <a:gd name="connsiteY15" fmla="*/ 1768 h 10000"/>
                  <a:gd name="connsiteX16" fmla="*/ 397 w 10000"/>
                  <a:gd name="connsiteY16" fmla="*/ 1251 h 10000"/>
                  <a:gd name="connsiteX17" fmla="*/ 3285 w 10000"/>
                  <a:gd name="connsiteY17" fmla="*/ 13 h 10000"/>
                  <a:gd name="connsiteX18" fmla="*/ 4379 w 10000"/>
                  <a:gd name="connsiteY18" fmla="*/ 13 h 10000"/>
                  <a:gd name="connsiteX19" fmla="*/ 8673 w 10000"/>
                  <a:gd name="connsiteY19" fmla="*/ 13 h 10000"/>
                  <a:gd name="connsiteX0" fmla="*/ 8673 w 10000"/>
                  <a:gd name="connsiteY0" fmla="*/ 13 h 10000"/>
                  <a:gd name="connsiteX1" fmla="*/ 8360 w 10000"/>
                  <a:gd name="connsiteY1" fmla="*/ 2258 h 10000"/>
                  <a:gd name="connsiteX2" fmla="*/ 8283 w 10000"/>
                  <a:gd name="connsiteY2" fmla="*/ 4271 h 10000"/>
                  <a:gd name="connsiteX3" fmla="*/ 9376 w 10000"/>
                  <a:gd name="connsiteY3" fmla="*/ 5020 h 10000"/>
                  <a:gd name="connsiteX4" fmla="*/ 9921 w 10000"/>
                  <a:gd name="connsiteY4" fmla="*/ 5365 h 10000"/>
                  <a:gd name="connsiteX5" fmla="*/ 10000 w 10000"/>
                  <a:gd name="connsiteY5" fmla="*/ 9249 h 10000"/>
                  <a:gd name="connsiteX6" fmla="*/ 8829 w 10000"/>
                  <a:gd name="connsiteY6" fmla="*/ 9939 h 10000"/>
                  <a:gd name="connsiteX7" fmla="*/ 6565 w 10000"/>
                  <a:gd name="connsiteY7" fmla="*/ 9652 h 10000"/>
                  <a:gd name="connsiteX8" fmla="*/ 4535 w 10000"/>
                  <a:gd name="connsiteY8" fmla="*/ 9968 h 10000"/>
                  <a:gd name="connsiteX9" fmla="*/ 2661 w 10000"/>
                  <a:gd name="connsiteY9" fmla="*/ 9421 h 10000"/>
                  <a:gd name="connsiteX10" fmla="*/ 2583 w 10000"/>
                  <a:gd name="connsiteY10" fmla="*/ 8903 h 10000"/>
                  <a:gd name="connsiteX11" fmla="*/ 2583 w 10000"/>
                  <a:gd name="connsiteY11" fmla="*/ 5393 h 10000"/>
                  <a:gd name="connsiteX12" fmla="*/ 1646 w 10000"/>
                  <a:gd name="connsiteY12" fmla="*/ 5020 h 10000"/>
                  <a:gd name="connsiteX13" fmla="*/ 7 w 10000"/>
                  <a:gd name="connsiteY13" fmla="*/ 4357 h 10000"/>
                  <a:gd name="connsiteX14" fmla="*/ 319 w 10000"/>
                  <a:gd name="connsiteY14" fmla="*/ 1768 h 10000"/>
                  <a:gd name="connsiteX15" fmla="*/ 397 w 10000"/>
                  <a:gd name="connsiteY15" fmla="*/ 1251 h 10000"/>
                  <a:gd name="connsiteX16" fmla="*/ 3285 w 10000"/>
                  <a:gd name="connsiteY16" fmla="*/ 13 h 10000"/>
                  <a:gd name="connsiteX17" fmla="*/ 4379 w 10000"/>
                  <a:gd name="connsiteY17" fmla="*/ 13 h 10000"/>
                  <a:gd name="connsiteX18" fmla="*/ 8673 w 10000"/>
                  <a:gd name="connsiteY18" fmla="*/ 13 h 10000"/>
                  <a:gd name="connsiteX0" fmla="*/ 8673 w 10000"/>
                  <a:gd name="connsiteY0" fmla="*/ 13 h 9994"/>
                  <a:gd name="connsiteX1" fmla="*/ 8360 w 10000"/>
                  <a:gd name="connsiteY1" fmla="*/ 2258 h 9994"/>
                  <a:gd name="connsiteX2" fmla="*/ 8283 w 10000"/>
                  <a:gd name="connsiteY2" fmla="*/ 4271 h 9994"/>
                  <a:gd name="connsiteX3" fmla="*/ 9376 w 10000"/>
                  <a:gd name="connsiteY3" fmla="*/ 5020 h 9994"/>
                  <a:gd name="connsiteX4" fmla="*/ 9921 w 10000"/>
                  <a:gd name="connsiteY4" fmla="*/ 5365 h 9994"/>
                  <a:gd name="connsiteX5" fmla="*/ 10000 w 10000"/>
                  <a:gd name="connsiteY5" fmla="*/ 9249 h 9994"/>
                  <a:gd name="connsiteX6" fmla="*/ 8829 w 10000"/>
                  <a:gd name="connsiteY6" fmla="*/ 9939 h 9994"/>
                  <a:gd name="connsiteX7" fmla="*/ 6198 w 10000"/>
                  <a:gd name="connsiteY7" fmla="*/ 9620 h 9994"/>
                  <a:gd name="connsiteX8" fmla="*/ 4535 w 10000"/>
                  <a:gd name="connsiteY8" fmla="*/ 9968 h 9994"/>
                  <a:gd name="connsiteX9" fmla="*/ 2661 w 10000"/>
                  <a:gd name="connsiteY9" fmla="*/ 9421 h 9994"/>
                  <a:gd name="connsiteX10" fmla="*/ 2583 w 10000"/>
                  <a:gd name="connsiteY10" fmla="*/ 8903 h 9994"/>
                  <a:gd name="connsiteX11" fmla="*/ 2583 w 10000"/>
                  <a:gd name="connsiteY11" fmla="*/ 5393 h 9994"/>
                  <a:gd name="connsiteX12" fmla="*/ 1646 w 10000"/>
                  <a:gd name="connsiteY12" fmla="*/ 5020 h 9994"/>
                  <a:gd name="connsiteX13" fmla="*/ 7 w 10000"/>
                  <a:gd name="connsiteY13" fmla="*/ 4357 h 9994"/>
                  <a:gd name="connsiteX14" fmla="*/ 319 w 10000"/>
                  <a:gd name="connsiteY14" fmla="*/ 1768 h 9994"/>
                  <a:gd name="connsiteX15" fmla="*/ 397 w 10000"/>
                  <a:gd name="connsiteY15" fmla="*/ 1251 h 9994"/>
                  <a:gd name="connsiteX16" fmla="*/ 3285 w 10000"/>
                  <a:gd name="connsiteY16" fmla="*/ 13 h 9994"/>
                  <a:gd name="connsiteX17" fmla="*/ 4379 w 10000"/>
                  <a:gd name="connsiteY17" fmla="*/ 13 h 9994"/>
                  <a:gd name="connsiteX18" fmla="*/ 8673 w 10000"/>
                  <a:gd name="connsiteY18" fmla="*/ 13 h 9994"/>
                  <a:gd name="connsiteX0" fmla="*/ 8673 w 10000"/>
                  <a:gd name="connsiteY0" fmla="*/ 13 h 10000"/>
                  <a:gd name="connsiteX1" fmla="*/ 8360 w 10000"/>
                  <a:gd name="connsiteY1" fmla="*/ 2259 h 10000"/>
                  <a:gd name="connsiteX2" fmla="*/ 8283 w 10000"/>
                  <a:gd name="connsiteY2" fmla="*/ 4274 h 10000"/>
                  <a:gd name="connsiteX3" fmla="*/ 9376 w 10000"/>
                  <a:gd name="connsiteY3" fmla="*/ 5023 h 10000"/>
                  <a:gd name="connsiteX4" fmla="*/ 9921 w 10000"/>
                  <a:gd name="connsiteY4" fmla="*/ 5368 h 10000"/>
                  <a:gd name="connsiteX5" fmla="*/ 10000 w 10000"/>
                  <a:gd name="connsiteY5" fmla="*/ 9255 h 10000"/>
                  <a:gd name="connsiteX6" fmla="*/ 8829 w 10000"/>
                  <a:gd name="connsiteY6" fmla="*/ 9945 h 10000"/>
                  <a:gd name="connsiteX7" fmla="*/ 6198 w 10000"/>
                  <a:gd name="connsiteY7" fmla="*/ 9626 h 10000"/>
                  <a:gd name="connsiteX8" fmla="*/ 4535 w 10000"/>
                  <a:gd name="connsiteY8" fmla="*/ 9974 h 10000"/>
                  <a:gd name="connsiteX9" fmla="*/ 2661 w 10000"/>
                  <a:gd name="connsiteY9" fmla="*/ 9427 h 10000"/>
                  <a:gd name="connsiteX10" fmla="*/ 2583 w 10000"/>
                  <a:gd name="connsiteY10" fmla="*/ 8908 h 10000"/>
                  <a:gd name="connsiteX11" fmla="*/ 2583 w 10000"/>
                  <a:gd name="connsiteY11" fmla="*/ 5396 h 10000"/>
                  <a:gd name="connsiteX12" fmla="*/ 1646 w 10000"/>
                  <a:gd name="connsiteY12" fmla="*/ 5023 h 10000"/>
                  <a:gd name="connsiteX13" fmla="*/ 7 w 10000"/>
                  <a:gd name="connsiteY13" fmla="*/ 4360 h 10000"/>
                  <a:gd name="connsiteX14" fmla="*/ 319 w 10000"/>
                  <a:gd name="connsiteY14" fmla="*/ 1769 h 10000"/>
                  <a:gd name="connsiteX15" fmla="*/ 397 w 10000"/>
                  <a:gd name="connsiteY15" fmla="*/ 1252 h 10000"/>
                  <a:gd name="connsiteX16" fmla="*/ 3285 w 10000"/>
                  <a:gd name="connsiteY16" fmla="*/ 13 h 10000"/>
                  <a:gd name="connsiteX17" fmla="*/ 4379 w 10000"/>
                  <a:gd name="connsiteY17" fmla="*/ 13 h 10000"/>
                  <a:gd name="connsiteX18" fmla="*/ 8673 w 10000"/>
                  <a:gd name="connsiteY18" fmla="*/ 13 h 10000"/>
                  <a:gd name="connsiteX0" fmla="*/ 8673 w 10000"/>
                  <a:gd name="connsiteY0" fmla="*/ 13 h 10000"/>
                  <a:gd name="connsiteX1" fmla="*/ 8360 w 10000"/>
                  <a:gd name="connsiteY1" fmla="*/ 2259 h 10000"/>
                  <a:gd name="connsiteX2" fmla="*/ 8283 w 10000"/>
                  <a:gd name="connsiteY2" fmla="*/ 4274 h 10000"/>
                  <a:gd name="connsiteX3" fmla="*/ 9376 w 10000"/>
                  <a:gd name="connsiteY3" fmla="*/ 5023 h 10000"/>
                  <a:gd name="connsiteX4" fmla="*/ 9921 w 10000"/>
                  <a:gd name="connsiteY4" fmla="*/ 5368 h 10000"/>
                  <a:gd name="connsiteX5" fmla="*/ 10000 w 10000"/>
                  <a:gd name="connsiteY5" fmla="*/ 9255 h 10000"/>
                  <a:gd name="connsiteX6" fmla="*/ 8829 w 10000"/>
                  <a:gd name="connsiteY6" fmla="*/ 9945 h 10000"/>
                  <a:gd name="connsiteX7" fmla="*/ 6198 w 10000"/>
                  <a:gd name="connsiteY7" fmla="*/ 9626 h 10000"/>
                  <a:gd name="connsiteX8" fmla="*/ 4535 w 10000"/>
                  <a:gd name="connsiteY8" fmla="*/ 9974 h 10000"/>
                  <a:gd name="connsiteX9" fmla="*/ 2661 w 10000"/>
                  <a:gd name="connsiteY9" fmla="*/ 9427 h 10000"/>
                  <a:gd name="connsiteX10" fmla="*/ 2583 w 10000"/>
                  <a:gd name="connsiteY10" fmla="*/ 8908 h 10000"/>
                  <a:gd name="connsiteX11" fmla="*/ 2583 w 10000"/>
                  <a:gd name="connsiteY11" fmla="*/ 5396 h 10000"/>
                  <a:gd name="connsiteX12" fmla="*/ 1646 w 10000"/>
                  <a:gd name="connsiteY12" fmla="*/ 5023 h 10000"/>
                  <a:gd name="connsiteX13" fmla="*/ 7 w 10000"/>
                  <a:gd name="connsiteY13" fmla="*/ 4360 h 10000"/>
                  <a:gd name="connsiteX14" fmla="*/ 319 w 10000"/>
                  <a:gd name="connsiteY14" fmla="*/ 1769 h 10000"/>
                  <a:gd name="connsiteX15" fmla="*/ 397 w 10000"/>
                  <a:gd name="connsiteY15" fmla="*/ 1252 h 10000"/>
                  <a:gd name="connsiteX16" fmla="*/ 3285 w 10000"/>
                  <a:gd name="connsiteY16" fmla="*/ 13 h 10000"/>
                  <a:gd name="connsiteX17" fmla="*/ 4379 w 10000"/>
                  <a:gd name="connsiteY17" fmla="*/ 13 h 10000"/>
                  <a:gd name="connsiteX18" fmla="*/ 8673 w 10000"/>
                  <a:gd name="connsiteY18" fmla="*/ 13 h 10000"/>
                  <a:gd name="connsiteX0" fmla="*/ 8673 w 10000"/>
                  <a:gd name="connsiteY0" fmla="*/ 13 h 10000"/>
                  <a:gd name="connsiteX1" fmla="*/ 8360 w 10000"/>
                  <a:gd name="connsiteY1" fmla="*/ 2259 h 10000"/>
                  <a:gd name="connsiteX2" fmla="*/ 8283 w 10000"/>
                  <a:gd name="connsiteY2" fmla="*/ 4274 h 10000"/>
                  <a:gd name="connsiteX3" fmla="*/ 9376 w 10000"/>
                  <a:gd name="connsiteY3" fmla="*/ 5023 h 10000"/>
                  <a:gd name="connsiteX4" fmla="*/ 9921 w 10000"/>
                  <a:gd name="connsiteY4" fmla="*/ 5368 h 10000"/>
                  <a:gd name="connsiteX5" fmla="*/ 10000 w 10000"/>
                  <a:gd name="connsiteY5" fmla="*/ 9255 h 10000"/>
                  <a:gd name="connsiteX6" fmla="*/ 8829 w 10000"/>
                  <a:gd name="connsiteY6" fmla="*/ 9945 h 10000"/>
                  <a:gd name="connsiteX7" fmla="*/ 6198 w 10000"/>
                  <a:gd name="connsiteY7" fmla="*/ 9626 h 10000"/>
                  <a:gd name="connsiteX8" fmla="*/ 4535 w 10000"/>
                  <a:gd name="connsiteY8" fmla="*/ 9974 h 10000"/>
                  <a:gd name="connsiteX9" fmla="*/ 2661 w 10000"/>
                  <a:gd name="connsiteY9" fmla="*/ 9427 h 10000"/>
                  <a:gd name="connsiteX10" fmla="*/ 2583 w 10000"/>
                  <a:gd name="connsiteY10" fmla="*/ 8908 h 10000"/>
                  <a:gd name="connsiteX11" fmla="*/ 2583 w 10000"/>
                  <a:gd name="connsiteY11" fmla="*/ 5396 h 10000"/>
                  <a:gd name="connsiteX12" fmla="*/ 1646 w 10000"/>
                  <a:gd name="connsiteY12" fmla="*/ 5023 h 10000"/>
                  <a:gd name="connsiteX13" fmla="*/ 7 w 10000"/>
                  <a:gd name="connsiteY13" fmla="*/ 4360 h 10000"/>
                  <a:gd name="connsiteX14" fmla="*/ 319 w 10000"/>
                  <a:gd name="connsiteY14" fmla="*/ 1769 h 10000"/>
                  <a:gd name="connsiteX15" fmla="*/ 397 w 10000"/>
                  <a:gd name="connsiteY15" fmla="*/ 1252 h 10000"/>
                  <a:gd name="connsiteX16" fmla="*/ 3285 w 10000"/>
                  <a:gd name="connsiteY16" fmla="*/ 13 h 10000"/>
                  <a:gd name="connsiteX17" fmla="*/ 4379 w 10000"/>
                  <a:gd name="connsiteY17" fmla="*/ 13 h 10000"/>
                  <a:gd name="connsiteX18" fmla="*/ 8673 w 10000"/>
                  <a:gd name="connsiteY18" fmla="*/ 13 h 10000"/>
                  <a:gd name="connsiteX0" fmla="*/ 8673 w 10000"/>
                  <a:gd name="connsiteY0" fmla="*/ 13 h 9997"/>
                  <a:gd name="connsiteX1" fmla="*/ 8360 w 10000"/>
                  <a:gd name="connsiteY1" fmla="*/ 2259 h 9997"/>
                  <a:gd name="connsiteX2" fmla="*/ 8283 w 10000"/>
                  <a:gd name="connsiteY2" fmla="*/ 4274 h 9997"/>
                  <a:gd name="connsiteX3" fmla="*/ 9376 w 10000"/>
                  <a:gd name="connsiteY3" fmla="*/ 5023 h 9997"/>
                  <a:gd name="connsiteX4" fmla="*/ 9921 w 10000"/>
                  <a:gd name="connsiteY4" fmla="*/ 5368 h 9997"/>
                  <a:gd name="connsiteX5" fmla="*/ 10000 w 10000"/>
                  <a:gd name="connsiteY5" fmla="*/ 9255 h 9997"/>
                  <a:gd name="connsiteX6" fmla="*/ 8829 w 10000"/>
                  <a:gd name="connsiteY6" fmla="*/ 9945 h 9997"/>
                  <a:gd name="connsiteX7" fmla="*/ 6306 w 10000"/>
                  <a:gd name="connsiteY7" fmla="*/ 9610 h 9997"/>
                  <a:gd name="connsiteX8" fmla="*/ 4535 w 10000"/>
                  <a:gd name="connsiteY8" fmla="*/ 9974 h 9997"/>
                  <a:gd name="connsiteX9" fmla="*/ 2661 w 10000"/>
                  <a:gd name="connsiteY9" fmla="*/ 9427 h 9997"/>
                  <a:gd name="connsiteX10" fmla="*/ 2583 w 10000"/>
                  <a:gd name="connsiteY10" fmla="*/ 8908 h 9997"/>
                  <a:gd name="connsiteX11" fmla="*/ 2583 w 10000"/>
                  <a:gd name="connsiteY11" fmla="*/ 5396 h 9997"/>
                  <a:gd name="connsiteX12" fmla="*/ 1646 w 10000"/>
                  <a:gd name="connsiteY12" fmla="*/ 5023 h 9997"/>
                  <a:gd name="connsiteX13" fmla="*/ 7 w 10000"/>
                  <a:gd name="connsiteY13" fmla="*/ 4360 h 9997"/>
                  <a:gd name="connsiteX14" fmla="*/ 319 w 10000"/>
                  <a:gd name="connsiteY14" fmla="*/ 1769 h 9997"/>
                  <a:gd name="connsiteX15" fmla="*/ 397 w 10000"/>
                  <a:gd name="connsiteY15" fmla="*/ 1252 h 9997"/>
                  <a:gd name="connsiteX16" fmla="*/ 3285 w 10000"/>
                  <a:gd name="connsiteY16" fmla="*/ 13 h 9997"/>
                  <a:gd name="connsiteX17" fmla="*/ 4379 w 10000"/>
                  <a:gd name="connsiteY17" fmla="*/ 13 h 9997"/>
                  <a:gd name="connsiteX18" fmla="*/ 8673 w 10000"/>
                  <a:gd name="connsiteY18" fmla="*/ 13 h 9997"/>
                  <a:gd name="connsiteX0" fmla="*/ 8673 w 10000"/>
                  <a:gd name="connsiteY0" fmla="*/ 13 h 10000"/>
                  <a:gd name="connsiteX1" fmla="*/ 8360 w 10000"/>
                  <a:gd name="connsiteY1" fmla="*/ 2260 h 10000"/>
                  <a:gd name="connsiteX2" fmla="*/ 8283 w 10000"/>
                  <a:gd name="connsiteY2" fmla="*/ 4275 h 10000"/>
                  <a:gd name="connsiteX3" fmla="*/ 9376 w 10000"/>
                  <a:gd name="connsiteY3" fmla="*/ 5025 h 10000"/>
                  <a:gd name="connsiteX4" fmla="*/ 9921 w 10000"/>
                  <a:gd name="connsiteY4" fmla="*/ 5370 h 10000"/>
                  <a:gd name="connsiteX5" fmla="*/ 10000 w 10000"/>
                  <a:gd name="connsiteY5" fmla="*/ 9258 h 10000"/>
                  <a:gd name="connsiteX6" fmla="*/ 8829 w 10000"/>
                  <a:gd name="connsiteY6" fmla="*/ 9948 h 10000"/>
                  <a:gd name="connsiteX7" fmla="*/ 6306 w 10000"/>
                  <a:gd name="connsiteY7" fmla="*/ 9613 h 10000"/>
                  <a:gd name="connsiteX8" fmla="*/ 4535 w 10000"/>
                  <a:gd name="connsiteY8" fmla="*/ 9977 h 10000"/>
                  <a:gd name="connsiteX9" fmla="*/ 2661 w 10000"/>
                  <a:gd name="connsiteY9" fmla="*/ 9430 h 10000"/>
                  <a:gd name="connsiteX10" fmla="*/ 2583 w 10000"/>
                  <a:gd name="connsiteY10" fmla="*/ 8911 h 10000"/>
                  <a:gd name="connsiteX11" fmla="*/ 2583 w 10000"/>
                  <a:gd name="connsiteY11" fmla="*/ 5398 h 10000"/>
                  <a:gd name="connsiteX12" fmla="*/ 1646 w 10000"/>
                  <a:gd name="connsiteY12" fmla="*/ 5025 h 10000"/>
                  <a:gd name="connsiteX13" fmla="*/ 7 w 10000"/>
                  <a:gd name="connsiteY13" fmla="*/ 4361 h 10000"/>
                  <a:gd name="connsiteX14" fmla="*/ 319 w 10000"/>
                  <a:gd name="connsiteY14" fmla="*/ 1770 h 10000"/>
                  <a:gd name="connsiteX15" fmla="*/ 397 w 10000"/>
                  <a:gd name="connsiteY15" fmla="*/ 1252 h 10000"/>
                  <a:gd name="connsiteX16" fmla="*/ 3285 w 10000"/>
                  <a:gd name="connsiteY16" fmla="*/ 13 h 10000"/>
                  <a:gd name="connsiteX17" fmla="*/ 4379 w 10000"/>
                  <a:gd name="connsiteY17" fmla="*/ 13 h 10000"/>
                  <a:gd name="connsiteX18" fmla="*/ 8673 w 10000"/>
                  <a:gd name="connsiteY18" fmla="*/ 13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000" h="10000">
                    <a:moveTo>
                      <a:pt x="8673" y="13"/>
                    </a:moveTo>
                    <a:cubicBezTo>
                      <a:pt x="8516" y="791"/>
                      <a:pt x="8360" y="1539"/>
                      <a:pt x="8360" y="2260"/>
                    </a:cubicBezTo>
                    <a:cubicBezTo>
                      <a:pt x="8283" y="2922"/>
                      <a:pt x="8283" y="3613"/>
                      <a:pt x="8283" y="4275"/>
                    </a:cubicBezTo>
                    <a:cubicBezTo>
                      <a:pt x="8204" y="4621"/>
                      <a:pt x="8673" y="4822"/>
                      <a:pt x="9376" y="5025"/>
                    </a:cubicBezTo>
                    <a:cubicBezTo>
                      <a:pt x="9688" y="5111"/>
                      <a:pt x="9921" y="5255"/>
                      <a:pt x="9921" y="5370"/>
                    </a:cubicBezTo>
                    <a:cubicBezTo>
                      <a:pt x="10000" y="6666"/>
                      <a:pt x="10000" y="7961"/>
                      <a:pt x="10000" y="9258"/>
                    </a:cubicBezTo>
                    <a:cubicBezTo>
                      <a:pt x="10000" y="9603"/>
                      <a:pt x="9609" y="9833"/>
                      <a:pt x="8829" y="9948"/>
                    </a:cubicBezTo>
                    <a:cubicBezTo>
                      <a:pt x="7970" y="10092"/>
                      <a:pt x="7009" y="9929"/>
                      <a:pt x="6306" y="9613"/>
                    </a:cubicBezTo>
                    <a:cubicBezTo>
                      <a:pt x="5655" y="9935"/>
                      <a:pt x="5251" y="9992"/>
                      <a:pt x="4535" y="9977"/>
                    </a:cubicBezTo>
                    <a:cubicBezTo>
                      <a:pt x="3800" y="10042"/>
                      <a:pt x="2817" y="9804"/>
                      <a:pt x="2661" y="9430"/>
                    </a:cubicBezTo>
                    <a:cubicBezTo>
                      <a:pt x="2583" y="9258"/>
                      <a:pt x="2583" y="9084"/>
                      <a:pt x="2583" y="8911"/>
                    </a:cubicBezTo>
                    <a:lnTo>
                      <a:pt x="2583" y="5398"/>
                    </a:lnTo>
                    <a:cubicBezTo>
                      <a:pt x="2583" y="5140"/>
                      <a:pt x="2505" y="4994"/>
                      <a:pt x="1646" y="5025"/>
                    </a:cubicBezTo>
                    <a:cubicBezTo>
                      <a:pt x="553" y="5082"/>
                      <a:pt x="-72" y="4851"/>
                      <a:pt x="7" y="4361"/>
                    </a:cubicBezTo>
                    <a:cubicBezTo>
                      <a:pt x="85" y="3498"/>
                      <a:pt x="241" y="2635"/>
                      <a:pt x="319" y="1770"/>
                    </a:cubicBezTo>
                    <a:cubicBezTo>
                      <a:pt x="397" y="1596"/>
                      <a:pt x="397" y="1425"/>
                      <a:pt x="397" y="1252"/>
                    </a:cubicBezTo>
                    <a:cubicBezTo>
                      <a:pt x="475" y="560"/>
                      <a:pt x="1490" y="158"/>
                      <a:pt x="3285" y="13"/>
                    </a:cubicBezTo>
                    <a:lnTo>
                      <a:pt x="4379" y="13"/>
                    </a:lnTo>
                    <a:cubicBezTo>
                      <a:pt x="5862" y="-15"/>
                      <a:pt x="7268" y="13"/>
                      <a:pt x="8673" y="13"/>
                    </a:cubicBezTo>
                    <a:close/>
                  </a:path>
                </a:pathLst>
              </a:custGeom>
              <a:grpFill/>
              <a:ln>
                <a:noFill/>
              </a:ln>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solidFill>
                    <a:srgbClr val="282F39"/>
                  </a:solidFill>
                </a:endParaRPr>
              </a:p>
            </p:txBody>
          </p:sp>
          <p:sp>
            <p:nvSpPr>
              <p:cNvPr id="57" name="Freeform 18">
                <a:extLst>
                  <a:ext uri="{FF2B5EF4-FFF2-40B4-BE49-F238E27FC236}"/>
                </a:extLst>
              </p:cNvPr>
              <p:cNvSpPr>
                <a:spLocks/>
              </p:cNvSpPr>
              <p:nvPr/>
            </p:nvSpPr>
            <p:spPr bwMode="auto">
              <a:xfrm>
                <a:off x="10501502" y="2602151"/>
                <a:ext cx="478169" cy="478169"/>
              </a:xfrm>
              <a:custGeom>
                <a:avLst/>
                <a:gdLst>
                  <a:gd name="T0" fmla="*/ 42 w 83"/>
                  <a:gd name="T1" fmla="*/ 0 h 83"/>
                  <a:gd name="T2" fmla="*/ 83 w 83"/>
                  <a:gd name="T3" fmla="*/ 41 h 83"/>
                  <a:gd name="T4" fmla="*/ 42 w 83"/>
                  <a:gd name="T5" fmla="*/ 83 h 83"/>
                  <a:gd name="T6" fmla="*/ 0 w 83"/>
                  <a:gd name="T7" fmla="*/ 41 h 83"/>
                  <a:gd name="T8" fmla="*/ 42 w 83"/>
                  <a:gd name="T9" fmla="*/ 0 h 83"/>
                </a:gdLst>
                <a:ahLst/>
                <a:cxnLst>
                  <a:cxn ang="0">
                    <a:pos x="T0" y="T1"/>
                  </a:cxn>
                  <a:cxn ang="0">
                    <a:pos x="T2" y="T3"/>
                  </a:cxn>
                  <a:cxn ang="0">
                    <a:pos x="T4" y="T5"/>
                  </a:cxn>
                  <a:cxn ang="0">
                    <a:pos x="T6" y="T7"/>
                  </a:cxn>
                  <a:cxn ang="0">
                    <a:pos x="T8" y="T9"/>
                  </a:cxn>
                </a:cxnLst>
                <a:rect l="0" t="0" r="r" b="b"/>
                <a:pathLst>
                  <a:path w="83" h="83">
                    <a:moveTo>
                      <a:pt x="42" y="0"/>
                    </a:moveTo>
                    <a:cubicBezTo>
                      <a:pt x="65" y="0"/>
                      <a:pt x="82" y="17"/>
                      <a:pt x="83" y="41"/>
                    </a:cubicBezTo>
                    <a:cubicBezTo>
                      <a:pt x="83" y="65"/>
                      <a:pt x="66" y="82"/>
                      <a:pt x="42" y="83"/>
                    </a:cubicBezTo>
                    <a:cubicBezTo>
                      <a:pt x="17" y="83"/>
                      <a:pt x="0" y="65"/>
                      <a:pt x="0" y="41"/>
                    </a:cubicBezTo>
                    <a:cubicBezTo>
                      <a:pt x="0" y="17"/>
                      <a:pt x="18" y="0"/>
                      <a:pt x="42" y="0"/>
                    </a:cubicBezTo>
                    <a:close/>
                  </a:path>
                </a:pathLst>
              </a:custGeom>
              <a:grpFill/>
              <a:ln>
                <a:noFill/>
              </a:ln>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solidFill>
                    <a:srgbClr val="282F39"/>
                  </a:solidFill>
                </a:endParaRPr>
              </a:p>
            </p:txBody>
          </p:sp>
        </p:grpSp>
      </p:grpSp>
      <p:cxnSp>
        <p:nvCxnSpPr>
          <p:cNvPr id="64" name="Прямая со стрелкой 63"/>
          <p:cNvCxnSpPr/>
          <p:nvPr/>
        </p:nvCxnSpPr>
        <p:spPr>
          <a:xfrm flipH="1">
            <a:off x="2051050" y="2205038"/>
            <a:ext cx="922338" cy="117475"/>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65" name="Прямая со стрелкой 64"/>
          <p:cNvCxnSpPr/>
          <p:nvPr/>
        </p:nvCxnSpPr>
        <p:spPr>
          <a:xfrm>
            <a:off x="5219700" y="2205038"/>
            <a:ext cx="1012825" cy="13970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pic>
        <p:nvPicPr>
          <p:cNvPr id="34823" name="Picture 10" descr="http://budget.depfinnbr.ru/images/tg/deti_siroti.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913" y="2060575"/>
            <a:ext cx="62865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4" name="Picture 12" descr="http://budget.depfinnbr.ru/images/tg/rab_mun_uch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9563" y="1989138"/>
            <a:ext cx="60642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5" name="TextBox 67"/>
          <p:cNvSpPr txBox="1">
            <a:spLocks noChangeArrowheads="1"/>
          </p:cNvSpPr>
          <p:nvPr/>
        </p:nvSpPr>
        <p:spPr bwMode="auto">
          <a:xfrm>
            <a:off x="971550" y="2636838"/>
            <a:ext cx="1204913"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itchFamily="34" charset="0"/>
                <a:cs typeface="Arial" charset="0"/>
              </a:defRPr>
            </a:lvl1pPr>
            <a:lvl2pPr marL="742950" indent="-285750">
              <a:defRPr>
                <a:solidFill>
                  <a:schemeClr val="tx1"/>
                </a:solidFill>
                <a:latin typeface="Tahoma" pitchFamily="34" charset="0"/>
                <a:cs typeface="Arial" charset="0"/>
              </a:defRPr>
            </a:lvl2pPr>
            <a:lvl3pPr marL="1143000" indent="-228600">
              <a:defRPr>
                <a:solidFill>
                  <a:schemeClr val="tx1"/>
                </a:solidFill>
                <a:latin typeface="Tahoma" pitchFamily="34" charset="0"/>
                <a:cs typeface="Arial" charset="0"/>
              </a:defRPr>
            </a:lvl3pPr>
            <a:lvl4pPr marL="1600200" indent="-228600">
              <a:defRPr>
                <a:solidFill>
                  <a:schemeClr val="tx1"/>
                </a:solidFill>
                <a:latin typeface="Tahoma" pitchFamily="34" charset="0"/>
                <a:cs typeface="Arial" charset="0"/>
              </a:defRPr>
            </a:lvl4pPr>
            <a:lvl5pPr marL="2057400" indent="-22860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r>
              <a:rPr lang="ru-RU" altLang="ru-RU">
                <a:solidFill>
                  <a:srgbClr val="00B0F0"/>
                </a:solidFill>
                <a:latin typeface="Times New Roman" pitchFamily="18" charset="0"/>
                <a:cs typeface="Times New Roman" pitchFamily="18" charset="0"/>
              </a:rPr>
              <a:t>Дети-сироты</a:t>
            </a:r>
          </a:p>
        </p:txBody>
      </p:sp>
      <p:sp>
        <p:nvSpPr>
          <p:cNvPr id="34826" name="TextBox 68"/>
          <p:cNvSpPr txBox="1">
            <a:spLocks noChangeArrowheads="1"/>
          </p:cNvSpPr>
          <p:nvPr/>
        </p:nvSpPr>
        <p:spPr bwMode="auto">
          <a:xfrm>
            <a:off x="5508625" y="2565400"/>
            <a:ext cx="31670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cs typeface="Arial" charset="0"/>
              </a:defRPr>
            </a:lvl1pPr>
            <a:lvl2pPr marL="742950" indent="-285750">
              <a:defRPr>
                <a:solidFill>
                  <a:schemeClr val="tx1"/>
                </a:solidFill>
                <a:latin typeface="Tahoma" pitchFamily="34" charset="0"/>
                <a:cs typeface="Arial" charset="0"/>
              </a:defRPr>
            </a:lvl2pPr>
            <a:lvl3pPr marL="1143000" indent="-228600">
              <a:defRPr>
                <a:solidFill>
                  <a:schemeClr val="tx1"/>
                </a:solidFill>
                <a:latin typeface="Tahoma" pitchFamily="34" charset="0"/>
                <a:cs typeface="Arial" charset="0"/>
              </a:defRPr>
            </a:lvl3pPr>
            <a:lvl4pPr marL="1600200" indent="-228600">
              <a:defRPr>
                <a:solidFill>
                  <a:schemeClr val="tx1"/>
                </a:solidFill>
                <a:latin typeface="Tahoma" pitchFamily="34" charset="0"/>
                <a:cs typeface="Arial" charset="0"/>
              </a:defRPr>
            </a:lvl4pPr>
            <a:lvl5pPr marL="2057400" indent="-22860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ctr"/>
            <a:r>
              <a:rPr lang="ru-RU" altLang="ru-RU">
                <a:solidFill>
                  <a:srgbClr val="00B0F0"/>
                </a:solidFill>
                <a:latin typeface="Times New Roman" pitchFamily="18" charset="0"/>
                <a:cs typeface="Times New Roman" pitchFamily="18" charset="0"/>
              </a:rPr>
              <a:t>Работники муниципальных учреждений</a:t>
            </a:r>
          </a:p>
        </p:txBody>
      </p:sp>
      <p:sp>
        <p:nvSpPr>
          <p:cNvPr id="34827" name="TextBox 69"/>
          <p:cNvSpPr txBox="1">
            <a:spLocks noChangeArrowheads="1"/>
          </p:cNvSpPr>
          <p:nvPr/>
        </p:nvSpPr>
        <p:spPr bwMode="auto">
          <a:xfrm>
            <a:off x="250825" y="3284538"/>
            <a:ext cx="316865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cs typeface="Arial" charset="0"/>
              </a:defRPr>
            </a:lvl1pPr>
            <a:lvl2pPr marL="742950" indent="-285750">
              <a:defRPr>
                <a:solidFill>
                  <a:schemeClr val="tx1"/>
                </a:solidFill>
                <a:latin typeface="Tahoma" pitchFamily="34" charset="0"/>
                <a:cs typeface="Arial" charset="0"/>
              </a:defRPr>
            </a:lvl2pPr>
            <a:lvl3pPr marL="1143000" indent="-228600">
              <a:defRPr>
                <a:solidFill>
                  <a:schemeClr val="tx1"/>
                </a:solidFill>
                <a:latin typeface="Tahoma" pitchFamily="34" charset="0"/>
                <a:cs typeface="Arial" charset="0"/>
              </a:defRPr>
            </a:lvl3pPr>
            <a:lvl4pPr marL="1600200" indent="-228600">
              <a:defRPr>
                <a:solidFill>
                  <a:schemeClr val="tx1"/>
                </a:solidFill>
                <a:latin typeface="Tahoma" pitchFamily="34" charset="0"/>
                <a:cs typeface="Arial" charset="0"/>
              </a:defRPr>
            </a:lvl4pPr>
            <a:lvl5pPr marL="2057400" indent="-22860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ctr"/>
            <a:r>
              <a:rPr lang="ru-RU" altLang="ru-RU" sz="1600" dirty="0">
                <a:latin typeface="Times New Roman" pitchFamily="18" charset="0"/>
                <a:cs typeface="Times New Roman" pitchFamily="18" charset="0"/>
              </a:rPr>
              <a:t>Приобретение жилых помещений для детей-сирот и детей, оставшихся без попечения родителей  </a:t>
            </a:r>
          </a:p>
        </p:txBody>
      </p:sp>
      <p:sp>
        <p:nvSpPr>
          <p:cNvPr id="34828" name="Прямоугольник 70"/>
          <p:cNvSpPr>
            <a:spLocks noChangeArrowheads="1"/>
          </p:cNvSpPr>
          <p:nvPr/>
        </p:nvSpPr>
        <p:spPr bwMode="auto">
          <a:xfrm>
            <a:off x="4643438" y="3213100"/>
            <a:ext cx="4321175"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cs typeface="Arial" charset="0"/>
              </a:defRPr>
            </a:lvl1pPr>
            <a:lvl2pPr marL="742950" indent="-285750">
              <a:defRPr>
                <a:solidFill>
                  <a:schemeClr val="tx1"/>
                </a:solidFill>
                <a:latin typeface="Tahoma" pitchFamily="34" charset="0"/>
                <a:cs typeface="Arial" charset="0"/>
              </a:defRPr>
            </a:lvl2pPr>
            <a:lvl3pPr marL="1143000" indent="-228600">
              <a:defRPr>
                <a:solidFill>
                  <a:schemeClr val="tx1"/>
                </a:solidFill>
                <a:latin typeface="Tahoma" pitchFamily="34" charset="0"/>
                <a:cs typeface="Arial" charset="0"/>
              </a:defRPr>
            </a:lvl3pPr>
            <a:lvl4pPr marL="1600200" indent="-228600">
              <a:defRPr>
                <a:solidFill>
                  <a:schemeClr val="tx1"/>
                </a:solidFill>
                <a:latin typeface="Tahoma" pitchFamily="34" charset="0"/>
                <a:cs typeface="Arial" charset="0"/>
              </a:defRPr>
            </a:lvl4pPr>
            <a:lvl5pPr marL="2057400" indent="-22860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ctr"/>
            <a:r>
              <a:rPr lang="ru-RU" altLang="ru-RU" sz="1600" dirty="0">
                <a:latin typeface="Times New Roman" pitchFamily="18" charset="0"/>
                <a:cs typeface="Times New Roman" pitchFamily="18" charset="0"/>
              </a:rPr>
              <a:t>Социальная поддержка педагогических работников муниципальных образовательных организаций (</a:t>
            </a:r>
            <a:r>
              <a:rPr lang="ru-RU" altLang="ru-RU" sz="1600" i="1" dirty="0">
                <a:latin typeface="Times New Roman" pitchFamily="18" charset="0"/>
                <a:cs typeface="Times New Roman" pitchFamily="18" charset="0"/>
              </a:rPr>
              <a:t>единовременные и ежемесячные выплаты</a:t>
            </a:r>
            <a:r>
              <a:rPr lang="ru-RU" altLang="ru-RU" sz="1600" dirty="0">
                <a:latin typeface="Times New Roman" pitchFamily="18" charset="0"/>
                <a:cs typeface="Times New Roman" pitchFamily="18" charset="0"/>
              </a:rPr>
              <a:t>, </a:t>
            </a:r>
            <a:r>
              <a:rPr lang="ru-RU" altLang="ru-RU" sz="1600" i="1" dirty="0">
                <a:latin typeface="Times New Roman" pitchFamily="18" charset="0"/>
                <a:cs typeface="Times New Roman" pitchFamily="18" charset="0"/>
              </a:rPr>
              <a:t>компенсация на наем жилья</a:t>
            </a:r>
            <a:r>
              <a:rPr lang="ru-RU" altLang="ru-RU" sz="1600" dirty="0">
                <a:latin typeface="Times New Roman" pitchFamily="18" charset="0"/>
                <a:cs typeface="Times New Roman" pitchFamily="18" charset="0"/>
              </a:rPr>
              <a:t>).</a:t>
            </a:r>
            <a:endParaRPr lang="ru-RU" altLang="ru-RU" sz="1600" dirty="0"/>
          </a:p>
        </p:txBody>
      </p:sp>
      <p:sp>
        <p:nvSpPr>
          <p:cNvPr id="72" name="Скругленный прямоугольник 71"/>
          <p:cNvSpPr/>
          <p:nvPr/>
        </p:nvSpPr>
        <p:spPr>
          <a:xfrm>
            <a:off x="250825" y="5084763"/>
            <a:ext cx="3097213" cy="1223962"/>
          </a:xfrm>
          <a:prstGeom prst="round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73" name="Скругленный прямоугольник 72"/>
          <p:cNvSpPr/>
          <p:nvPr/>
        </p:nvSpPr>
        <p:spPr>
          <a:xfrm>
            <a:off x="5219700" y="5157788"/>
            <a:ext cx="3600450" cy="1150937"/>
          </a:xfrm>
          <a:prstGeom prst="round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34831" name="Прямоугольник 73"/>
          <p:cNvSpPr>
            <a:spLocks noChangeArrowheads="1"/>
          </p:cNvSpPr>
          <p:nvPr/>
        </p:nvSpPr>
        <p:spPr bwMode="auto">
          <a:xfrm>
            <a:off x="332742" y="5300663"/>
            <a:ext cx="302577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cs typeface="Arial" charset="0"/>
              </a:defRPr>
            </a:lvl1pPr>
            <a:lvl2pPr marL="742950" indent="-285750">
              <a:defRPr>
                <a:solidFill>
                  <a:schemeClr val="tx1"/>
                </a:solidFill>
                <a:latin typeface="Tahoma" pitchFamily="34" charset="0"/>
                <a:cs typeface="Arial" charset="0"/>
              </a:defRPr>
            </a:lvl2pPr>
            <a:lvl3pPr marL="1143000" indent="-228600">
              <a:defRPr>
                <a:solidFill>
                  <a:schemeClr val="tx1"/>
                </a:solidFill>
                <a:latin typeface="Tahoma" pitchFamily="34" charset="0"/>
                <a:cs typeface="Arial" charset="0"/>
              </a:defRPr>
            </a:lvl3pPr>
            <a:lvl4pPr marL="1600200" indent="-228600">
              <a:defRPr>
                <a:solidFill>
                  <a:schemeClr val="tx1"/>
                </a:solidFill>
                <a:latin typeface="Tahoma" pitchFamily="34" charset="0"/>
                <a:cs typeface="Arial" charset="0"/>
              </a:defRPr>
            </a:lvl4pPr>
            <a:lvl5pPr marL="2057400" indent="-22860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r>
              <a:rPr lang="ru-RU" altLang="ru-RU" sz="1600" dirty="0">
                <a:latin typeface="Times New Roman" pitchFamily="18" charset="0"/>
                <a:cs typeface="Times New Roman" pitchFamily="18" charset="0"/>
              </a:rPr>
              <a:t>Запланировано:  </a:t>
            </a:r>
            <a:r>
              <a:rPr lang="en-US" altLang="ru-RU" sz="1600" b="1" dirty="0" smtClean="0">
                <a:latin typeface="Times New Roman" pitchFamily="18" charset="0"/>
                <a:cs typeface="Times New Roman" pitchFamily="18" charset="0"/>
              </a:rPr>
              <a:t>39</a:t>
            </a:r>
            <a:r>
              <a:rPr lang="ru-RU" altLang="ru-RU" sz="1600" b="1" dirty="0" smtClean="0">
                <a:latin typeface="Times New Roman" pitchFamily="18" charset="0"/>
                <a:cs typeface="Times New Roman" pitchFamily="18" charset="0"/>
              </a:rPr>
              <a:t> </a:t>
            </a:r>
            <a:r>
              <a:rPr lang="en-US" altLang="ru-RU" sz="1600" b="1" dirty="0" smtClean="0">
                <a:latin typeface="Times New Roman" pitchFamily="18" charset="0"/>
                <a:cs typeface="Times New Roman" pitchFamily="18" charset="0"/>
              </a:rPr>
              <a:t>458</a:t>
            </a:r>
            <a:r>
              <a:rPr lang="ru-RU" altLang="ru-RU" sz="1600" b="1" dirty="0" smtClean="0">
                <a:latin typeface="Times New Roman" pitchFamily="18" charset="0"/>
                <a:cs typeface="Times New Roman" pitchFamily="18" charset="0"/>
              </a:rPr>
              <a:t>,</a:t>
            </a:r>
            <a:r>
              <a:rPr lang="en-US" altLang="ru-RU" sz="1600" b="1" dirty="0" smtClean="0">
                <a:latin typeface="Times New Roman" pitchFamily="18" charset="0"/>
                <a:cs typeface="Times New Roman" pitchFamily="18" charset="0"/>
              </a:rPr>
              <a:t>9</a:t>
            </a:r>
            <a:r>
              <a:rPr lang="ru-RU" altLang="ru-RU" sz="1600" b="1" dirty="0" smtClean="0">
                <a:latin typeface="Times New Roman" pitchFamily="18" charset="0"/>
                <a:cs typeface="Times New Roman" pitchFamily="18" charset="0"/>
              </a:rPr>
              <a:t> </a:t>
            </a:r>
            <a:r>
              <a:rPr lang="ru-RU" altLang="ru-RU" sz="1600" dirty="0" err="1">
                <a:latin typeface="Times New Roman" pitchFamily="18" charset="0"/>
                <a:cs typeface="Times New Roman" pitchFamily="18" charset="0"/>
              </a:rPr>
              <a:t>т.р</a:t>
            </a:r>
            <a:r>
              <a:rPr lang="ru-RU" altLang="ru-RU" sz="1600" dirty="0">
                <a:latin typeface="Times New Roman" pitchFamily="18" charset="0"/>
                <a:cs typeface="Times New Roman" pitchFamily="18" charset="0"/>
              </a:rPr>
              <a:t>.</a:t>
            </a:r>
          </a:p>
          <a:p>
            <a:r>
              <a:rPr lang="ru-RU" altLang="ru-RU" sz="1600" dirty="0">
                <a:latin typeface="Times New Roman" pitchFamily="18" charset="0"/>
                <a:cs typeface="Times New Roman" pitchFamily="18" charset="0"/>
              </a:rPr>
              <a:t>Исполнено:         </a:t>
            </a:r>
            <a:r>
              <a:rPr lang="en-US" altLang="ru-RU" sz="1600" b="1" dirty="0" smtClean="0">
                <a:latin typeface="Times New Roman" pitchFamily="18" charset="0"/>
                <a:cs typeface="Times New Roman" pitchFamily="18" charset="0"/>
              </a:rPr>
              <a:t>38</a:t>
            </a:r>
            <a:r>
              <a:rPr lang="ru-RU" altLang="ru-RU" sz="1600" b="1" dirty="0" smtClean="0">
                <a:latin typeface="Times New Roman" pitchFamily="18" charset="0"/>
                <a:cs typeface="Times New Roman" pitchFamily="18" charset="0"/>
              </a:rPr>
              <a:t> </a:t>
            </a:r>
            <a:r>
              <a:rPr lang="en-US" altLang="ru-RU" sz="1600" b="1" dirty="0" smtClean="0">
                <a:latin typeface="Times New Roman" pitchFamily="18" charset="0"/>
                <a:cs typeface="Times New Roman" pitchFamily="18" charset="0"/>
              </a:rPr>
              <a:t>751</a:t>
            </a:r>
            <a:r>
              <a:rPr lang="ru-RU" altLang="ru-RU" sz="1600" b="1" dirty="0" smtClean="0">
                <a:latin typeface="Times New Roman" pitchFamily="18" charset="0"/>
                <a:cs typeface="Times New Roman" pitchFamily="18" charset="0"/>
              </a:rPr>
              <a:t>,</a:t>
            </a:r>
            <a:r>
              <a:rPr lang="en-US" altLang="ru-RU" sz="1600" b="1" dirty="0" smtClean="0">
                <a:latin typeface="Times New Roman" pitchFamily="18" charset="0"/>
                <a:cs typeface="Times New Roman" pitchFamily="18" charset="0"/>
              </a:rPr>
              <a:t>5</a:t>
            </a:r>
            <a:r>
              <a:rPr lang="ru-RU" altLang="ru-RU" sz="1600" b="1" dirty="0" smtClean="0">
                <a:latin typeface="Times New Roman" pitchFamily="18" charset="0"/>
                <a:cs typeface="Times New Roman" pitchFamily="18" charset="0"/>
              </a:rPr>
              <a:t> </a:t>
            </a:r>
            <a:r>
              <a:rPr lang="ru-RU" altLang="ru-RU" sz="1600" dirty="0" err="1">
                <a:latin typeface="Times New Roman" pitchFamily="18" charset="0"/>
                <a:cs typeface="Times New Roman" pitchFamily="18" charset="0"/>
              </a:rPr>
              <a:t>т.р</a:t>
            </a:r>
            <a:r>
              <a:rPr lang="ru-RU" altLang="ru-RU" sz="1600" dirty="0" smtClean="0">
                <a:latin typeface="Times New Roman" pitchFamily="18" charset="0"/>
                <a:cs typeface="Times New Roman" pitchFamily="18" charset="0"/>
              </a:rPr>
              <a:t>.</a:t>
            </a:r>
            <a:endParaRPr lang="ru-RU" altLang="ru-RU" sz="1600" dirty="0">
              <a:latin typeface="Times New Roman" pitchFamily="18" charset="0"/>
              <a:cs typeface="Times New Roman" pitchFamily="18" charset="0"/>
            </a:endParaRPr>
          </a:p>
        </p:txBody>
      </p:sp>
      <p:sp>
        <p:nvSpPr>
          <p:cNvPr id="34832" name="Прямоугольник 74"/>
          <p:cNvSpPr>
            <a:spLocks noChangeArrowheads="1"/>
          </p:cNvSpPr>
          <p:nvPr/>
        </p:nvSpPr>
        <p:spPr bwMode="auto">
          <a:xfrm>
            <a:off x="5340215" y="5322136"/>
            <a:ext cx="31686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cs typeface="Arial" charset="0"/>
              </a:defRPr>
            </a:lvl1pPr>
            <a:lvl2pPr marL="742950" indent="-285750">
              <a:defRPr>
                <a:solidFill>
                  <a:schemeClr val="tx1"/>
                </a:solidFill>
                <a:latin typeface="Tahoma" pitchFamily="34" charset="0"/>
                <a:cs typeface="Arial" charset="0"/>
              </a:defRPr>
            </a:lvl2pPr>
            <a:lvl3pPr marL="1143000" indent="-228600">
              <a:defRPr>
                <a:solidFill>
                  <a:schemeClr val="tx1"/>
                </a:solidFill>
                <a:latin typeface="Tahoma" pitchFamily="34" charset="0"/>
                <a:cs typeface="Arial" charset="0"/>
              </a:defRPr>
            </a:lvl3pPr>
            <a:lvl4pPr marL="1600200" indent="-228600">
              <a:defRPr>
                <a:solidFill>
                  <a:schemeClr val="tx1"/>
                </a:solidFill>
                <a:latin typeface="Tahoma" pitchFamily="34" charset="0"/>
                <a:cs typeface="Arial" charset="0"/>
              </a:defRPr>
            </a:lvl4pPr>
            <a:lvl5pPr marL="2057400" indent="-22860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ctr"/>
            <a:r>
              <a:rPr lang="ru-RU" altLang="ru-RU" sz="1600" dirty="0">
                <a:latin typeface="Times New Roman" pitchFamily="18" charset="0"/>
                <a:cs typeface="Times New Roman" pitchFamily="18" charset="0"/>
              </a:rPr>
              <a:t>Запланировано:    </a:t>
            </a:r>
            <a:r>
              <a:rPr lang="ru-RU" altLang="ru-RU" sz="1600" b="1" dirty="0" smtClean="0">
                <a:latin typeface="Times New Roman" pitchFamily="18" charset="0"/>
                <a:cs typeface="Times New Roman" pitchFamily="18" charset="0"/>
              </a:rPr>
              <a:t>7 716,0 </a:t>
            </a:r>
            <a:r>
              <a:rPr lang="ru-RU" altLang="ru-RU" sz="1600" dirty="0" err="1">
                <a:latin typeface="Times New Roman" pitchFamily="18" charset="0"/>
                <a:cs typeface="Times New Roman" pitchFamily="18" charset="0"/>
              </a:rPr>
              <a:t>т.р</a:t>
            </a:r>
            <a:r>
              <a:rPr lang="ru-RU" altLang="ru-RU" sz="1600" dirty="0">
                <a:latin typeface="Times New Roman" pitchFamily="18" charset="0"/>
                <a:cs typeface="Times New Roman" pitchFamily="18" charset="0"/>
              </a:rPr>
              <a:t>.</a:t>
            </a:r>
          </a:p>
          <a:p>
            <a:pPr algn="ctr"/>
            <a:r>
              <a:rPr lang="ru-RU" altLang="ru-RU" sz="1600" dirty="0">
                <a:latin typeface="Times New Roman" pitchFamily="18" charset="0"/>
                <a:cs typeface="Times New Roman" pitchFamily="18" charset="0"/>
              </a:rPr>
              <a:t>Исполнено</a:t>
            </a:r>
            <a:r>
              <a:rPr lang="ru-RU" altLang="ru-RU" sz="1600" b="1" dirty="0">
                <a:latin typeface="Times New Roman" pitchFamily="18" charset="0"/>
                <a:cs typeface="Times New Roman" pitchFamily="18" charset="0"/>
              </a:rPr>
              <a:t>:           </a:t>
            </a:r>
            <a:r>
              <a:rPr lang="ru-RU" altLang="ru-RU" sz="1600" b="1" dirty="0" smtClean="0">
                <a:latin typeface="Times New Roman" pitchFamily="18" charset="0"/>
                <a:cs typeface="Times New Roman" pitchFamily="18" charset="0"/>
              </a:rPr>
              <a:t>7 716,0 </a:t>
            </a:r>
            <a:r>
              <a:rPr lang="ru-RU" altLang="ru-RU" sz="1600" dirty="0" err="1">
                <a:latin typeface="Times New Roman" pitchFamily="18" charset="0"/>
                <a:cs typeface="Times New Roman" pitchFamily="18" charset="0"/>
              </a:rPr>
              <a:t>т.р</a:t>
            </a:r>
            <a:r>
              <a:rPr lang="ru-RU" altLang="ru-RU" sz="1600" dirty="0" smtClean="0">
                <a:latin typeface="Times New Roman" pitchFamily="18" charset="0"/>
                <a:cs typeface="Times New Roman" pitchFamily="18" charset="0"/>
              </a:rPr>
              <a:t>.</a:t>
            </a:r>
            <a:endParaRPr lang="ru-RU" altLang="ru-RU" sz="1600" dirty="0">
              <a:latin typeface="Times New Roman" pitchFamily="18" charset="0"/>
              <a:cs typeface="Times New Roman" pitchFamily="18" charset="0"/>
            </a:endParaRPr>
          </a:p>
        </p:txBody>
      </p:sp>
      <p:sp>
        <p:nvSpPr>
          <p:cNvPr id="76" name="Стрелка вниз 75"/>
          <p:cNvSpPr/>
          <p:nvPr/>
        </p:nvSpPr>
        <p:spPr>
          <a:xfrm>
            <a:off x="1692275" y="4652963"/>
            <a:ext cx="211138" cy="263525"/>
          </a:xfrm>
          <a:prstGeom prst="downArrow">
            <a:avLst>
              <a:gd name="adj1" fmla="val 50000"/>
              <a:gd name="adj2" fmla="val 53226"/>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77" name="Стрелка вниз 76"/>
          <p:cNvSpPr/>
          <p:nvPr/>
        </p:nvSpPr>
        <p:spPr>
          <a:xfrm>
            <a:off x="6820535" y="4652963"/>
            <a:ext cx="212725" cy="261938"/>
          </a:xfrm>
          <a:prstGeom prst="downArrow">
            <a:avLst>
              <a:gd name="adj1" fmla="val 50000"/>
              <a:gd name="adj2" fmla="val 53226"/>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3" name="Прямоугольник 12"/>
          <p:cNvSpPr/>
          <p:nvPr/>
        </p:nvSpPr>
        <p:spPr>
          <a:xfrm>
            <a:off x="-50488" y="112494"/>
            <a:ext cx="9387852" cy="830997"/>
          </a:xfrm>
          <a:prstGeom prst="rect">
            <a:avLst/>
          </a:prstGeom>
        </p:spPr>
        <p:txBody>
          <a:bodyPr wrap="square">
            <a:spAutoFit/>
          </a:bodyPr>
          <a:lstStyle/>
          <a:p>
            <a:pPr algn="ctr"/>
            <a:r>
              <a:rPr lang="ru-RU" sz="2400" b="1" i="1" dirty="0">
                <a:latin typeface="Times New Roman" panose="02020603050405020304" pitchFamily="18" charset="0"/>
                <a:cs typeface="Times New Roman" panose="02020603050405020304" pitchFamily="18" charset="0"/>
              </a:rPr>
              <a:t>Сведения о расходах муниципального района с учетом интересов целевых групп за 2023 год</a:t>
            </a:r>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Box 4"/>
          <p:cNvSpPr txBox="1">
            <a:spLocks noChangeArrowheads="1"/>
          </p:cNvSpPr>
          <p:nvPr/>
        </p:nvSpPr>
        <p:spPr bwMode="auto">
          <a:xfrm>
            <a:off x="0" y="10280"/>
            <a:ext cx="9144000" cy="369332"/>
          </a:xfrm>
          <a:prstGeom prst="rect">
            <a:avLst/>
          </a:prstGeom>
          <a:noFill/>
          <a:ln w="9525">
            <a:noFill/>
            <a:miter lim="800000"/>
            <a:headEnd/>
            <a:tailEnd/>
          </a:ln>
        </p:spPr>
        <p:txBody>
          <a:bodyPr wrap="square">
            <a:spAutoFit/>
          </a:bodyPr>
          <a:lstStyle/>
          <a:p>
            <a:pPr algn="ctr" eaLnBrk="1" hangingPunct="1">
              <a:defRPr/>
            </a:pPr>
            <a:r>
              <a:rPr lang="ru-RU" b="1" dirty="0">
                <a:latin typeface="Times New Roman" panose="02020603050405020304" pitchFamily="18" charset="0"/>
                <a:ea typeface="Times New Roman" panose="02020603050405020304" pitchFamily="18" charset="0"/>
              </a:rPr>
              <a:t>Сведения о реализации общественно значимых проектов в 2021-2025 году</a:t>
            </a:r>
            <a:endParaRPr lang="ru-RU" altLang="ru-RU" dirty="0">
              <a:cs typeface="Arial" panose="020B0604020202020204" pitchFamily="34" charset="0"/>
            </a:endParaRPr>
          </a:p>
        </p:txBody>
      </p:sp>
      <p:graphicFrame>
        <p:nvGraphicFramePr>
          <p:cNvPr id="8" name="Таблица 7"/>
          <p:cNvGraphicFramePr>
            <a:graphicFrameLocks noGrp="1"/>
          </p:cNvGraphicFramePr>
          <p:nvPr>
            <p:extLst>
              <p:ext uri="{D42A27DB-BD31-4B8C-83A1-F6EECF244321}">
                <p14:modId xmlns:p14="http://schemas.microsoft.com/office/powerpoint/2010/main" val="10376849"/>
              </p:ext>
            </p:extLst>
          </p:nvPr>
        </p:nvGraphicFramePr>
        <p:xfrm>
          <a:off x="107504" y="476672"/>
          <a:ext cx="8928993" cy="5932409"/>
        </p:xfrm>
        <a:graphic>
          <a:graphicData uri="http://schemas.openxmlformats.org/drawingml/2006/table">
            <a:tbl>
              <a:tblPr firstRow="1" firstCol="1" bandRow="1"/>
              <a:tblGrid>
                <a:gridCol w="1683334"/>
                <a:gridCol w="1101746"/>
                <a:gridCol w="801154"/>
                <a:gridCol w="878262"/>
                <a:gridCol w="878262"/>
                <a:gridCol w="658696"/>
                <a:gridCol w="658696"/>
                <a:gridCol w="731885"/>
                <a:gridCol w="1536958"/>
              </a:tblGrid>
              <a:tr h="234953">
                <a:tc rowSpan="3">
                  <a:txBody>
                    <a:bodyPr/>
                    <a:lstStyle/>
                    <a:p>
                      <a:pPr algn="ctr">
                        <a:spcAft>
                          <a:spcPts val="0"/>
                        </a:spcAft>
                      </a:pPr>
                      <a:endParaRPr lang="ru-RU" sz="1000" dirty="0">
                        <a:effectLst/>
                        <a:latin typeface="Times New Roman" panose="02020603050405020304" pitchFamily="18" charset="0"/>
                        <a:ea typeface="Times New Roman" panose="02020603050405020304" pitchFamily="18" charset="0"/>
                      </a:endParaRPr>
                    </a:p>
                  </a:txBody>
                  <a:tcPr marL="24385" marR="243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a:spcAft>
                          <a:spcPts val="0"/>
                        </a:spcAft>
                      </a:pPr>
                      <a:r>
                        <a:rPr lang="ru-RU" sz="1000" dirty="0">
                          <a:effectLst/>
                          <a:latin typeface="Times New Roman" panose="02020603050405020304" pitchFamily="18" charset="0"/>
                          <a:ea typeface="Times New Roman" panose="02020603050405020304" pitchFamily="18" charset="0"/>
                        </a:rPr>
                        <a:t>Объем финансирования, </a:t>
                      </a:r>
                      <a:r>
                        <a:rPr lang="ru-RU" sz="1000" dirty="0" smtClean="0">
                          <a:effectLst/>
                          <a:latin typeface="Times New Roman" panose="02020603050405020304" pitchFamily="18" charset="0"/>
                          <a:ea typeface="Times New Roman" panose="02020603050405020304" pitchFamily="18" charset="0"/>
                        </a:rPr>
                        <a:t>тыс. руб.</a:t>
                      </a:r>
                      <a:endParaRPr lang="ru-RU" sz="1000" dirty="0">
                        <a:effectLst/>
                        <a:latin typeface="Times New Roman" panose="02020603050405020304" pitchFamily="18" charset="0"/>
                        <a:ea typeface="Times New Roman" panose="02020603050405020304" pitchFamily="18" charset="0"/>
                      </a:endParaRP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ctr">
                        <a:spcAft>
                          <a:spcPts val="0"/>
                        </a:spcAft>
                      </a:pPr>
                      <a:endParaRPr lang="ru-RU" sz="800" dirty="0">
                        <a:effectLst/>
                        <a:latin typeface="Times New Roman" panose="02020603050405020304" pitchFamily="18" charset="0"/>
                        <a:ea typeface="Times New Roman" panose="02020603050405020304" pitchFamily="18" charset="0"/>
                      </a:endParaRP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ru-RU" sz="800" dirty="0">
                        <a:effectLst/>
                        <a:latin typeface="Times New Roman" panose="02020603050405020304" pitchFamily="18" charset="0"/>
                        <a:ea typeface="Times New Roman" panose="02020603050405020304" pitchFamily="18" charset="0"/>
                      </a:endParaRP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ru-RU" sz="800" dirty="0">
                        <a:effectLst/>
                        <a:latin typeface="Times New Roman" panose="02020603050405020304" pitchFamily="18" charset="0"/>
                        <a:ea typeface="Times New Roman" panose="02020603050405020304" pitchFamily="18" charset="0"/>
                      </a:endParaRP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a:spcAft>
                          <a:spcPts val="0"/>
                        </a:spcAft>
                      </a:pPr>
                      <a:r>
                        <a:rPr lang="ru-RU" sz="1000" dirty="0">
                          <a:effectLst/>
                          <a:latin typeface="Times New Roman" panose="02020603050405020304" pitchFamily="18" charset="0"/>
                          <a:ea typeface="Times New Roman" panose="02020603050405020304" pitchFamily="18" charset="0"/>
                        </a:rPr>
                        <a:t>Ожидаемые результаты от реализации общественно значимого проекта</a:t>
                      </a:r>
                    </a:p>
                  </a:txBody>
                  <a:tcPr marL="24385" marR="243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9404">
                <a:tc vMerge="1">
                  <a:txBody>
                    <a:bodyPr/>
                    <a:lstStyle/>
                    <a:p>
                      <a:endParaRPr lang="ru-RU"/>
                    </a:p>
                  </a:txBody>
                  <a:tcPr/>
                </a:tc>
                <a:tc rowSpan="2">
                  <a:txBody>
                    <a:bodyPr/>
                    <a:lstStyle/>
                    <a:p>
                      <a:pPr algn="ctr">
                        <a:spcAft>
                          <a:spcPts val="0"/>
                        </a:spcAft>
                      </a:pPr>
                      <a:r>
                        <a:rPr lang="ru-RU" sz="1000" dirty="0">
                          <a:effectLst/>
                          <a:latin typeface="Times New Roman" panose="02020603050405020304" pitchFamily="18" charset="0"/>
                          <a:ea typeface="Times New Roman" panose="02020603050405020304" pitchFamily="18" charset="0"/>
                        </a:rPr>
                        <a:t>источник финансирования</a:t>
                      </a:r>
                    </a:p>
                  </a:txBody>
                  <a:tcPr marL="24385" marR="243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ru-RU" sz="1000" dirty="0" smtClean="0">
                          <a:effectLst/>
                          <a:latin typeface="Times New Roman" panose="02020603050405020304" pitchFamily="18" charset="0"/>
                          <a:ea typeface="Times New Roman" panose="02020603050405020304" pitchFamily="18" charset="0"/>
                        </a:rPr>
                        <a:t>2022 год</a:t>
                      </a:r>
                    </a:p>
                    <a:p>
                      <a:pPr algn="ctr">
                        <a:spcAft>
                          <a:spcPts val="0"/>
                        </a:spcAft>
                      </a:pPr>
                      <a:r>
                        <a:rPr lang="ru-RU" sz="1000" dirty="0" smtClean="0">
                          <a:effectLst/>
                          <a:latin typeface="Times New Roman" panose="02020603050405020304" pitchFamily="18" charset="0"/>
                          <a:ea typeface="Times New Roman" panose="02020603050405020304" pitchFamily="18" charset="0"/>
                        </a:rPr>
                        <a:t>факт</a:t>
                      </a:r>
                      <a:endParaRPr lang="ru-RU" sz="1000" dirty="0">
                        <a:effectLst/>
                        <a:latin typeface="Times New Roman" panose="02020603050405020304" pitchFamily="18" charset="0"/>
                        <a:ea typeface="Times New Roman" panose="02020603050405020304" pitchFamily="18" charset="0"/>
                      </a:endParaRPr>
                    </a:p>
                  </a:txBody>
                  <a:tcPr marL="24385" marR="243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ru-RU" sz="1000" dirty="0" smtClean="0">
                          <a:effectLst/>
                          <a:latin typeface="Times New Roman" panose="02020603050405020304" pitchFamily="18" charset="0"/>
                          <a:ea typeface="Times New Roman" panose="02020603050405020304" pitchFamily="18" charset="0"/>
                        </a:rPr>
                        <a:t>2023 </a:t>
                      </a:r>
                      <a:r>
                        <a:rPr lang="ru-RU" sz="1000" dirty="0">
                          <a:effectLst/>
                          <a:latin typeface="Times New Roman" panose="02020603050405020304" pitchFamily="18" charset="0"/>
                          <a:ea typeface="Times New Roman" panose="02020603050405020304" pitchFamily="18" charset="0"/>
                        </a:rPr>
                        <a:t>год</a:t>
                      </a:r>
                    </a:p>
                  </a:txBody>
                  <a:tcPr marL="24385" marR="243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rowSpan="2">
                  <a:txBody>
                    <a:bodyPr/>
                    <a:lstStyle/>
                    <a:p>
                      <a:pPr algn="ctr">
                        <a:spcAft>
                          <a:spcPts val="0"/>
                        </a:spcAft>
                      </a:pPr>
                      <a:r>
                        <a:rPr lang="ru-RU" sz="1000" dirty="0" smtClean="0">
                          <a:effectLst/>
                          <a:latin typeface="Times New Roman" panose="02020603050405020304" pitchFamily="18" charset="0"/>
                          <a:ea typeface="Times New Roman" panose="02020603050405020304" pitchFamily="18" charset="0"/>
                        </a:rPr>
                        <a:t>2024</a:t>
                      </a:r>
                    </a:p>
                    <a:p>
                      <a:pPr algn="ctr">
                        <a:spcAft>
                          <a:spcPts val="0"/>
                        </a:spcAft>
                      </a:pPr>
                      <a:r>
                        <a:rPr lang="ru-RU" sz="1000" dirty="0" smtClean="0">
                          <a:effectLst/>
                          <a:latin typeface="Times New Roman" panose="02020603050405020304" pitchFamily="18" charset="0"/>
                          <a:ea typeface="Times New Roman" panose="02020603050405020304" pitchFamily="18" charset="0"/>
                        </a:rPr>
                        <a:t>год</a:t>
                      </a:r>
                      <a:endParaRPr lang="ru-RU" sz="1000" dirty="0">
                        <a:effectLst/>
                        <a:latin typeface="Times New Roman" panose="02020603050405020304" pitchFamily="18" charset="0"/>
                        <a:ea typeface="Times New Roman" panose="02020603050405020304" pitchFamily="18" charset="0"/>
                      </a:endParaRPr>
                    </a:p>
                  </a:txBody>
                  <a:tcPr marL="24385" marR="243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ru-RU" sz="1000" dirty="0" smtClean="0">
                          <a:effectLst/>
                          <a:latin typeface="Times New Roman" panose="02020603050405020304" pitchFamily="18" charset="0"/>
                          <a:ea typeface="Times New Roman" panose="02020603050405020304" pitchFamily="18" charset="0"/>
                        </a:rPr>
                        <a:t>2025</a:t>
                      </a:r>
                    </a:p>
                    <a:p>
                      <a:pPr algn="ctr">
                        <a:spcAft>
                          <a:spcPts val="0"/>
                        </a:spcAft>
                      </a:pPr>
                      <a:r>
                        <a:rPr lang="ru-RU" sz="1000" dirty="0" smtClean="0">
                          <a:effectLst/>
                          <a:latin typeface="Times New Roman" panose="02020603050405020304" pitchFamily="18" charset="0"/>
                          <a:ea typeface="Times New Roman" panose="02020603050405020304" pitchFamily="18" charset="0"/>
                        </a:rPr>
                        <a:t>год</a:t>
                      </a:r>
                      <a:endParaRPr lang="ru-RU" sz="1000" dirty="0">
                        <a:effectLst/>
                        <a:latin typeface="Times New Roman" panose="02020603050405020304" pitchFamily="18" charset="0"/>
                        <a:ea typeface="Times New Roman" panose="02020603050405020304" pitchFamily="18" charset="0"/>
                      </a:endParaRPr>
                    </a:p>
                  </a:txBody>
                  <a:tcPr marL="24385" marR="243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ru-RU" sz="1000" dirty="0" smtClean="0">
                          <a:effectLst/>
                          <a:latin typeface="Times New Roman" panose="02020603050405020304" pitchFamily="18" charset="0"/>
                          <a:ea typeface="Times New Roman" panose="02020603050405020304" pitchFamily="18" charset="0"/>
                        </a:rPr>
                        <a:t>2026 </a:t>
                      </a:r>
                    </a:p>
                    <a:p>
                      <a:pPr algn="ctr">
                        <a:spcAft>
                          <a:spcPts val="0"/>
                        </a:spcAft>
                      </a:pPr>
                      <a:r>
                        <a:rPr lang="ru-RU" sz="1000" dirty="0" smtClean="0">
                          <a:effectLst/>
                          <a:latin typeface="Times New Roman" panose="02020603050405020304" pitchFamily="18" charset="0"/>
                          <a:ea typeface="Times New Roman" panose="02020603050405020304" pitchFamily="18" charset="0"/>
                        </a:rPr>
                        <a:t>год</a:t>
                      </a:r>
                      <a:endParaRPr lang="ru-RU" sz="1000" dirty="0">
                        <a:effectLst/>
                        <a:latin typeface="Times New Roman" panose="02020603050405020304" pitchFamily="18" charset="0"/>
                        <a:ea typeface="Times New Roman" panose="02020603050405020304" pitchFamily="18" charset="0"/>
                      </a:endParaRPr>
                    </a:p>
                  </a:txBody>
                  <a:tcPr marL="24385" marR="243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tr>
              <a:tr h="628111">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a:spcAft>
                          <a:spcPts val="0"/>
                        </a:spcAft>
                      </a:pPr>
                      <a:r>
                        <a:rPr lang="ru-RU" sz="1000" dirty="0">
                          <a:effectLst/>
                          <a:latin typeface="Times New Roman" panose="02020603050405020304" pitchFamily="18" charset="0"/>
                          <a:ea typeface="Times New Roman" panose="02020603050405020304" pitchFamily="18" charset="0"/>
                        </a:rPr>
                        <a:t>плановое </a:t>
                      </a:r>
                    </a:p>
                    <a:p>
                      <a:pPr algn="ctr">
                        <a:spcAft>
                          <a:spcPts val="0"/>
                        </a:spcAft>
                      </a:pPr>
                      <a:r>
                        <a:rPr lang="ru-RU" sz="1000" dirty="0">
                          <a:effectLst/>
                          <a:latin typeface="Times New Roman" panose="02020603050405020304" pitchFamily="18" charset="0"/>
                          <a:ea typeface="Times New Roman" panose="02020603050405020304" pitchFamily="18" charset="0"/>
                        </a:rPr>
                        <a:t>значение</a:t>
                      </a:r>
                    </a:p>
                  </a:txBody>
                  <a:tcPr marL="24385" marR="243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a:effectLst/>
                          <a:latin typeface="Times New Roman" panose="02020603050405020304" pitchFamily="18" charset="0"/>
                          <a:ea typeface="Times New Roman" panose="02020603050405020304" pitchFamily="18" charset="0"/>
                        </a:rPr>
                        <a:t>фактическое </a:t>
                      </a:r>
                      <a:r>
                        <a:rPr lang="ru-RU" sz="1000" dirty="0" smtClean="0">
                          <a:effectLst/>
                          <a:latin typeface="Times New Roman" panose="02020603050405020304" pitchFamily="18" charset="0"/>
                          <a:ea typeface="Times New Roman" panose="02020603050405020304" pitchFamily="18" charset="0"/>
                        </a:rPr>
                        <a:t>исполнение </a:t>
                      </a:r>
                      <a:endParaRPr lang="ru-RU" sz="1000" dirty="0">
                        <a:effectLst/>
                        <a:latin typeface="Times New Roman" panose="02020603050405020304" pitchFamily="18" charset="0"/>
                        <a:ea typeface="Times New Roman" panose="02020603050405020304" pitchFamily="18" charset="0"/>
                      </a:endParaRPr>
                    </a:p>
                  </a:txBody>
                  <a:tcPr marL="24385" marR="243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r>
              <a:tr h="249404">
                <a:tc rowSpan="3">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ru-RU" sz="1000" dirty="0" smtClean="0">
                          <a:effectLst/>
                          <a:latin typeface="Times New Roman" panose="02020603050405020304" pitchFamily="18" charset="0"/>
                          <a:ea typeface="Times New Roman" panose="02020603050405020304" pitchFamily="18" charset="0"/>
                        </a:rPr>
                        <a:t>Субсидии бюджетам муниципальных образований на реализацию проектов инициативного бюджетирования по направлению "Твой проект"</a:t>
                      </a: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a:effectLst/>
                          <a:latin typeface="Times New Roman" panose="02020603050405020304" pitchFamily="18" charset="0"/>
                          <a:ea typeface="Times New Roman" panose="02020603050405020304" pitchFamily="18" charset="0"/>
                        </a:rPr>
                        <a:t>Всего, в </a:t>
                      </a:r>
                      <a:r>
                        <a:rPr lang="ru-RU" sz="1000" dirty="0" err="1">
                          <a:effectLst/>
                          <a:latin typeface="Times New Roman" panose="02020603050405020304" pitchFamily="18" charset="0"/>
                          <a:ea typeface="Times New Roman" panose="02020603050405020304" pitchFamily="18" charset="0"/>
                        </a:rPr>
                        <a:t>т.ч</a:t>
                      </a:r>
                      <a:r>
                        <a:rPr lang="ru-RU" sz="1000" dirty="0">
                          <a:effectLst/>
                          <a:latin typeface="Times New Roman" panose="02020603050405020304" pitchFamily="18" charset="0"/>
                          <a:ea typeface="Times New Roman" panose="02020603050405020304" pitchFamily="18" charset="0"/>
                        </a:rPr>
                        <a:t>.</a:t>
                      </a: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smtClean="0">
                          <a:effectLst/>
                          <a:latin typeface="Times New Roman" panose="02020603050405020304" pitchFamily="18" charset="0"/>
                          <a:ea typeface="Times New Roman" panose="02020603050405020304" pitchFamily="18" charset="0"/>
                        </a:rPr>
                        <a:t>2 381,46</a:t>
                      </a:r>
                      <a:endParaRPr lang="ru-RU" sz="1000" dirty="0">
                        <a:effectLst/>
                        <a:latin typeface="Times New Roman" panose="02020603050405020304" pitchFamily="18" charset="0"/>
                        <a:ea typeface="Times New Roman" panose="02020603050405020304" pitchFamily="18" charset="0"/>
                      </a:endParaRP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smtClean="0">
                          <a:effectLst/>
                          <a:latin typeface="Times New Roman" panose="02020603050405020304" pitchFamily="18" charset="0"/>
                          <a:ea typeface="Times New Roman" panose="02020603050405020304" pitchFamily="18" charset="0"/>
                        </a:rPr>
                        <a:t>2 390,51</a:t>
                      </a:r>
                      <a:endParaRPr lang="ru-RU" sz="1000" dirty="0">
                        <a:effectLst/>
                        <a:latin typeface="Times New Roman" panose="02020603050405020304" pitchFamily="18" charset="0"/>
                        <a:ea typeface="Times New Roman" panose="02020603050405020304" pitchFamily="18" charset="0"/>
                      </a:endParaRP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smtClean="0">
                          <a:effectLst/>
                          <a:latin typeface="Times New Roman" panose="02020603050405020304" pitchFamily="18" charset="0"/>
                          <a:ea typeface="Times New Roman" panose="02020603050405020304" pitchFamily="18" charset="0"/>
                        </a:rPr>
                        <a:t>2 390,51</a:t>
                      </a:r>
                      <a:endParaRPr lang="ru-RU" sz="1000" dirty="0">
                        <a:effectLst/>
                        <a:latin typeface="Times New Roman" panose="02020603050405020304" pitchFamily="18" charset="0"/>
                        <a:ea typeface="Times New Roman" panose="02020603050405020304" pitchFamily="18" charset="0"/>
                      </a:endParaRP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smtClean="0">
                          <a:effectLst/>
                          <a:latin typeface="Times New Roman" panose="02020603050405020304" pitchFamily="18" charset="0"/>
                          <a:ea typeface="Times New Roman" panose="02020603050405020304" pitchFamily="18" charset="0"/>
                        </a:rPr>
                        <a:t>3</a:t>
                      </a:r>
                      <a:r>
                        <a:rPr lang="ru-RU" sz="1000" baseline="0" dirty="0" smtClean="0">
                          <a:effectLst/>
                          <a:latin typeface="Times New Roman" panose="02020603050405020304" pitchFamily="18" charset="0"/>
                          <a:ea typeface="Times New Roman" panose="02020603050405020304" pitchFamily="18" charset="0"/>
                        </a:rPr>
                        <a:t> 000,00</a:t>
                      </a:r>
                      <a:endParaRPr lang="ru-RU" sz="1000" dirty="0">
                        <a:effectLst/>
                        <a:latin typeface="Times New Roman" panose="02020603050405020304" pitchFamily="18" charset="0"/>
                        <a:ea typeface="Times New Roman" panose="02020603050405020304" pitchFamily="18" charset="0"/>
                      </a:endParaRP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smtClean="0">
                          <a:effectLst/>
                          <a:latin typeface="Times New Roman" panose="02020603050405020304" pitchFamily="18" charset="0"/>
                          <a:ea typeface="Times New Roman" panose="02020603050405020304" pitchFamily="18" charset="0"/>
                        </a:rPr>
                        <a:t>0,00</a:t>
                      </a:r>
                      <a:endParaRPr lang="ru-RU" sz="1000" dirty="0">
                        <a:effectLst/>
                        <a:latin typeface="Times New Roman" panose="02020603050405020304" pitchFamily="18" charset="0"/>
                        <a:ea typeface="Times New Roman" panose="02020603050405020304" pitchFamily="18" charset="0"/>
                      </a:endParaRP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smtClean="0">
                          <a:effectLst/>
                          <a:latin typeface="Times New Roman" panose="02020603050405020304" pitchFamily="18" charset="0"/>
                          <a:ea typeface="Times New Roman" panose="02020603050405020304" pitchFamily="18" charset="0"/>
                        </a:rPr>
                        <a:t>0,00</a:t>
                      </a:r>
                      <a:endParaRPr lang="ru-RU" sz="1000" dirty="0">
                        <a:effectLst/>
                        <a:latin typeface="Times New Roman" panose="02020603050405020304" pitchFamily="18" charset="0"/>
                        <a:ea typeface="Times New Roman" panose="02020603050405020304" pitchFamily="18" charset="0"/>
                      </a:endParaRP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just">
                        <a:spcAft>
                          <a:spcPts val="0"/>
                        </a:spcAft>
                      </a:pPr>
                      <a:r>
                        <a:rPr lang="ru-RU" sz="1000" dirty="0" smtClean="0">
                          <a:effectLst/>
                          <a:latin typeface="Times New Roman" panose="02020603050405020304" pitchFamily="18" charset="0"/>
                          <a:ea typeface="Times New Roman" panose="02020603050405020304" pitchFamily="18" charset="0"/>
                        </a:rPr>
                        <a:t>Улучшение условий отдыха для учащихся</a:t>
                      </a:r>
                      <a:r>
                        <a:rPr lang="ru-RU" sz="1000" baseline="0" dirty="0" smtClean="0">
                          <a:effectLst/>
                          <a:latin typeface="Times New Roman" panose="02020603050405020304" pitchFamily="18" charset="0"/>
                          <a:ea typeface="Times New Roman" panose="02020603050405020304" pitchFamily="18" charset="0"/>
                        </a:rPr>
                        <a:t> общеобразовательных учреждений</a:t>
                      </a:r>
                      <a:endParaRPr lang="ru-RU" sz="1000" dirty="0">
                        <a:effectLst/>
                        <a:latin typeface="Times New Roman" panose="02020603050405020304" pitchFamily="18" charset="0"/>
                        <a:ea typeface="Times New Roman" panose="02020603050405020304" pitchFamily="18" charset="0"/>
                      </a:endParaRP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9404">
                <a:tc vMerge="1">
                  <a:txBody>
                    <a:bodyPr/>
                    <a:lstStyle/>
                    <a:p>
                      <a:endParaRPr lang="ru-RU"/>
                    </a:p>
                  </a:txBody>
                  <a:tcPr/>
                </a:tc>
                <a:tc>
                  <a:txBody>
                    <a:bodyPr/>
                    <a:lstStyle/>
                    <a:p>
                      <a:pPr algn="ctr">
                        <a:spcAft>
                          <a:spcPts val="0"/>
                        </a:spcAft>
                      </a:pPr>
                      <a:r>
                        <a:rPr lang="ru-RU" sz="1000" dirty="0">
                          <a:effectLst/>
                          <a:latin typeface="Times New Roman" panose="02020603050405020304" pitchFamily="18" charset="0"/>
                          <a:ea typeface="Times New Roman" panose="02020603050405020304" pitchFamily="18" charset="0"/>
                        </a:rPr>
                        <a:t>за счет МБТ</a:t>
                      </a: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smtClean="0">
                          <a:effectLst/>
                          <a:latin typeface="Times New Roman" panose="02020603050405020304" pitchFamily="18" charset="0"/>
                          <a:ea typeface="Times New Roman" panose="02020603050405020304" pitchFamily="18" charset="0"/>
                        </a:rPr>
                        <a:t>2 357,64</a:t>
                      </a:r>
                      <a:endParaRPr lang="ru-RU" sz="1000" dirty="0">
                        <a:effectLst/>
                        <a:latin typeface="Times New Roman" panose="02020603050405020304" pitchFamily="18" charset="0"/>
                        <a:ea typeface="Times New Roman" panose="02020603050405020304" pitchFamily="18" charset="0"/>
                      </a:endParaRP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smtClean="0">
                          <a:effectLst/>
                          <a:latin typeface="Times New Roman" panose="02020603050405020304" pitchFamily="18" charset="0"/>
                          <a:ea typeface="Times New Roman" panose="02020603050405020304" pitchFamily="18" charset="0"/>
                        </a:rPr>
                        <a:t>2 366,61</a:t>
                      </a:r>
                      <a:endParaRPr lang="ru-RU" sz="1000" dirty="0">
                        <a:effectLst/>
                        <a:latin typeface="Times New Roman" panose="02020603050405020304" pitchFamily="18" charset="0"/>
                        <a:ea typeface="Times New Roman" panose="02020603050405020304" pitchFamily="18" charset="0"/>
                      </a:endParaRP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smtClean="0">
                          <a:effectLst/>
                          <a:latin typeface="Times New Roman" panose="02020603050405020304" pitchFamily="18" charset="0"/>
                          <a:ea typeface="Times New Roman" panose="02020603050405020304" pitchFamily="18" charset="0"/>
                        </a:rPr>
                        <a:t>2</a:t>
                      </a:r>
                      <a:r>
                        <a:rPr lang="ru-RU" sz="1000" baseline="0" dirty="0" smtClean="0">
                          <a:effectLst/>
                          <a:latin typeface="Times New Roman" panose="02020603050405020304" pitchFamily="18" charset="0"/>
                          <a:ea typeface="Times New Roman" panose="02020603050405020304" pitchFamily="18" charset="0"/>
                        </a:rPr>
                        <a:t> 366,61</a:t>
                      </a:r>
                      <a:endParaRPr lang="ru-RU" sz="1000" dirty="0">
                        <a:effectLst/>
                        <a:latin typeface="Times New Roman" panose="02020603050405020304" pitchFamily="18" charset="0"/>
                        <a:ea typeface="Times New Roman" panose="02020603050405020304" pitchFamily="18" charset="0"/>
                      </a:endParaRP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smtClean="0">
                          <a:effectLst/>
                          <a:latin typeface="Times New Roman" panose="02020603050405020304" pitchFamily="18" charset="0"/>
                          <a:ea typeface="Times New Roman" panose="02020603050405020304" pitchFamily="18" charset="0"/>
                        </a:rPr>
                        <a:t>2 970,00</a:t>
                      </a:r>
                      <a:endParaRPr lang="ru-RU" sz="1000" dirty="0">
                        <a:effectLst/>
                        <a:latin typeface="Times New Roman" panose="02020603050405020304" pitchFamily="18" charset="0"/>
                        <a:ea typeface="Times New Roman" panose="02020603050405020304" pitchFamily="18" charset="0"/>
                      </a:endParaRP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smtClean="0">
                          <a:effectLst/>
                          <a:latin typeface="Times New Roman" panose="02020603050405020304" pitchFamily="18" charset="0"/>
                          <a:ea typeface="Times New Roman" panose="02020603050405020304" pitchFamily="18" charset="0"/>
                        </a:rPr>
                        <a:t>0,00</a:t>
                      </a:r>
                      <a:endParaRPr lang="ru-RU" sz="1000" dirty="0">
                        <a:effectLst/>
                        <a:latin typeface="Times New Roman" panose="02020603050405020304" pitchFamily="18" charset="0"/>
                        <a:ea typeface="Times New Roman" panose="02020603050405020304" pitchFamily="18" charset="0"/>
                      </a:endParaRP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smtClean="0">
                          <a:effectLst/>
                          <a:latin typeface="Times New Roman" panose="02020603050405020304" pitchFamily="18" charset="0"/>
                          <a:ea typeface="Times New Roman" panose="02020603050405020304" pitchFamily="18" charset="0"/>
                        </a:rPr>
                        <a:t>0,00</a:t>
                      </a:r>
                      <a:endParaRPr lang="ru-RU" sz="1000" dirty="0">
                        <a:effectLst/>
                        <a:latin typeface="Times New Roman" panose="02020603050405020304" pitchFamily="18" charset="0"/>
                        <a:ea typeface="Times New Roman" panose="02020603050405020304" pitchFamily="18" charset="0"/>
                      </a:endParaRP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tr>
              <a:tr h="476956">
                <a:tc vMerge="1">
                  <a:txBody>
                    <a:bodyPr/>
                    <a:lstStyle/>
                    <a:p>
                      <a:endParaRPr lang="ru-RU"/>
                    </a:p>
                  </a:txBody>
                  <a:tcPr/>
                </a:tc>
                <a:tc>
                  <a:txBody>
                    <a:bodyPr/>
                    <a:lstStyle/>
                    <a:p>
                      <a:pPr algn="ctr">
                        <a:spcAft>
                          <a:spcPts val="0"/>
                        </a:spcAft>
                      </a:pPr>
                      <a:r>
                        <a:rPr lang="ru-RU" sz="1000" dirty="0">
                          <a:effectLst/>
                          <a:latin typeface="Times New Roman" panose="02020603050405020304" pitchFamily="18" charset="0"/>
                          <a:ea typeface="Times New Roman" panose="02020603050405020304" pitchFamily="18" charset="0"/>
                        </a:rPr>
                        <a:t>за счет средств бюджета </a:t>
                      </a:r>
                      <a:r>
                        <a:rPr lang="ru-RU" sz="1000" dirty="0" smtClean="0">
                          <a:effectLst/>
                          <a:latin typeface="Times New Roman" panose="02020603050405020304" pitchFamily="18" charset="0"/>
                          <a:ea typeface="Times New Roman" panose="02020603050405020304" pitchFamily="18" charset="0"/>
                        </a:rPr>
                        <a:t>ММР</a:t>
                      </a:r>
                      <a:endParaRPr lang="ru-RU" sz="1000" dirty="0">
                        <a:effectLst/>
                        <a:latin typeface="Times New Roman" panose="02020603050405020304" pitchFamily="18" charset="0"/>
                        <a:ea typeface="Times New Roman" panose="02020603050405020304" pitchFamily="18" charset="0"/>
                      </a:endParaRP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smtClean="0">
                          <a:effectLst/>
                          <a:latin typeface="Times New Roman" panose="02020603050405020304" pitchFamily="18" charset="0"/>
                          <a:ea typeface="Times New Roman" panose="02020603050405020304" pitchFamily="18" charset="0"/>
                        </a:rPr>
                        <a:t>23,82</a:t>
                      </a:r>
                      <a:endParaRPr lang="ru-RU" sz="1000" dirty="0">
                        <a:effectLst/>
                        <a:latin typeface="Times New Roman" panose="02020603050405020304" pitchFamily="18" charset="0"/>
                        <a:ea typeface="Times New Roman" panose="02020603050405020304" pitchFamily="18" charset="0"/>
                      </a:endParaRP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smtClean="0">
                          <a:effectLst/>
                          <a:latin typeface="Times New Roman" panose="02020603050405020304" pitchFamily="18" charset="0"/>
                          <a:ea typeface="Times New Roman" panose="02020603050405020304" pitchFamily="18" charset="0"/>
                        </a:rPr>
                        <a:t>23,9</a:t>
                      </a: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smtClean="0">
                          <a:effectLst/>
                          <a:latin typeface="Times New Roman" panose="02020603050405020304" pitchFamily="18" charset="0"/>
                          <a:ea typeface="Times New Roman" panose="02020603050405020304" pitchFamily="18" charset="0"/>
                        </a:rPr>
                        <a:t>23,9</a:t>
                      </a:r>
                      <a:endParaRPr lang="ru-RU" sz="1000" dirty="0">
                        <a:effectLst/>
                        <a:latin typeface="Times New Roman" panose="02020603050405020304" pitchFamily="18" charset="0"/>
                        <a:ea typeface="Times New Roman" panose="02020603050405020304" pitchFamily="18" charset="0"/>
                      </a:endParaRP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smtClean="0">
                          <a:effectLst/>
                          <a:latin typeface="Times New Roman" panose="02020603050405020304" pitchFamily="18" charset="0"/>
                          <a:ea typeface="Times New Roman" panose="02020603050405020304" pitchFamily="18" charset="0"/>
                        </a:rPr>
                        <a:t>30,00</a:t>
                      </a:r>
                      <a:endParaRPr lang="ru-RU" sz="1000" dirty="0">
                        <a:effectLst/>
                        <a:latin typeface="Times New Roman" panose="02020603050405020304" pitchFamily="18" charset="0"/>
                        <a:ea typeface="Times New Roman" panose="02020603050405020304" pitchFamily="18" charset="0"/>
                      </a:endParaRP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smtClean="0">
                          <a:effectLst/>
                          <a:latin typeface="Times New Roman" panose="02020603050405020304" pitchFamily="18" charset="0"/>
                          <a:ea typeface="Times New Roman" panose="02020603050405020304" pitchFamily="18" charset="0"/>
                        </a:rPr>
                        <a:t>0,00</a:t>
                      </a:r>
                      <a:endParaRPr lang="ru-RU" sz="1000" dirty="0">
                        <a:effectLst/>
                        <a:latin typeface="Times New Roman" panose="02020603050405020304" pitchFamily="18" charset="0"/>
                        <a:ea typeface="Times New Roman" panose="02020603050405020304" pitchFamily="18" charset="0"/>
                      </a:endParaRP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smtClean="0">
                          <a:effectLst/>
                          <a:latin typeface="Times New Roman" panose="02020603050405020304" pitchFamily="18" charset="0"/>
                          <a:ea typeface="Times New Roman" panose="02020603050405020304" pitchFamily="18" charset="0"/>
                        </a:rPr>
                        <a:t>0,00</a:t>
                      </a:r>
                      <a:endParaRPr lang="ru-RU" sz="1000" dirty="0">
                        <a:effectLst/>
                        <a:latin typeface="Times New Roman" panose="02020603050405020304" pitchFamily="18" charset="0"/>
                        <a:ea typeface="Times New Roman" panose="02020603050405020304" pitchFamily="18" charset="0"/>
                      </a:endParaRP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tr>
              <a:tr h="249404">
                <a:tc rowSpan="3">
                  <a:txBody>
                    <a:bodyPr/>
                    <a:lstStyle/>
                    <a:p>
                      <a:pPr algn="just">
                        <a:spcAft>
                          <a:spcPts val="0"/>
                        </a:spcAft>
                      </a:pPr>
                      <a:r>
                        <a:rPr lang="ru-RU" sz="1000" dirty="0" smtClean="0">
                          <a:effectLst/>
                          <a:latin typeface="Times New Roman" panose="02020603050405020304" pitchFamily="18" charset="0"/>
                          <a:ea typeface="Times New Roman" panose="02020603050405020304" pitchFamily="18" charset="0"/>
                        </a:rPr>
                        <a:t>Строительство стадиона</a:t>
                      </a:r>
                      <a:r>
                        <a:rPr lang="ru-RU" sz="1000" baseline="0" dirty="0" smtClean="0">
                          <a:effectLst/>
                          <a:latin typeface="Times New Roman" panose="02020603050405020304" pitchFamily="18" charset="0"/>
                          <a:ea typeface="Times New Roman" panose="02020603050405020304" pitchFamily="18" charset="0"/>
                        </a:rPr>
                        <a:t> с. Михайловка</a:t>
                      </a:r>
                      <a:endParaRPr lang="ru-RU" sz="1000" dirty="0">
                        <a:effectLst/>
                        <a:latin typeface="Times New Roman" panose="02020603050405020304" pitchFamily="18" charset="0"/>
                        <a:ea typeface="Times New Roman" panose="02020603050405020304" pitchFamily="18" charset="0"/>
                      </a:endParaRP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a:effectLst/>
                          <a:latin typeface="Times New Roman" panose="02020603050405020304" pitchFamily="18" charset="0"/>
                          <a:ea typeface="Times New Roman" panose="02020603050405020304" pitchFamily="18" charset="0"/>
                        </a:rPr>
                        <a:t>Всего, в </a:t>
                      </a:r>
                      <a:r>
                        <a:rPr lang="ru-RU" sz="1000" dirty="0" err="1">
                          <a:effectLst/>
                          <a:latin typeface="Times New Roman" panose="02020603050405020304" pitchFamily="18" charset="0"/>
                          <a:ea typeface="Times New Roman" panose="02020603050405020304" pitchFamily="18" charset="0"/>
                        </a:rPr>
                        <a:t>т.ч</a:t>
                      </a:r>
                      <a:r>
                        <a:rPr lang="ru-RU" sz="1000" dirty="0">
                          <a:effectLst/>
                          <a:latin typeface="Times New Roman" panose="02020603050405020304" pitchFamily="18" charset="0"/>
                          <a:ea typeface="Times New Roman" panose="02020603050405020304" pitchFamily="18" charset="0"/>
                        </a:rPr>
                        <a:t>.</a:t>
                      </a: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smtClean="0">
                          <a:effectLst/>
                          <a:latin typeface="Times New Roman" panose="02020603050405020304" pitchFamily="18" charset="0"/>
                          <a:ea typeface="Times New Roman" panose="02020603050405020304" pitchFamily="18" charset="0"/>
                        </a:rPr>
                        <a:t>39 567,55</a:t>
                      </a:r>
                      <a:endParaRPr lang="ru-RU" sz="1000" dirty="0">
                        <a:effectLst/>
                        <a:latin typeface="Times New Roman" panose="02020603050405020304" pitchFamily="18" charset="0"/>
                        <a:ea typeface="Times New Roman" panose="02020603050405020304" pitchFamily="18" charset="0"/>
                      </a:endParaRP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smtClean="0">
                          <a:effectLst/>
                          <a:latin typeface="Times New Roman" panose="02020603050405020304" pitchFamily="18" charset="0"/>
                          <a:ea typeface="Times New Roman" panose="02020603050405020304" pitchFamily="18" charset="0"/>
                        </a:rPr>
                        <a:t>0,00</a:t>
                      </a:r>
                      <a:endParaRPr lang="ru-RU" sz="1000" dirty="0">
                        <a:effectLst/>
                        <a:latin typeface="Times New Roman" panose="02020603050405020304" pitchFamily="18" charset="0"/>
                        <a:ea typeface="Times New Roman" panose="02020603050405020304" pitchFamily="18" charset="0"/>
                      </a:endParaRP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smtClean="0">
                          <a:effectLst/>
                          <a:latin typeface="Times New Roman" panose="02020603050405020304" pitchFamily="18" charset="0"/>
                          <a:ea typeface="Times New Roman" panose="02020603050405020304" pitchFamily="18" charset="0"/>
                        </a:rPr>
                        <a:t>0,00</a:t>
                      </a:r>
                      <a:endParaRPr lang="ru-RU" sz="1000" dirty="0">
                        <a:effectLst/>
                        <a:latin typeface="Times New Roman" panose="02020603050405020304" pitchFamily="18" charset="0"/>
                        <a:ea typeface="Times New Roman" panose="02020603050405020304" pitchFamily="18" charset="0"/>
                      </a:endParaRP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smtClean="0">
                          <a:effectLst/>
                          <a:latin typeface="Times New Roman" panose="02020603050405020304" pitchFamily="18" charset="0"/>
                          <a:ea typeface="Times New Roman" panose="02020603050405020304" pitchFamily="18" charset="0"/>
                        </a:rPr>
                        <a:t>0,00</a:t>
                      </a:r>
                      <a:endParaRPr lang="ru-RU" sz="1000" dirty="0">
                        <a:effectLst/>
                        <a:latin typeface="Times New Roman" panose="02020603050405020304" pitchFamily="18" charset="0"/>
                        <a:ea typeface="Times New Roman" panose="02020603050405020304" pitchFamily="18" charset="0"/>
                      </a:endParaRP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smtClean="0">
                          <a:effectLst/>
                          <a:latin typeface="Times New Roman" panose="02020603050405020304" pitchFamily="18" charset="0"/>
                          <a:ea typeface="Times New Roman" panose="02020603050405020304" pitchFamily="18" charset="0"/>
                        </a:rPr>
                        <a:t>0,00</a:t>
                      </a:r>
                      <a:endParaRPr lang="ru-RU" sz="1000" dirty="0">
                        <a:effectLst/>
                        <a:latin typeface="Times New Roman" panose="02020603050405020304" pitchFamily="18" charset="0"/>
                        <a:ea typeface="Times New Roman" panose="02020603050405020304" pitchFamily="18" charset="0"/>
                      </a:endParaRP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smtClean="0">
                          <a:effectLst/>
                          <a:latin typeface="Times New Roman" panose="02020603050405020304" pitchFamily="18" charset="0"/>
                          <a:ea typeface="Times New Roman" panose="02020603050405020304" pitchFamily="18" charset="0"/>
                        </a:rPr>
                        <a:t>0,00</a:t>
                      </a:r>
                      <a:endParaRPr lang="ru-RU" sz="1000" dirty="0">
                        <a:effectLst/>
                        <a:latin typeface="Times New Roman" panose="02020603050405020304" pitchFamily="18" charset="0"/>
                        <a:ea typeface="Times New Roman" panose="02020603050405020304" pitchFamily="18" charset="0"/>
                      </a:endParaRP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just">
                        <a:spcAft>
                          <a:spcPts val="0"/>
                        </a:spcAft>
                      </a:pPr>
                      <a:r>
                        <a:rPr lang="ru-RU" sz="1000" dirty="0" smtClean="0">
                          <a:effectLst/>
                          <a:latin typeface="Times New Roman" panose="02020603050405020304" pitchFamily="18" charset="0"/>
                          <a:ea typeface="Times New Roman" panose="02020603050405020304" pitchFamily="18" charset="0"/>
                        </a:rPr>
                        <a:t>Создание</a:t>
                      </a:r>
                      <a:r>
                        <a:rPr lang="ru-RU" sz="1000" baseline="0" dirty="0" smtClean="0">
                          <a:effectLst/>
                          <a:latin typeface="Times New Roman" panose="02020603050405020304" pitchFamily="18" charset="0"/>
                          <a:ea typeface="Times New Roman" panose="02020603050405020304" pitchFamily="18" charset="0"/>
                        </a:rPr>
                        <a:t> условия для занятие спортом, популяризация здорового образа жизни</a:t>
                      </a:r>
                      <a:endParaRPr lang="ru-RU" sz="1000" dirty="0">
                        <a:effectLst/>
                        <a:latin typeface="Times New Roman" panose="02020603050405020304" pitchFamily="18" charset="0"/>
                        <a:ea typeface="Times New Roman" panose="02020603050405020304" pitchFamily="18" charset="0"/>
                      </a:endParaRP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9404">
                <a:tc vMerge="1">
                  <a:txBody>
                    <a:bodyPr/>
                    <a:lstStyle/>
                    <a:p>
                      <a:endParaRPr lang="ru-RU"/>
                    </a:p>
                  </a:txBody>
                  <a:tcPr/>
                </a:tc>
                <a:tc>
                  <a:txBody>
                    <a:bodyPr/>
                    <a:lstStyle/>
                    <a:p>
                      <a:pPr algn="ctr">
                        <a:spcAft>
                          <a:spcPts val="0"/>
                        </a:spcAft>
                      </a:pPr>
                      <a:r>
                        <a:rPr lang="ru-RU" sz="1000" dirty="0">
                          <a:effectLst/>
                          <a:latin typeface="Times New Roman" panose="02020603050405020304" pitchFamily="18" charset="0"/>
                          <a:ea typeface="Times New Roman" panose="02020603050405020304" pitchFamily="18" charset="0"/>
                        </a:rPr>
                        <a:t>за счет МБТ</a:t>
                      </a: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smtClean="0">
                          <a:effectLst/>
                          <a:latin typeface="Times New Roman" panose="02020603050405020304" pitchFamily="18" charset="0"/>
                          <a:ea typeface="Times New Roman" panose="02020603050405020304" pitchFamily="18" charset="0"/>
                        </a:rPr>
                        <a:t>39 188,03</a:t>
                      </a:r>
                      <a:endParaRPr lang="ru-RU" sz="1000" dirty="0">
                        <a:effectLst/>
                        <a:latin typeface="Times New Roman" panose="02020603050405020304" pitchFamily="18" charset="0"/>
                        <a:ea typeface="Times New Roman" panose="02020603050405020304" pitchFamily="18" charset="0"/>
                      </a:endParaRP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smtClean="0">
                          <a:effectLst/>
                          <a:latin typeface="Times New Roman" panose="02020603050405020304" pitchFamily="18" charset="0"/>
                          <a:ea typeface="Times New Roman" panose="02020603050405020304" pitchFamily="18" charset="0"/>
                        </a:rPr>
                        <a:t>0,00</a:t>
                      </a:r>
                      <a:endParaRPr lang="ru-RU" sz="1000" dirty="0">
                        <a:effectLst/>
                        <a:latin typeface="Times New Roman" panose="02020603050405020304" pitchFamily="18" charset="0"/>
                        <a:ea typeface="Times New Roman" panose="02020603050405020304" pitchFamily="18" charset="0"/>
                      </a:endParaRP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smtClean="0">
                          <a:effectLst/>
                          <a:latin typeface="Times New Roman" panose="02020603050405020304" pitchFamily="18" charset="0"/>
                          <a:ea typeface="Times New Roman" panose="02020603050405020304" pitchFamily="18" charset="0"/>
                        </a:rPr>
                        <a:t>0,00</a:t>
                      </a:r>
                      <a:endParaRPr lang="ru-RU" sz="1000" dirty="0">
                        <a:effectLst/>
                        <a:latin typeface="Times New Roman" panose="02020603050405020304" pitchFamily="18" charset="0"/>
                        <a:ea typeface="Times New Roman" panose="02020603050405020304" pitchFamily="18" charset="0"/>
                      </a:endParaRP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smtClean="0">
                          <a:effectLst/>
                          <a:latin typeface="Times New Roman" panose="02020603050405020304" pitchFamily="18" charset="0"/>
                          <a:ea typeface="Times New Roman" panose="02020603050405020304" pitchFamily="18" charset="0"/>
                        </a:rPr>
                        <a:t>0,00</a:t>
                      </a:r>
                      <a:endParaRPr lang="ru-RU" sz="1000" dirty="0">
                        <a:effectLst/>
                        <a:latin typeface="Times New Roman" panose="02020603050405020304" pitchFamily="18" charset="0"/>
                        <a:ea typeface="Times New Roman" panose="02020603050405020304" pitchFamily="18" charset="0"/>
                      </a:endParaRP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smtClean="0">
                          <a:effectLst/>
                          <a:latin typeface="Times New Roman" panose="02020603050405020304" pitchFamily="18" charset="0"/>
                          <a:ea typeface="Times New Roman" panose="02020603050405020304" pitchFamily="18" charset="0"/>
                        </a:rPr>
                        <a:t>0,00</a:t>
                      </a:r>
                      <a:endParaRPr lang="ru-RU" sz="1000" dirty="0">
                        <a:effectLst/>
                        <a:latin typeface="Times New Roman" panose="02020603050405020304" pitchFamily="18" charset="0"/>
                        <a:ea typeface="Times New Roman" panose="02020603050405020304" pitchFamily="18" charset="0"/>
                      </a:endParaRP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smtClean="0">
                          <a:effectLst/>
                          <a:latin typeface="Times New Roman" panose="02020603050405020304" pitchFamily="18" charset="0"/>
                          <a:ea typeface="Times New Roman" panose="02020603050405020304" pitchFamily="18" charset="0"/>
                        </a:rPr>
                        <a:t>0,00</a:t>
                      </a:r>
                      <a:endParaRPr lang="ru-RU" sz="1000" dirty="0">
                        <a:effectLst/>
                        <a:latin typeface="Times New Roman" panose="02020603050405020304" pitchFamily="18" charset="0"/>
                        <a:ea typeface="Times New Roman" panose="02020603050405020304" pitchFamily="18" charset="0"/>
                      </a:endParaRP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tr>
              <a:tr h="378093">
                <a:tc vMerge="1">
                  <a:txBody>
                    <a:bodyPr/>
                    <a:lstStyle/>
                    <a:p>
                      <a:endParaRPr lang="ru-RU"/>
                    </a:p>
                  </a:txBody>
                  <a:tcPr/>
                </a:tc>
                <a:tc>
                  <a:txBody>
                    <a:bodyPr/>
                    <a:lstStyle/>
                    <a:p>
                      <a:pPr algn="ctr">
                        <a:spcAft>
                          <a:spcPts val="0"/>
                        </a:spcAft>
                      </a:pPr>
                      <a:r>
                        <a:rPr lang="ru-RU" sz="1000" dirty="0" smtClean="0">
                          <a:effectLst/>
                          <a:latin typeface="Times New Roman" panose="02020603050405020304" pitchFamily="18" charset="0"/>
                          <a:ea typeface="Times New Roman" panose="02020603050405020304" pitchFamily="18" charset="0"/>
                        </a:rPr>
                        <a:t>за счет средств бюджета ММР</a:t>
                      </a:r>
                      <a:endParaRPr lang="ru-RU" sz="1000" dirty="0">
                        <a:effectLst/>
                        <a:latin typeface="Times New Roman" panose="02020603050405020304" pitchFamily="18" charset="0"/>
                        <a:ea typeface="Times New Roman" panose="02020603050405020304" pitchFamily="18" charset="0"/>
                      </a:endParaRP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smtClean="0">
                          <a:effectLst/>
                          <a:latin typeface="Times New Roman" panose="02020603050405020304" pitchFamily="18" charset="0"/>
                          <a:ea typeface="Times New Roman" panose="02020603050405020304" pitchFamily="18" charset="0"/>
                        </a:rPr>
                        <a:t>379,52</a:t>
                      </a:r>
                      <a:endParaRPr lang="ru-RU" sz="1000" dirty="0">
                        <a:effectLst/>
                        <a:latin typeface="Times New Roman" panose="02020603050405020304" pitchFamily="18" charset="0"/>
                        <a:ea typeface="Times New Roman" panose="02020603050405020304" pitchFamily="18" charset="0"/>
                      </a:endParaRP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smtClean="0">
                          <a:effectLst/>
                          <a:latin typeface="Times New Roman" panose="02020603050405020304" pitchFamily="18" charset="0"/>
                          <a:ea typeface="Times New Roman" panose="02020603050405020304" pitchFamily="18" charset="0"/>
                        </a:rPr>
                        <a:t>0,00</a:t>
                      </a:r>
                      <a:endParaRPr lang="ru-RU" sz="1000" dirty="0">
                        <a:effectLst/>
                        <a:latin typeface="Times New Roman" panose="02020603050405020304" pitchFamily="18" charset="0"/>
                        <a:ea typeface="Times New Roman" panose="02020603050405020304" pitchFamily="18" charset="0"/>
                      </a:endParaRP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smtClean="0">
                          <a:effectLst/>
                          <a:latin typeface="Times New Roman" panose="02020603050405020304" pitchFamily="18" charset="0"/>
                          <a:ea typeface="Times New Roman" panose="02020603050405020304" pitchFamily="18" charset="0"/>
                        </a:rPr>
                        <a:t>0,00</a:t>
                      </a:r>
                      <a:endParaRPr lang="ru-RU" sz="1000" dirty="0">
                        <a:effectLst/>
                        <a:latin typeface="Times New Roman" panose="02020603050405020304" pitchFamily="18" charset="0"/>
                        <a:ea typeface="Times New Roman" panose="02020603050405020304" pitchFamily="18" charset="0"/>
                      </a:endParaRP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smtClean="0">
                          <a:effectLst/>
                          <a:latin typeface="Times New Roman" panose="02020603050405020304" pitchFamily="18" charset="0"/>
                          <a:ea typeface="Times New Roman" panose="02020603050405020304" pitchFamily="18" charset="0"/>
                        </a:rPr>
                        <a:t>0,00</a:t>
                      </a:r>
                      <a:endParaRPr lang="ru-RU" sz="1000" dirty="0">
                        <a:effectLst/>
                        <a:latin typeface="Times New Roman" panose="02020603050405020304" pitchFamily="18" charset="0"/>
                        <a:ea typeface="Times New Roman" panose="02020603050405020304" pitchFamily="18" charset="0"/>
                      </a:endParaRP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smtClean="0">
                          <a:effectLst/>
                          <a:latin typeface="Times New Roman" panose="02020603050405020304" pitchFamily="18" charset="0"/>
                          <a:ea typeface="Times New Roman" panose="02020603050405020304" pitchFamily="18" charset="0"/>
                        </a:rPr>
                        <a:t>0,00</a:t>
                      </a:r>
                      <a:endParaRPr lang="ru-RU" sz="1000" dirty="0">
                        <a:effectLst/>
                        <a:latin typeface="Times New Roman" panose="02020603050405020304" pitchFamily="18" charset="0"/>
                        <a:ea typeface="Times New Roman" panose="02020603050405020304" pitchFamily="18" charset="0"/>
                      </a:endParaRP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smtClean="0">
                          <a:effectLst/>
                          <a:latin typeface="Times New Roman" panose="02020603050405020304" pitchFamily="18" charset="0"/>
                          <a:ea typeface="Times New Roman" panose="02020603050405020304" pitchFamily="18" charset="0"/>
                        </a:rPr>
                        <a:t>0,00</a:t>
                      </a:r>
                      <a:endParaRPr lang="ru-RU" sz="1000" dirty="0">
                        <a:effectLst/>
                        <a:latin typeface="Times New Roman" panose="02020603050405020304" pitchFamily="18" charset="0"/>
                        <a:ea typeface="Times New Roman" panose="02020603050405020304" pitchFamily="18" charset="0"/>
                      </a:endParaRP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tr>
              <a:tr h="249404">
                <a:tc rowSpan="3">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ru-RU" sz="1000" dirty="0" smtClean="0">
                          <a:effectLst/>
                          <a:latin typeface="Times New Roman" panose="02020603050405020304" pitchFamily="18" charset="0"/>
                          <a:ea typeface="Times New Roman" panose="02020603050405020304" pitchFamily="18" charset="0"/>
                        </a:rPr>
                        <a:t>Субсидии бюджетам муниципальных образований на реализацию проектов инициативного бюджетирования по направлению «Молодежный бюджет"</a:t>
                      </a: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a:effectLst/>
                          <a:latin typeface="Times New Roman" panose="02020603050405020304" pitchFamily="18" charset="0"/>
                          <a:ea typeface="Times New Roman" panose="02020603050405020304" pitchFamily="18" charset="0"/>
                        </a:rPr>
                        <a:t>Всего, в </a:t>
                      </a:r>
                      <a:r>
                        <a:rPr lang="ru-RU" sz="1000" dirty="0" err="1">
                          <a:effectLst/>
                          <a:latin typeface="Times New Roman" panose="02020603050405020304" pitchFamily="18" charset="0"/>
                          <a:ea typeface="Times New Roman" panose="02020603050405020304" pitchFamily="18" charset="0"/>
                        </a:rPr>
                        <a:t>т.ч</a:t>
                      </a:r>
                      <a:r>
                        <a:rPr lang="ru-RU" sz="1000" dirty="0">
                          <a:effectLst/>
                          <a:latin typeface="Times New Roman" panose="02020603050405020304" pitchFamily="18" charset="0"/>
                          <a:ea typeface="Times New Roman" panose="02020603050405020304" pitchFamily="18" charset="0"/>
                        </a:rPr>
                        <a:t>.</a:t>
                      </a: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smtClean="0">
                          <a:effectLst/>
                          <a:latin typeface="Times New Roman" panose="02020603050405020304" pitchFamily="18" charset="0"/>
                          <a:ea typeface="Times New Roman" panose="02020603050405020304" pitchFamily="18" charset="0"/>
                        </a:rPr>
                        <a:t>0,00</a:t>
                      </a:r>
                      <a:endParaRPr lang="ru-RU" sz="1000" dirty="0">
                        <a:effectLst/>
                        <a:latin typeface="Times New Roman" panose="02020603050405020304" pitchFamily="18" charset="0"/>
                        <a:ea typeface="Times New Roman" panose="02020603050405020304" pitchFamily="18" charset="0"/>
                      </a:endParaRP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smtClean="0">
                          <a:effectLst/>
                          <a:latin typeface="Times New Roman" panose="02020603050405020304" pitchFamily="18" charset="0"/>
                          <a:ea typeface="Times New Roman" panose="02020603050405020304" pitchFamily="18" charset="0"/>
                        </a:rPr>
                        <a:t>0,00</a:t>
                      </a:r>
                      <a:endParaRPr lang="ru-RU" sz="1000" dirty="0">
                        <a:effectLst/>
                        <a:latin typeface="Times New Roman" panose="02020603050405020304" pitchFamily="18" charset="0"/>
                        <a:ea typeface="Times New Roman" panose="02020603050405020304" pitchFamily="18" charset="0"/>
                      </a:endParaRP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smtClean="0">
                          <a:effectLst/>
                          <a:latin typeface="Times New Roman" panose="02020603050405020304" pitchFamily="18" charset="0"/>
                          <a:ea typeface="Times New Roman" panose="02020603050405020304" pitchFamily="18" charset="0"/>
                        </a:rPr>
                        <a:t>0,00</a:t>
                      </a:r>
                      <a:endParaRPr lang="ru-RU" sz="1000" dirty="0">
                        <a:effectLst/>
                        <a:latin typeface="Times New Roman" panose="02020603050405020304" pitchFamily="18" charset="0"/>
                        <a:ea typeface="Times New Roman" panose="02020603050405020304" pitchFamily="18" charset="0"/>
                      </a:endParaRP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smtClean="0">
                          <a:effectLst/>
                          <a:latin typeface="Times New Roman" panose="02020603050405020304" pitchFamily="18" charset="0"/>
                          <a:ea typeface="Times New Roman" panose="02020603050405020304" pitchFamily="18" charset="0"/>
                        </a:rPr>
                        <a:t>3</a:t>
                      </a:r>
                      <a:r>
                        <a:rPr lang="ru-RU" sz="1000" baseline="0" dirty="0" smtClean="0">
                          <a:effectLst/>
                          <a:latin typeface="Times New Roman" panose="02020603050405020304" pitchFamily="18" charset="0"/>
                          <a:ea typeface="Times New Roman" panose="02020603050405020304" pitchFamily="18" charset="0"/>
                        </a:rPr>
                        <a:t> 030,30</a:t>
                      </a:r>
                      <a:endParaRPr lang="ru-RU" sz="1000" dirty="0">
                        <a:effectLst/>
                        <a:latin typeface="Times New Roman" panose="02020603050405020304" pitchFamily="18" charset="0"/>
                        <a:ea typeface="Times New Roman" panose="02020603050405020304" pitchFamily="18" charset="0"/>
                      </a:endParaRP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smtClean="0">
                          <a:effectLst/>
                          <a:latin typeface="Times New Roman" panose="02020603050405020304" pitchFamily="18" charset="0"/>
                          <a:ea typeface="Times New Roman" panose="02020603050405020304" pitchFamily="18" charset="0"/>
                        </a:rPr>
                        <a:t>0,00</a:t>
                      </a:r>
                      <a:endParaRPr lang="ru-RU" sz="1000" dirty="0">
                        <a:effectLst/>
                        <a:latin typeface="Times New Roman" panose="02020603050405020304" pitchFamily="18" charset="0"/>
                        <a:ea typeface="Times New Roman" panose="02020603050405020304" pitchFamily="18" charset="0"/>
                      </a:endParaRP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smtClean="0">
                          <a:effectLst/>
                          <a:latin typeface="Times New Roman" panose="02020603050405020304" pitchFamily="18" charset="0"/>
                          <a:ea typeface="Times New Roman" panose="02020603050405020304" pitchFamily="18" charset="0"/>
                        </a:rPr>
                        <a:t>0,00</a:t>
                      </a:r>
                      <a:endParaRPr lang="ru-RU" sz="1000" dirty="0">
                        <a:effectLst/>
                        <a:latin typeface="Times New Roman" panose="02020603050405020304" pitchFamily="18" charset="0"/>
                        <a:ea typeface="Times New Roman" panose="02020603050405020304" pitchFamily="18" charset="0"/>
                      </a:endParaRP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ru-RU" sz="1000" dirty="0" smtClean="0">
                          <a:effectLst/>
                          <a:latin typeface="Times New Roman" panose="02020603050405020304" pitchFamily="18" charset="0"/>
                          <a:ea typeface="Times New Roman" panose="02020603050405020304" pitchFamily="18" charset="0"/>
                        </a:rPr>
                        <a:t>Создание</a:t>
                      </a:r>
                      <a:r>
                        <a:rPr lang="ru-RU" sz="1000" baseline="0" dirty="0" smtClean="0">
                          <a:effectLst/>
                          <a:latin typeface="Times New Roman" panose="02020603050405020304" pitchFamily="18" charset="0"/>
                          <a:ea typeface="Times New Roman" panose="02020603050405020304" pitchFamily="18" charset="0"/>
                        </a:rPr>
                        <a:t> условия для занятие спортом, популяризация здорового образа жизни</a:t>
                      </a:r>
                      <a:endParaRPr lang="ru-RU" sz="1000" dirty="0">
                        <a:effectLst/>
                        <a:latin typeface="Times New Roman" panose="02020603050405020304" pitchFamily="18" charset="0"/>
                        <a:ea typeface="Times New Roman" panose="02020603050405020304" pitchFamily="18" charset="0"/>
                      </a:endParaRP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9404">
                <a:tc vMerge="1">
                  <a:txBody>
                    <a:bodyPr/>
                    <a:lstStyle/>
                    <a:p>
                      <a:endParaRPr lang="ru-RU"/>
                    </a:p>
                  </a:txBody>
                  <a:tcPr/>
                </a:tc>
                <a:tc>
                  <a:txBody>
                    <a:bodyPr/>
                    <a:lstStyle/>
                    <a:p>
                      <a:pPr algn="ctr">
                        <a:spcAft>
                          <a:spcPts val="0"/>
                        </a:spcAft>
                      </a:pPr>
                      <a:r>
                        <a:rPr lang="ru-RU" sz="1000" dirty="0">
                          <a:effectLst/>
                          <a:latin typeface="Times New Roman" panose="02020603050405020304" pitchFamily="18" charset="0"/>
                          <a:ea typeface="Times New Roman" panose="02020603050405020304" pitchFamily="18" charset="0"/>
                        </a:rPr>
                        <a:t>за счет МБТ</a:t>
                      </a: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smtClean="0">
                          <a:effectLst/>
                          <a:latin typeface="Times New Roman" panose="02020603050405020304" pitchFamily="18" charset="0"/>
                          <a:ea typeface="Times New Roman" panose="02020603050405020304" pitchFamily="18" charset="0"/>
                        </a:rPr>
                        <a:t>0,00</a:t>
                      </a:r>
                      <a:endParaRPr lang="ru-RU" sz="1000" dirty="0">
                        <a:effectLst/>
                        <a:latin typeface="Times New Roman" panose="02020603050405020304" pitchFamily="18" charset="0"/>
                        <a:ea typeface="Times New Roman" panose="02020603050405020304" pitchFamily="18" charset="0"/>
                      </a:endParaRP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smtClean="0">
                          <a:effectLst/>
                          <a:latin typeface="Times New Roman" panose="02020603050405020304" pitchFamily="18" charset="0"/>
                          <a:ea typeface="Times New Roman" panose="02020603050405020304" pitchFamily="18" charset="0"/>
                        </a:rPr>
                        <a:t>0,00</a:t>
                      </a:r>
                      <a:endParaRPr lang="ru-RU" sz="1000" dirty="0">
                        <a:effectLst/>
                        <a:latin typeface="Times New Roman" panose="02020603050405020304" pitchFamily="18" charset="0"/>
                        <a:ea typeface="Times New Roman" panose="02020603050405020304" pitchFamily="18" charset="0"/>
                      </a:endParaRP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smtClean="0">
                          <a:effectLst/>
                          <a:latin typeface="Times New Roman" panose="02020603050405020304" pitchFamily="18" charset="0"/>
                          <a:ea typeface="Times New Roman" panose="02020603050405020304" pitchFamily="18" charset="0"/>
                        </a:rPr>
                        <a:t>0,00</a:t>
                      </a:r>
                      <a:endParaRPr lang="ru-RU" sz="1000" dirty="0">
                        <a:effectLst/>
                        <a:latin typeface="Times New Roman" panose="02020603050405020304" pitchFamily="18" charset="0"/>
                        <a:ea typeface="Times New Roman" panose="02020603050405020304" pitchFamily="18" charset="0"/>
                      </a:endParaRP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smtClean="0">
                          <a:effectLst/>
                          <a:latin typeface="Times New Roman" panose="02020603050405020304" pitchFamily="18" charset="0"/>
                          <a:ea typeface="Times New Roman" panose="02020603050405020304" pitchFamily="18" charset="0"/>
                        </a:rPr>
                        <a:t>3</a:t>
                      </a:r>
                      <a:r>
                        <a:rPr lang="ru-RU" sz="1000" baseline="0" dirty="0" smtClean="0">
                          <a:effectLst/>
                          <a:latin typeface="Times New Roman" panose="02020603050405020304" pitchFamily="18" charset="0"/>
                          <a:ea typeface="Times New Roman" panose="02020603050405020304" pitchFamily="18" charset="0"/>
                        </a:rPr>
                        <a:t> 000,00</a:t>
                      </a:r>
                      <a:endParaRPr lang="ru-RU" sz="1000" dirty="0">
                        <a:effectLst/>
                        <a:latin typeface="Times New Roman" panose="02020603050405020304" pitchFamily="18" charset="0"/>
                        <a:ea typeface="Times New Roman" panose="02020603050405020304" pitchFamily="18" charset="0"/>
                      </a:endParaRP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smtClean="0">
                          <a:effectLst/>
                          <a:latin typeface="Times New Roman" panose="02020603050405020304" pitchFamily="18" charset="0"/>
                          <a:ea typeface="Times New Roman" panose="02020603050405020304" pitchFamily="18" charset="0"/>
                        </a:rPr>
                        <a:t>0,00</a:t>
                      </a:r>
                      <a:endParaRPr lang="ru-RU" sz="1000" dirty="0">
                        <a:effectLst/>
                        <a:latin typeface="Times New Roman" panose="02020603050405020304" pitchFamily="18" charset="0"/>
                        <a:ea typeface="Times New Roman" panose="02020603050405020304" pitchFamily="18" charset="0"/>
                      </a:endParaRP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smtClean="0">
                          <a:effectLst/>
                          <a:latin typeface="Times New Roman" panose="02020603050405020304" pitchFamily="18" charset="0"/>
                          <a:ea typeface="Times New Roman" panose="02020603050405020304" pitchFamily="18" charset="0"/>
                        </a:rPr>
                        <a:t>0,00</a:t>
                      </a:r>
                      <a:endParaRPr lang="ru-RU" sz="1000" dirty="0">
                        <a:effectLst/>
                        <a:latin typeface="Times New Roman" panose="02020603050405020304" pitchFamily="18" charset="0"/>
                        <a:ea typeface="Times New Roman" panose="02020603050405020304" pitchFamily="18" charset="0"/>
                      </a:endParaRP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tr>
              <a:tr h="310780">
                <a:tc vMerge="1">
                  <a:txBody>
                    <a:bodyPr/>
                    <a:lstStyle/>
                    <a:p>
                      <a:endParaRPr lang="ru-RU"/>
                    </a:p>
                  </a:txBody>
                  <a:tcPr/>
                </a:tc>
                <a:tc>
                  <a:txBody>
                    <a:bodyPr/>
                    <a:lstStyle/>
                    <a:p>
                      <a:pPr algn="ctr">
                        <a:spcAft>
                          <a:spcPts val="0"/>
                        </a:spcAft>
                      </a:pPr>
                      <a:r>
                        <a:rPr lang="ru-RU" sz="1000" dirty="0" smtClean="0">
                          <a:effectLst/>
                          <a:latin typeface="Times New Roman" panose="02020603050405020304" pitchFamily="18" charset="0"/>
                          <a:ea typeface="Times New Roman" panose="02020603050405020304" pitchFamily="18" charset="0"/>
                        </a:rPr>
                        <a:t>за счет средств бюджета ММР</a:t>
                      </a:r>
                      <a:endParaRPr lang="ru-RU" sz="1000" dirty="0">
                        <a:effectLst/>
                        <a:latin typeface="Times New Roman" panose="02020603050405020304" pitchFamily="18" charset="0"/>
                        <a:ea typeface="Times New Roman" panose="02020603050405020304" pitchFamily="18" charset="0"/>
                      </a:endParaRP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smtClean="0">
                          <a:effectLst/>
                          <a:latin typeface="Times New Roman" panose="02020603050405020304" pitchFamily="18" charset="0"/>
                          <a:ea typeface="Times New Roman" panose="02020603050405020304" pitchFamily="18" charset="0"/>
                        </a:rPr>
                        <a:t>0,00</a:t>
                      </a:r>
                      <a:endParaRPr lang="ru-RU" sz="1000" dirty="0">
                        <a:effectLst/>
                        <a:latin typeface="Times New Roman" panose="02020603050405020304" pitchFamily="18" charset="0"/>
                        <a:ea typeface="Times New Roman" panose="02020603050405020304" pitchFamily="18" charset="0"/>
                      </a:endParaRP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smtClean="0">
                          <a:effectLst/>
                          <a:latin typeface="Times New Roman" panose="02020603050405020304" pitchFamily="18" charset="0"/>
                          <a:ea typeface="Times New Roman" panose="02020603050405020304" pitchFamily="18" charset="0"/>
                        </a:rPr>
                        <a:t>0,00</a:t>
                      </a:r>
                      <a:endParaRPr lang="ru-RU" sz="1000" dirty="0">
                        <a:effectLst/>
                        <a:latin typeface="Times New Roman" panose="02020603050405020304" pitchFamily="18" charset="0"/>
                        <a:ea typeface="Times New Roman" panose="02020603050405020304" pitchFamily="18" charset="0"/>
                      </a:endParaRP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smtClean="0">
                          <a:effectLst/>
                          <a:latin typeface="Times New Roman" panose="02020603050405020304" pitchFamily="18" charset="0"/>
                          <a:ea typeface="Times New Roman" panose="02020603050405020304" pitchFamily="18" charset="0"/>
                        </a:rPr>
                        <a:t>0,00</a:t>
                      </a:r>
                      <a:endParaRPr lang="ru-RU" sz="1000" dirty="0">
                        <a:effectLst/>
                        <a:latin typeface="Times New Roman" panose="02020603050405020304" pitchFamily="18" charset="0"/>
                        <a:ea typeface="Times New Roman" panose="02020603050405020304" pitchFamily="18" charset="0"/>
                      </a:endParaRP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smtClean="0">
                          <a:effectLst/>
                          <a:latin typeface="Times New Roman" panose="02020603050405020304" pitchFamily="18" charset="0"/>
                          <a:ea typeface="Times New Roman" panose="02020603050405020304" pitchFamily="18" charset="0"/>
                        </a:rPr>
                        <a:t>30,3</a:t>
                      </a:r>
                      <a:endParaRPr lang="ru-RU" sz="1000" dirty="0">
                        <a:effectLst/>
                        <a:latin typeface="Times New Roman" panose="02020603050405020304" pitchFamily="18" charset="0"/>
                        <a:ea typeface="Times New Roman" panose="02020603050405020304" pitchFamily="18" charset="0"/>
                      </a:endParaRP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smtClean="0">
                          <a:effectLst/>
                          <a:latin typeface="Times New Roman" panose="02020603050405020304" pitchFamily="18" charset="0"/>
                          <a:ea typeface="Times New Roman" panose="02020603050405020304" pitchFamily="18" charset="0"/>
                        </a:rPr>
                        <a:t>0,00</a:t>
                      </a:r>
                      <a:endParaRPr lang="ru-RU" sz="1000" dirty="0">
                        <a:effectLst/>
                        <a:latin typeface="Times New Roman" panose="02020603050405020304" pitchFamily="18" charset="0"/>
                        <a:ea typeface="Times New Roman" panose="02020603050405020304" pitchFamily="18" charset="0"/>
                      </a:endParaRP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smtClean="0">
                          <a:effectLst/>
                          <a:latin typeface="Times New Roman" panose="02020603050405020304" pitchFamily="18" charset="0"/>
                          <a:ea typeface="Times New Roman" panose="02020603050405020304" pitchFamily="18" charset="0"/>
                        </a:rPr>
                        <a:t>0,00</a:t>
                      </a:r>
                      <a:endParaRPr lang="ru-RU" sz="1000" dirty="0">
                        <a:effectLst/>
                        <a:latin typeface="Times New Roman" panose="02020603050405020304" pitchFamily="18" charset="0"/>
                        <a:ea typeface="Times New Roman" panose="02020603050405020304" pitchFamily="18" charset="0"/>
                      </a:endParaRP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tr>
              <a:tr h="249404">
                <a:tc rowSpan="3">
                  <a:txBody>
                    <a:bodyPr/>
                    <a:lstStyle/>
                    <a:p>
                      <a:pPr algn="just">
                        <a:spcAft>
                          <a:spcPts val="0"/>
                        </a:spcAft>
                      </a:pPr>
                      <a:r>
                        <a:rPr lang="ru-RU" sz="1000" dirty="0" smtClean="0">
                          <a:effectLst/>
                          <a:latin typeface="Times New Roman" panose="02020603050405020304" pitchFamily="18" charset="0"/>
                          <a:ea typeface="Times New Roman" panose="02020603050405020304" pitchFamily="18" charset="0"/>
                        </a:rPr>
                        <a:t>Мероприятия по модернизации школьных систем образования</a:t>
                      </a:r>
                      <a:endParaRPr lang="ru-RU" sz="1000" dirty="0">
                        <a:effectLst/>
                        <a:latin typeface="Times New Roman" panose="02020603050405020304" pitchFamily="18" charset="0"/>
                        <a:ea typeface="Times New Roman" panose="02020603050405020304" pitchFamily="18" charset="0"/>
                      </a:endParaRP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a:effectLst/>
                          <a:latin typeface="Times New Roman" panose="02020603050405020304" pitchFamily="18" charset="0"/>
                          <a:ea typeface="Times New Roman" panose="02020603050405020304" pitchFamily="18" charset="0"/>
                        </a:rPr>
                        <a:t>Всего, в </a:t>
                      </a:r>
                      <a:r>
                        <a:rPr lang="ru-RU" sz="1000" dirty="0" err="1">
                          <a:effectLst/>
                          <a:latin typeface="Times New Roman" panose="02020603050405020304" pitchFamily="18" charset="0"/>
                          <a:ea typeface="Times New Roman" panose="02020603050405020304" pitchFamily="18" charset="0"/>
                        </a:rPr>
                        <a:t>т.ч</a:t>
                      </a:r>
                      <a:r>
                        <a:rPr lang="ru-RU" sz="1000" dirty="0">
                          <a:effectLst/>
                          <a:latin typeface="Times New Roman" panose="02020603050405020304" pitchFamily="18" charset="0"/>
                          <a:ea typeface="Times New Roman" panose="02020603050405020304" pitchFamily="18" charset="0"/>
                        </a:rPr>
                        <a:t>.</a:t>
                      </a: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smtClean="0">
                          <a:effectLst/>
                          <a:latin typeface="Times New Roman" panose="02020603050405020304" pitchFamily="18" charset="0"/>
                          <a:ea typeface="Times New Roman" panose="02020603050405020304" pitchFamily="18" charset="0"/>
                        </a:rPr>
                        <a:t>51 823,2</a:t>
                      </a:r>
                      <a:endParaRPr lang="ru-RU" sz="1000" dirty="0">
                        <a:effectLst/>
                        <a:latin typeface="Times New Roman" panose="02020603050405020304" pitchFamily="18" charset="0"/>
                        <a:ea typeface="Times New Roman" panose="02020603050405020304" pitchFamily="18" charset="0"/>
                      </a:endParaRP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smtClean="0">
                          <a:effectLst/>
                          <a:latin typeface="Times New Roman" panose="02020603050405020304" pitchFamily="18" charset="0"/>
                          <a:ea typeface="Times New Roman" panose="02020603050405020304" pitchFamily="18" charset="0"/>
                        </a:rPr>
                        <a:t>0,00</a:t>
                      </a:r>
                      <a:endParaRPr lang="ru-RU" sz="1000" dirty="0">
                        <a:effectLst/>
                        <a:latin typeface="Times New Roman" panose="02020603050405020304" pitchFamily="18" charset="0"/>
                        <a:ea typeface="Times New Roman" panose="02020603050405020304" pitchFamily="18" charset="0"/>
                      </a:endParaRP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smtClean="0">
                          <a:effectLst/>
                          <a:latin typeface="Times New Roman" panose="02020603050405020304" pitchFamily="18" charset="0"/>
                          <a:ea typeface="Times New Roman" panose="02020603050405020304" pitchFamily="18" charset="0"/>
                        </a:rPr>
                        <a:t>0,00</a:t>
                      </a:r>
                      <a:endParaRPr lang="ru-RU" sz="1000" dirty="0">
                        <a:effectLst/>
                        <a:latin typeface="Times New Roman" panose="02020603050405020304" pitchFamily="18" charset="0"/>
                        <a:ea typeface="Times New Roman" panose="02020603050405020304" pitchFamily="18" charset="0"/>
                      </a:endParaRP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smtClean="0">
                          <a:effectLst/>
                          <a:latin typeface="Times New Roman" panose="02020603050405020304" pitchFamily="18" charset="0"/>
                          <a:ea typeface="Times New Roman" panose="02020603050405020304" pitchFamily="18" charset="0"/>
                        </a:rPr>
                        <a:t>0,00</a:t>
                      </a:r>
                      <a:endParaRPr lang="ru-RU" sz="1000" dirty="0">
                        <a:effectLst/>
                        <a:latin typeface="Times New Roman" panose="02020603050405020304" pitchFamily="18" charset="0"/>
                        <a:ea typeface="Times New Roman" panose="02020603050405020304" pitchFamily="18" charset="0"/>
                      </a:endParaRP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smtClean="0">
                          <a:effectLst/>
                          <a:latin typeface="Times New Roman" panose="02020603050405020304" pitchFamily="18" charset="0"/>
                          <a:ea typeface="Times New Roman" panose="02020603050405020304" pitchFamily="18" charset="0"/>
                        </a:rPr>
                        <a:t>0,00</a:t>
                      </a:r>
                      <a:endParaRPr lang="ru-RU" sz="1000" dirty="0">
                        <a:effectLst/>
                        <a:latin typeface="Times New Roman" panose="02020603050405020304" pitchFamily="18" charset="0"/>
                        <a:ea typeface="Times New Roman" panose="02020603050405020304" pitchFamily="18" charset="0"/>
                      </a:endParaRP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smtClean="0">
                          <a:effectLst/>
                          <a:latin typeface="Times New Roman" panose="02020603050405020304" pitchFamily="18" charset="0"/>
                          <a:ea typeface="Times New Roman" panose="02020603050405020304" pitchFamily="18" charset="0"/>
                        </a:rPr>
                        <a:t>0,00</a:t>
                      </a:r>
                      <a:endParaRPr lang="ru-RU" sz="1000" dirty="0">
                        <a:effectLst/>
                        <a:latin typeface="Times New Roman" panose="02020603050405020304" pitchFamily="18" charset="0"/>
                        <a:ea typeface="Times New Roman" panose="02020603050405020304" pitchFamily="18" charset="0"/>
                      </a:endParaRP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just">
                        <a:spcAft>
                          <a:spcPts val="0"/>
                        </a:spcAft>
                      </a:pPr>
                      <a:r>
                        <a:rPr lang="ru-RU" sz="1000" dirty="0" smtClean="0">
                          <a:effectLst/>
                          <a:latin typeface="Times New Roman" panose="02020603050405020304" pitchFamily="18" charset="0"/>
                          <a:ea typeface="Times New Roman" panose="02020603050405020304" pitchFamily="18" charset="0"/>
                        </a:rPr>
                        <a:t>Произведен капитальный ремонт</a:t>
                      </a:r>
                      <a:r>
                        <a:rPr lang="ru-RU" sz="1000" baseline="0" dirty="0" smtClean="0">
                          <a:effectLst/>
                          <a:latin typeface="Times New Roman" panose="02020603050405020304" pitchFamily="18" charset="0"/>
                          <a:ea typeface="Times New Roman" panose="02020603050405020304" pitchFamily="18" charset="0"/>
                        </a:rPr>
                        <a:t> кабинетов в 4 школах и закуплено новое оборудование для классов</a:t>
                      </a:r>
                      <a:endParaRPr lang="ru-RU" sz="1000" dirty="0">
                        <a:effectLst/>
                        <a:latin typeface="Times New Roman" panose="02020603050405020304" pitchFamily="18" charset="0"/>
                        <a:ea typeface="Times New Roman" panose="02020603050405020304" pitchFamily="18" charset="0"/>
                      </a:endParaRP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1755">
                <a:tc vMerge="1">
                  <a:txBody>
                    <a:bodyPr/>
                    <a:lstStyle/>
                    <a:p>
                      <a:endParaRPr lang="ru-RU"/>
                    </a:p>
                  </a:txBody>
                  <a:tcPr/>
                </a:tc>
                <a:tc>
                  <a:txBody>
                    <a:bodyPr/>
                    <a:lstStyle/>
                    <a:p>
                      <a:pPr algn="ctr">
                        <a:spcAft>
                          <a:spcPts val="0"/>
                        </a:spcAft>
                      </a:pPr>
                      <a:r>
                        <a:rPr lang="ru-RU" sz="1000" dirty="0">
                          <a:effectLst/>
                          <a:latin typeface="Times New Roman" panose="02020603050405020304" pitchFamily="18" charset="0"/>
                          <a:ea typeface="Times New Roman" panose="02020603050405020304" pitchFamily="18" charset="0"/>
                        </a:rPr>
                        <a:t>за счет МБТ</a:t>
                      </a: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smtClean="0">
                          <a:effectLst/>
                          <a:latin typeface="Times New Roman" panose="02020603050405020304" pitchFamily="18" charset="0"/>
                          <a:ea typeface="Times New Roman" panose="02020603050405020304" pitchFamily="18" charset="0"/>
                        </a:rPr>
                        <a:t>51 468,3</a:t>
                      </a:r>
                      <a:endParaRPr lang="ru-RU" sz="1000" dirty="0">
                        <a:effectLst/>
                        <a:latin typeface="Times New Roman" panose="02020603050405020304" pitchFamily="18" charset="0"/>
                        <a:ea typeface="Times New Roman" panose="02020603050405020304" pitchFamily="18" charset="0"/>
                      </a:endParaRP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smtClean="0">
                          <a:effectLst/>
                          <a:latin typeface="Times New Roman" panose="02020603050405020304" pitchFamily="18" charset="0"/>
                          <a:ea typeface="Times New Roman" panose="02020603050405020304" pitchFamily="18" charset="0"/>
                        </a:rPr>
                        <a:t>0,00</a:t>
                      </a:r>
                      <a:endParaRPr lang="ru-RU" sz="1000" dirty="0">
                        <a:effectLst/>
                        <a:latin typeface="Times New Roman" panose="02020603050405020304" pitchFamily="18" charset="0"/>
                        <a:ea typeface="Times New Roman" panose="02020603050405020304" pitchFamily="18" charset="0"/>
                      </a:endParaRP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smtClean="0">
                          <a:effectLst/>
                          <a:latin typeface="Times New Roman" panose="02020603050405020304" pitchFamily="18" charset="0"/>
                          <a:ea typeface="Times New Roman" panose="02020603050405020304" pitchFamily="18" charset="0"/>
                        </a:rPr>
                        <a:t>0,00</a:t>
                      </a:r>
                      <a:endParaRPr lang="ru-RU" sz="1000" dirty="0">
                        <a:effectLst/>
                        <a:latin typeface="Times New Roman" panose="02020603050405020304" pitchFamily="18" charset="0"/>
                        <a:ea typeface="Times New Roman" panose="02020603050405020304" pitchFamily="18" charset="0"/>
                      </a:endParaRP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smtClean="0">
                          <a:effectLst/>
                          <a:latin typeface="Times New Roman" panose="02020603050405020304" pitchFamily="18" charset="0"/>
                          <a:ea typeface="Times New Roman" panose="02020603050405020304" pitchFamily="18" charset="0"/>
                        </a:rPr>
                        <a:t>0,00</a:t>
                      </a:r>
                      <a:endParaRPr lang="ru-RU" sz="1000" dirty="0">
                        <a:effectLst/>
                        <a:latin typeface="Times New Roman" panose="02020603050405020304" pitchFamily="18" charset="0"/>
                        <a:ea typeface="Times New Roman" panose="02020603050405020304" pitchFamily="18" charset="0"/>
                      </a:endParaRP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smtClean="0">
                          <a:effectLst/>
                          <a:latin typeface="Times New Roman" panose="02020603050405020304" pitchFamily="18" charset="0"/>
                          <a:ea typeface="Times New Roman" panose="02020603050405020304" pitchFamily="18" charset="0"/>
                        </a:rPr>
                        <a:t>0,00</a:t>
                      </a:r>
                      <a:endParaRPr lang="ru-RU" sz="1000" dirty="0">
                        <a:effectLst/>
                        <a:latin typeface="Times New Roman" panose="02020603050405020304" pitchFamily="18" charset="0"/>
                        <a:ea typeface="Times New Roman" panose="02020603050405020304" pitchFamily="18" charset="0"/>
                      </a:endParaRP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smtClean="0">
                          <a:effectLst/>
                          <a:latin typeface="Times New Roman" panose="02020603050405020304" pitchFamily="18" charset="0"/>
                          <a:ea typeface="Times New Roman" panose="02020603050405020304" pitchFamily="18" charset="0"/>
                        </a:rPr>
                        <a:t>0,00</a:t>
                      </a:r>
                      <a:endParaRPr lang="ru-RU" sz="1000" dirty="0">
                        <a:effectLst/>
                        <a:latin typeface="Times New Roman" panose="02020603050405020304" pitchFamily="18" charset="0"/>
                        <a:ea typeface="Times New Roman" panose="02020603050405020304" pitchFamily="18" charset="0"/>
                      </a:endParaRP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tr>
              <a:tr h="411498">
                <a:tc vMerge="1">
                  <a:txBody>
                    <a:bodyPr/>
                    <a:lstStyle/>
                    <a:p>
                      <a:endParaRPr lang="ru-RU"/>
                    </a:p>
                  </a:txBody>
                  <a:tcPr/>
                </a:tc>
                <a:tc>
                  <a:txBody>
                    <a:bodyPr/>
                    <a:lstStyle/>
                    <a:p>
                      <a:pPr algn="ctr">
                        <a:spcAft>
                          <a:spcPts val="0"/>
                        </a:spcAft>
                      </a:pPr>
                      <a:r>
                        <a:rPr lang="ru-RU" sz="1000" dirty="0" smtClean="0">
                          <a:effectLst/>
                          <a:latin typeface="Times New Roman" panose="02020603050405020304" pitchFamily="18" charset="0"/>
                          <a:ea typeface="Times New Roman" panose="02020603050405020304" pitchFamily="18" charset="0"/>
                        </a:rPr>
                        <a:t>за счет средств бюджета ММР</a:t>
                      </a:r>
                      <a:endParaRPr lang="ru-RU" sz="1000" dirty="0">
                        <a:effectLst/>
                        <a:latin typeface="Times New Roman" panose="02020603050405020304" pitchFamily="18" charset="0"/>
                        <a:ea typeface="Times New Roman" panose="02020603050405020304" pitchFamily="18" charset="0"/>
                      </a:endParaRP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smtClean="0">
                          <a:effectLst/>
                          <a:latin typeface="Times New Roman" panose="02020603050405020304" pitchFamily="18" charset="0"/>
                          <a:ea typeface="Times New Roman" panose="02020603050405020304" pitchFamily="18" charset="0"/>
                        </a:rPr>
                        <a:t>354,9</a:t>
                      </a:r>
                      <a:endParaRPr lang="ru-RU" sz="1000" dirty="0">
                        <a:effectLst/>
                        <a:latin typeface="Times New Roman" panose="02020603050405020304" pitchFamily="18" charset="0"/>
                        <a:ea typeface="Times New Roman" panose="02020603050405020304" pitchFamily="18" charset="0"/>
                      </a:endParaRP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smtClean="0">
                          <a:effectLst/>
                          <a:latin typeface="Times New Roman" panose="02020603050405020304" pitchFamily="18" charset="0"/>
                          <a:ea typeface="Times New Roman" panose="02020603050405020304" pitchFamily="18" charset="0"/>
                        </a:rPr>
                        <a:t>0,00</a:t>
                      </a:r>
                      <a:endParaRPr lang="ru-RU" sz="1000" dirty="0">
                        <a:effectLst/>
                        <a:latin typeface="Times New Roman" panose="02020603050405020304" pitchFamily="18" charset="0"/>
                        <a:ea typeface="Times New Roman" panose="02020603050405020304" pitchFamily="18" charset="0"/>
                      </a:endParaRP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smtClean="0">
                          <a:effectLst/>
                          <a:latin typeface="Times New Roman" panose="02020603050405020304" pitchFamily="18" charset="0"/>
                          <a:ea typeface="Times New Roman" panose="02020603050405020304" pitchFamily="18" charset="0"/>
                        </a:rPr>
                        <a:t>0,00</a:t>
                      </a:r>
                      <a:endParaRPr lang="ru-RU" sz="1000" dirty="0">
                        <a:effectLst/>
                        <a:latin typeface="Times New Roman" panose="02020603050405020304" pitchFamily="18" charset="0"/>
                        <a:ea typeface="Times New Roman" panose="02020603050405020304" pitchFamily="18" charset="0"/>
                      </a:endParaRP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smtClean="0">
                          <a:effectLst/>
                          <a:latin typeface="Times New Roman" panose="02020603050405020304" pitchFamily="18" charset="0"/>
                          <a:ea typeface="Times New Roman" panose="02020603050405020304" pitchFamily="18" charset="0"/>
                        </a:rPr>
                        <a:t>0,00</a:t>
                      </a:r>
                      <a:endParaRPr lang="ru-RU" sz="1000" dirty="0">
                        <a:effectLst/>
                        <a:latin typeface="Times New Roman" panose="02020603050405020304" pitchFamily="18" charset="0"/>
                        <a:ea typeface="Times New Roman" panose="02020603050405020304" pitchFamily="18" charset="0"/>
                      </a:endParaRP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smtClean="0">
                          <a:effectLst/>
                          <a:latin typeface="Times New Roman" panose="02020603050405020304" pitchFamily="18" charset="0"/>
                          <a:ea typeface="Times New Roman" panose="02020603050405020304" pitchFamily="18" charset="0"/>
                        </a:rPr>
                        <a:t>0,00</a:t>
                      </a:r>
                      <a:endParaRPr lang="ru-RU" sz="1000" dirty="0">
                        <a:effectLst/>
                        <a:latin typeface="Times New Roman" panose="02020603050405020304" pitchFamily="18" charset="0"/>
                        <a:ea typeface="Times New Roman" panose="02020603050405020304" pitchFamily="18" charset="0"/>
                      </a:endParaRP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smtClean="0">
                          <a:effectLst/>
                          <a:latin typeface="Times New Roman" panose="02020603050405020304" pitchFamily="18" charset="0"/>
                          <a:ea typeface="Times New Roman" panose="02020603050405020304" pitchFamily="18" charset="0"/>
                        </a:rPr>
                        <a:t>0,00</a:t>
                      </a:r>
                      <a:endParaRPr lang="ru-RU" sz="1000" dirty="0">
                        <a:effectLst/>
                        <a:latin typeface="Times New Roman" panose="02020603050405020304" pitchFamily="18" charset="0"/>
                        <a:ea typeface="Times New Roman" panose="02020603050405020304" pitchFamily="18" charset="0"/>
                      </a:endParaRP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tr>
              <a:tr h="291654">
                <a:tc rowSpan="3">
                  <a:txBody>
                    <a:bodyPr/>
                    <a:lstStyle/>
                    <a:p>
                      <a:pPr algn="just">
                        <a:spcAft>
                          <a:spcPts val="0"/>
                        </a:spcAft>
                      </a:pPr>
                      <a:r>
                        <a:rPr lang="ru-RU" sz="1000" dirty="0" smtClean="0">
                          <a:effectLst/>
                          <a:latin typeface="Times New Roman" panose="02020603050405020304" pitchFamily="18" charset="0"/>
                          <a:ea typeface="Times New Roman" panose="02020603050405020304" pitchFamily="18" charset="0"/>
                        </a:rPr>
                        <a:t>Капитальный</a:t>
                      </a:r>
                      <a:r>
                        <a:rPr lang="ru-RU" sz="1000" baseline="0" dirty="0" smtClean="0">
                          <a:effectLst/>
                          <a:latin typeface="Times New Roman" panose="02020603050405020304" pitchFamily="18" charset="0"/>
                          <a:ea typeface="Times New Roman" panose="02020603050405020304" pitchFamily="18" charset="0"/>
                        </a:rPr>
                        <a:t> ремонт школьных спортивных залов </a:t>
                      </a:r>
                      <a:endParaRPr lang="ru-RU" sz="1000" dirty="0">
                        <a:effectLst/>
                        <a:latin typeface="Times New Roman" panose="02020603050405020304" pitchFamily="18" charset="0"/>
                        <a:ea typeface="Times New Roman" panose="02020603050405020304" pitchFamily="18" charset="0"/>
                      </a:endParaRP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a:effectLst/>
                          <a:latin typeface="Times New Roman" panose="02020603050405020304" pitchFamily="18" charset="0"/>
                          <a:ea typeface="Times New Roman" panose="02020603050405020304" pitchFamily="18" charset="0"/>
                        </a:rPr>
                        <a:t>Всего, в </a:t>
                      </a:r>
                      <a:r>
                        <a:rPr lang="ru-RU" sz="1000" dirty="0" err="1">
                          <a:effectLst/>
                          <a:latin typeface="Times New Roman" panose="02020603050405020304" pitchFamily="18" charset="0"/>
                          <a:ea typeface="Times New Roman" panose="02020603050405020304" pitchFamily="18" charset="0"/>
                        </a:rPr>
                        <a:t>т.ч</a:t>
                      </a:r>
                      <a:r>
                        <a:rPr lang="ru-RU" sz="1000" dirty="0">
                          <a:effectLst/>
                          <a:latin typeface="Times New Roman" panose="02020603050405020304" pitchFamily="18" charset="0"/>
                          <a:ea typeface="Times New Roman" panose="02020603050405020304" pitchFamily="18" charset="0"/>
                        </a:rPr>
                        <a:t>.</a:t>
                      </a: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smtClean="0">
                          <a:effectLst/>
                          <a:latin typeface="Times New Roman" panose="02020603050405020304" pitchFamily="18" charset="0"/>
                          <a:ea typeface="Times New Roman" panose="02020603050405020304" pitchFamily="18" charset="0"/>
                        </a:rPr>
                        <a:t>2 644,14</a:t>
                      </a:r>
                      <a:endParaRPr lang="ru-RU" sz="1000" dirty="0">
                        <a:effectLst/>
                        <a:latin typeface="Times New Roman" panose="02020603050405020304" pitchFamily="18" charset="0"/>
                        <a:ea typeface="Times New Roman" panose="02020603050405020304" pitchFamily="18" charset="0"/>
                      </a:endParaRP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smtClean="0">
                          <a:effectLst/>
                          <a:latin typeface="Times New Roman" panose="02020603050405020304" pitchFamily="18" charset="0"/>
                          <a:ea typeface="Times New Roman" panose="02020603050405020304" pitchFamily="18" charset="0"/>
                        </a:rPr>
                        <a:t>0,00</a:t>
                      </a:r>
                      <a:endParaRPr lang="ru-RU" sz="1000" dirty="0">
                        <a:effectLst/>
                        <a:latin typeface="Times New Roman" panose="02020603050405020304" pitchFamily="18" charset="0"/>
                        <a:ea typeface="Times New Roman" panose="02020603050405020304" pitchFamily="18" charset="0"/>
                      </a:endParaRP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smtClean="0">
                          <a:effectLst/>
                          <a:latin typeface="Times New Roman" panose="02020603050405020304" pitchFamily="18" charset="0"/>
                          <a:ea typeface="Times New Roman" panose="02020603050405020304" pitchFamily="18" charset="0"/>
                        </a:rPr>
                        <a:t>0,00</a:t>
                      </a:r>
                      <a:endParaRPr lang="ru-RU" sz="1000" dirty="0">
                        <a:effectLst/>
                        <a:latin typeface="Times New Roman" panose="02020603050405020304" pitchFamily="18" charset="0"/>
                        <a:ea typeface="Times New Roman" panose="02020603050405020304" pitchFamily="18" charset="0"/>
                      </a:endParaRP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smtClean="0">
                          <a:effectLst/>
                          <a:latin typeface="Times New Roman" panose="02020603050405020304" pitchFamily="18" charset="0"/>
                          <a:ea typeface="Times New Roman" panose="02020603050405020304" pitchFamily="18" charset="0"/>
                        </a:rPr>
                        <a:t>0,00</a:t>
                      </a:r>
                      <a:endParaRPr lang="ru-RU" sz="1000" dirty="0">
                        <a:effectLst/>
                        <a:latin typeface="Times New Roman" panose="02020603050405020304" pitchFamily="18" charset="0"/>
                        <a:ea typeface="Times New Roman" panose="02020603050405020304" pitchFamily="18" charset="0"/>
                      </a:endParaRP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smtClean="0">
                          <a:effectLst/>
                          <a:latin typeface="Times New Roman" panose="02020603050405020304" pitchFamily="18" charset="0"/>
                          <a:ea typeface="Times New Roman" panose="02020603050405020304" pitchFamily="18" charset="0"/>
                        </a:rPr>
                        <a:t>0,00</a:t>
                      </a:r>
                      <a:endParaRPr lang="ru-RU" sz="1000" dirty="0">
                        <a:effectLst/>
                        <a:latin typeface="Times New Roman" panose="02020603050405020304" pitchFamily="18" charset="0"/>
                        <a:ea typeface="Times New Roman" panose="02020603050405020304" pitchFamily="18" charset="0"/>
                      </a:endParaRP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smtClean="0">
                          <a:effectLst/>
                          <a:latin typeface="Times New Roman" panose="02020603050405020304" pitchFamily="18" charset="0"/>
                          <a:ea typeface="Times New Roman" panose="02020603050405020304" pitchFamily="18" charset="0"/>
                        </a:rPr>
                        <a:t>0,00</a:t>
                      </a:r>
                      <a:endParaRPr lang="ru-RU" sz="1000" dirty="0">
                        <a:effectLst/>
                        <a:latin typeface="Times New Roman" panose="02020603050405020304" pitchFamily="18" charset="0"/>
                        <a:ea typeface="Times New Roman" panose="02020603050405020304" pitchFamily="18" charset="0"/>
                      </a:endParaRP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ru-RU" sz="1000" dirty="0" smtClean="0">
                          <a:effectLst/>
                          <a:latin typeface="Times New Roman" panose="02020603050405020304" pitchFamily="18" charset="0"/>
                          <a:ea typeface="Times New Roman" panose="02020603050405020304" pitchFamily="18" charset="0"/>
                        </a:rPr>
                        <a:t>Создание</a:t>
                      </a:r>
                      <a:r>
                        <a:rPr lang="ru-RU" sz="1000" baseline="0" dirty="0" smtClean="0">
                          <a:effectLst/>
                          <a:latin typeface="Times New Roman" panose="02020603050405020304" pitchFamily="18" charset="0"/>
                          <a:ea typeface="Times New Roman" panose="02020603050405020304" pitchFamily="18" charset="0"/>
                        </a:rPr>
                        <a:t> условия для занятие спортом, популяризация здорового образа жизни</a:t>
                      </a:r>
                      <a:endParaRPr lang="ru-RU" sz="1000" dirty="0" smtClean="0">
                        <a:effectLst/>
                        <a:latin typeface="Times New Roman" panose="02020603050405020304" pitchFamily="18" charset="0"/>
                        <a:ea typeface="Times New Roman" panose="02020603050405020304" pitchFamily="18" charset="0"/>
                      </a:endParaRPr>
                    </a:p>
                    <a:p>
                      <a:pPr algn="just">
                        <a:spcAft>
                          <a:spcPts val="0"/>
                        </a:spcAft>
                      </a:pPr>
                      <a:endParaRPr lang="ru-RU" sz="1000" dirty="0">
                        <a:effectLst/>
                        <a:latin typeface="Times New Roman" panose="02020603050405020304" pitchFamily="18" charset="0"/>
                        <a:ea typeface="Times New Roman" panose="02020603050405020304" pitchFamily="18" charset="0"/>
                      </a:endParaRP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1568">
                <a:tc vMerge="1">
                  <a:txBody>
                    <a:bodyPr/>
                    <a:lstStyle/>
                    <a:p>
                      <a:pPr algn="just">
                        <a:spcAft>
                          <a:spcPts val="0"/>
                        </a:spcAft>
                      </a:pPr>
                      <a:endParaRPr lang="ru-RU" sz="800" dirty="0">
                        <a:effectLst/>
                        <a:latin typeface="Times New Roman" panose="02020603050405020304" pitchFamily="18" charset="0"/>
                        <a:ea typeface="Times New Roman" panose="02020603050405020304" pitchFamily="18" charset="0"/>
                      </a:endParaRP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a:effectLst/>
                          <a:latin typeface="Times New Roman" panose="02020603050405020304" pitchFamily="18" charset="0"/>
                          <a:ea typeface="Times New Roman" panose="02020603050405020304" pitchFamily="18" charset="0"/>
                        </a:rPr>
                        <a:t>за счет МБТ</a:t>
                      </a: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smtClean="0">
                          <a:effectLst/>
                          <a:latin typeface="Times New Roman" panose="02020603050405020304" pitchFamily="18" charset="0"/>
                          <a:ea typeface="Times New Roman" panose="02020603050405020304" pitchFamily="18" charset="0"/>
                        </a:rPr>
                        <a:t>1 348,28</a:t>
                      </a:r>
                      <a:endParaRPr lang="ru-RU" sz="1000" dirty="0">
                        <a:effectLst/>
                        <a:latin typeface="Times New Roman" panose="02020603050405020304" pitchFamily="18" charset="0"/>
                        <a:ea typeface="Times New Roman" panose="02020603050405020304" pitchFamily="18" charset="0"/>
                      </a:endParaRP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smtClean="0">
                          <a:effectLst/>
                          <a:latin typeface="Times New Roman" panose="02020603050405020304" pitchFamily="18" charset="0"/>
                          <a:ea typeface="Times New Roman" panose="02020603050405020304" pitchFamily="18" charset="0"/>
                        </a:rPr>
                        <a:t>0,00</a:t>
                      </a:r>
                      <a:endParaRPr lang="ru-RU" sz="1000" dirty="0">
                        <a:effectLst/>
                        <a:latin typeface="Times New Roman" panose="02020603050405020304" pitchFamily="18" charset="0"/>
                        <a:ea typeface="Times New Roman" panose="02020603050405020304" pitchFamily="18" charset="0"/>
                      </a:endParaRP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smtClean="0">
                          <a:effectLst/>
                          <a:latin typeface="Times New Roman" panose="02020603050405020304" pitchFamily="18" charset="0"/>
                          <a:ea typeface="Times New Roman" panose="02020603050405020304" pitchFamily="18" charset="0"/>
                        </a:rPr>
                        <a:t>0,00</a:t>
                      </a:r>
                      <a:endParaRPr lang="ru-RU" sz="1000" dirty="0">
                        <a:effectLst/>
                        <a:latin typeface="Times New Roman" panose="02020603050405020304" pitchFamily="18" charset="0"/>
                        <a:ea typeface="Times New Roman" panose="02020603050405020304" pitchFamily="18" charset="0"/>
                      </a:endParaRP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smtClean="0">
                          <a:effectLst/>
                          <a:latin typeface="Times New Roman" panose="02020603050405020304" pitchFamily="18" charset="0"/>
                          <a:ea typeface="Times New Roman" panose="02020603050405020304" pitchFamily="18" charset="0"/>
                        </a:rPr>
                        <a:t>0,00</a:t>
                      </a:r>
                      <a:endParaRPr lang="ru-RU" sz="1000" dirty="0">
                        <a:effectLst/>
                        <a:latin typeface="Times New Roman" panose="02020603050405020304" pitchFamily="18" charset="0"/>
                        <a:ea typeface="Times New Roman" panose="02020603050405020304" pitchFamily="18" charset="0"/>
                      </a:endParaRP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smtClean="0">
                          <a:effectLst/>
                          <a:latin typeface="Times New Roman" panose="02020603050405020304" pitchFamily="18" charset="0"/>
                          <a:ea typeface="Times New Roman" panose="02020603050405020304" pitchFamily="18" charset="0"/>
                        </a:rPr>
                        <a:t>0,00</a:t>
                      </a:r>
                      <a:endParaRPr lang="ru-RU" sz="1000" dirty="0">
                        <a:effectLst/>
                        <a:latin typeface="Times New Roman" panose="02020603050405020304" pitchFamily="18" charset="0"/>
                        <a:ea typeface="Times New Roman" panose="02020603050405020304" pitchFamily="18" charset="0"/>
                      </a:endParaRP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smtClean="0">
                          <a:effectLst/>
                          <a:latin typeface="Times New Roman" panose="02020603050405020304" pitchFamily="18" charset="0"/>
                          <a:ea typeface="Times New Roman" panose="02020603050405020304" pitchFamily="18" charset="0"/>
                        </a:rPr>
                        <a:t>0,00</a:t>
                      </a:r>
                      <a:endParaRPr lang="ru-RU" sz="1000" dirty="0">
                        <a:effectLst/>
                        <a:latin typeface="Times New Roman" panose="02020603050405020304" pitchFamily="18" charset="0"/>
                        <a:ea typeface="Times New Roman" panose="02020603050405020304" pitchFamily="18" charset="0"/>
                      </a:endParaRP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gn="just">
                        <a:spcAft>
                          <a:spcPts val="0"/>
                        </a:spcAft>
                      </a:pPr>
                      <a:endParaRPr lang="ru-RU" sz="800" dirty="0">
                        <a:effectLst/>
                        <a:latin typeface="Times New Roman" panose="02020603050405020304" pitchFamily="18" charset="0"/>
                        <a:ea typeface="Times New Roman" panose="02020603050405020304" pitchFamily="18" charset="0"/>
                      </a:endParaRP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4597">
                <a:tc vMerge="1">
                  <a:txBody>
                    <a:bodyPr/>
                    <a:lstStyle/>
                    <a:p>
                      <a:pPr algn="just">
                        <a:spcAft>
                          <a:spcPts val="0"/>
                        </a:spcAft>
                      </a:pPr>
                      <a:endParaRPr lang="ru-RU" sz="800" dirty="0">
                        <a:effectLst/>
                        <a:latin typeface="Times New Roman" panose="02020603050405020304" pitchFamily="18" charset="0"/>
                        <a:ea typeface="Times New Roman" panose="02020603050405020304" pitchFamily="18" charset="0"/>
                      </a:endParaRP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smtClean="0">
                          <a:effectLst/>
                          <a:latin typeface="Times New Roman" panose="02020603050405020304" pitchFamily="18" charset="0"/>
                          <a:ea typeface="Times New Roman" panose="02020603050405020304" pitchFamily="18" charset="0"/>
                        </a:rPr>
                        <a:t>за счет средств бюджета ММР</a:t>
                      </a:r>
                      <a:endParaRPr lang="ru-RU" sz="1000" dirty="0">
                        <a:effectLst/>
                        <a:latin typeface="Times New Roman" panose="02020603050405020304" pitchFamily="18" charset="0"/>
                        <a:ea typeface="Times New Roman" panose="02020603050405020304" pitchFamily="18" charset="0"/>
                      </a:endParaRP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smtClean="0">
                          <a:effectLst/>
                          <a:latin typeface="Times New Roman" panose="02020603050405020304" pitchFamily="18" charset="0"/>
                          <a:ea typeface="Times New Roman" panose="02020603050405020304" pitchFamily="18" charset="0"/>
                        </a:rPr>
                        <a:t>1 295,86</a:t>
                      </a:r>
                      <a:endParaRPr lang="ru-RU" sz="1000" dirty="0">
                        <a:effectLst/>
                        <a:latin typeface="Times New Roman" panose="02020603050405020304" pitchFamily="18" charset="0"/>
                        <a:ea typeface="Times New Roman" panose="02020603050405020304" pitchFamily="18" charset="0"/>
                      </a:endParaRP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smtClean="0">
                          <a:effectLst/>
                          <a:latin typeface="Times New Roman" panose="02020603050405020304" pitchFamily="18" charset="0"/>
                          <a:ea typeface="Times New Roman" panose="02020603050405020304" pitchFamily="18" charset="0"/>
                        </a:rPr>
                        <a:t>0,00</a:t>
                      </a:r>
                      <a:endParaRPr lang="ru-RU" sz="1000" dirty="0">
                        <a:effectLst/>
                        <a:latin typeface="Times New Roman" panose="02020603050405020304" pitchFamily="18" charset="0"/>
                        <a:ea typeface="Times New Roman" panose="02020603050405020304" pitchFamily="18" charset="0"/>
                      </a:endParaRP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smtClean="0">
                          <a:effectLst/>
                          <a:latin typeface="Times New Roman" panose="02020603050405020304" pitchFamily="18" charset="0"/>
                          <a:ea typeface="Times New Roman" panose="02020603050405020304" pitchFamily="18" charset="0"/>
                        </a:rPr>
                        <a:t>0,00</a:t>
                      </a:r>
                      <a:endParaRPr lang="ru-RU" sz="1000" dirty="0">
                        <a:effectLst/>
                        <a:latin typeface="Times New Roman" panose="02020603050405020304" pitchFamily="18" charset="0"/>
                        <a:ea typeface="Times New Roman" panose="02020603050405020304" pitchFamily="18" charset="0"/>
                      </a:endParaRP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smtClean="0">
                          <a:effectLst/>
                          <a:latin typeface="Times New Roman" panose="02020603050405020304" pitchFamily="18" charset="0"/>
                          <a:ea typeface="Times New Roman" panose="02020603050405020304" pitchFamily="18" charset="0"/>
                        </a:rPr>
                        <a:t>0,00</a:t>
                      </a:r>
                      <a:endParaRPr lang="ru-RU" sz="1000" dirty="0">
                        <a:effectLst/>
                        <a:latin typeface="Times New Roman" panose="02020603050405020304" pitchFamily="18" charset="0"/>
                        <a:ea typeface="Times New Roman" panose="02020603050405020304" pitchFamily="18" charset="0"/>
                      </a:endParaRP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smtClean="0">
                          <a:effectLst/>
                          <a:latin typeface="Times New Roman" panose="02020603050405020304" pitchFamily="18" charset="0"/>
                          <a:ea typeface="Times New Roman" panose="02020603050405020304" pitchFamily="18" charset="0"/>
                        </a:rPr>
                        <a:t>0,00</a:t>
                      </a:r>
                      <a:endParaRPr lang="ru-RU" sz="1000" dirty="0">
                        <a:effectLst/>
                        <a:latin typeface="Times New Roman" panose="02020603050405020304" pitchFamily="18" charset="0"/>
                        <a:ea typeface="Times New Roman" panose="02020603050405020304" pitchFamily="18" charset="0"/>
                      </a:endParaRP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smtClean="0">
                          <a:effectLst/>
                          <a:latin typeface="Times New Roman" panose="02020603050405020304" pitchFamily="18" charset="0"/>
                          <a:ea typeface="Times New Roman" panose="02020603050405020304" pitchFamily="18" charset="0"/>
                        </a:rPr>
                        <a:t>0,00</a:t>
                      </a:r>
                      <a:endParaRPr lang="ru-RU" sz="1000" dirty="0">
                        <a:effectLst/>
                        <a:latin typeface="Times New Roman" panose="02020603050405020304" pitchFamily="18" charset="0"/>
                        <a:ea typeface="Times New Roman" panose="02020603050405020304" pitchFamily="18" charset="0"/>
                      </a:endParaRP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gn="just">
                        <a:spcAft>
                          <a:spcPts val="0"/>
                        </a:spcAft>
                      </a:pPr>
                      <a:endParaRPr lang="ru-RU" sz="800" dirty="0">
                        <a:effectLst/>
                        <a:latin typeface="Times New Roman" panose="02020603050405020304" pitchFamily="18" charset="0"/>
                        <a:ea typeface="Times New Roman" panose="02020603050405020304" pitchFamily="18" charset="0"/>
                      </a:endParaRP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7937"/>
            <a:ext cx="9144000" cy="792162"/>
          </a:xfrm>
        </p:spPr>
        <p:txBody>
          <a:bodyPr/>
          <a:lstStyle/>
          <a:p>
            <a:pPr>
              <a:defRPr/>
            </a:pPr>
            <a:r>
              <a:rPr lang="ru-RU" sz="1900" b="1" dirty="0" smtClean="0">
                <a:solidFill>
                  <a:schemeClr val="accent6">
                    <a:lumMod val="25000"/>
                  </a:schemeClr>
                </a:solidFill>
                <a:latin typeface="Arial Black" pitchFamily="34" charset="0"/>
                <a:cs typeface="Times New Roman" pitchFamily="18" charset="0"/>
              </a:rPr>
              <a:t>Информация о реализации в 2023  проектов инициативного бюджетирования по направлению «Твой проект»</a:t>
            </a:r>
            <a:endParaRPr lang="ru-RU" sz="1900" b="1" dirty="0">
              <a:solidFill>
                <a:schemeClr val="accent6">
                  <a:lumMod val="25000"/>
                </a:schemeClr>
              </a:solidFill>
              <a:effectLst>
                <a:outerShdw blurRad="38100" dist="38100" dir="2700000" algn="tl">
                  <a:srgbClr val="000000">
                    <a:alpha val="43137"/>
                  </a:srgbClr>
                </a:outerShdw>
              </a:effectLst>
              <a:latin typeface="Arial Black" pitchFamily="34" charset="0"/>
              <a:cs typeface="Times New Roman" pitchFamily="18" charset="0"/>
            </a:endParaRPr>
          </a:p>
        </p:txBody>
      </p:sp>
      <p:sp>
        <p:nvSpPr>
          <p:cNvPr id="8" name="Подзаголовок 7"/>
          <p:cNvSpPr>
            <a:spLocks noGrp="1"/>
          </p:cNvSpPr>
          <p:nvPr>
            <p:ph sz="half" idx="1"/>
          </p:nvPr>
        </p:nvSpPr>
        <p:spPr>
          <a:xfrm>
            <a:off x="107505" y="651609"/>
            <a:ext cx="8928992" cy="1049199"/>
          </a:xfrm>
        </p:spPr>
        <p:txBody>
          <a:bodyPr/>
          <a:lstStyle/>
          <a:p>
            <a:pPr marL="0" algn="ctr">
              <a:buNone/>
              <a:defRPr/>
            </a:pPr>
            <a:r>
              <a:rPr lang="ru-RU" sz="1400" b="1" dirty="0">
                <a:solidFill>
                  <a:prstClr val="black"/>
                </a:solidFill>
                <a:latin typeface="Times New Roman" panose="02020603050405020304" pitchFamily="18" charset="0"/>
                <a:cs typeface="Times New Roman" panose="02020603050405020304" pitchFamily="18" charset="0"/>
              </a:rPr>
              <a:t>На 2022 год граждане участвовали в выборе проектов инициативного бюджетирования по направлению </a:t>
            </a:r>
            <a:r>
              <a:rPr lang="ru-RU" sz="1400" b="1" dirty="0" smtClean="0">
                <a:solidFill>
                  <a:prstClr val="black"/>
                </a:solidFill>
                <a:latin typeface="Times New Roman" panose="02020603050405020304" pitchFamily="18" charset="0"/>
                <a:cs typeface="Times New Roman" panose="02020603050405020304" pitchFamily="18" charset="0"/>
              </a:rPr>
              <a:t>«</a:t>
            </a:r>
            <a:r>
              <a:rPr lang="ru-RU" sz="1400" b="1" dirty="0">
                <a:solidFill>
                  <a:prstClr val="black"/>
                </a:solidFill>
                <a:latin typeface="Times New Roman" panose="02020603050405020304" pitchFamily="18" charset="0"/>
                <a:cs typeface="Times New Roman" panose="02020603050405020304" pitchFamily="18" charset="0"/>
              </a:rPr>
              <a:t>Твой </a:t>
            </a:r>
            <a:r>
              <a:rPr lang="ru-RU" sz="1400" b="1" dirty="0" smtClean="0">
                <a:solidFill>
                  <a:prstClr val="black"/>
                </a:solidFill>
                <a:latin typeface="Times New Roman" panose="02020603050405020304" pitchFamily="18" charset="0"/>
                <a:cs typeface="Times New Roman" panose="02020603050405020304" pitchFamily="18" charset="0"/>
              </a:rPr>
              <a:t>проект», были выбран проект с</a:t>
            </a:r>
            <a:r>
              <a:rPr lang="ru-RU" sz="1400" b="1" dirty="0" smtClean="0">
                <a:latin typeface="Times New Roman" panose="02020603050405020304" pitchFamily="18" charset="0"/>
                <a:cs typeface="Times New Roman" panose="02020603050405020304" pitchFamily="18" charset="0"/>
              </a:rPr>
              <a:t>портивной площадки в МБОУ СОШ им. А.И. </a:t>
            </a:r>
            <a:r>
              <a:rPr lang="ru-RU" sz="1400" b="1" dirty="0" err="1" smtClean="0">
                <a:latin typeface="Times New Roman" panose="02020603050405020304" pitchFamily="18" charset="0"/>
                <a:cs typeface="Times New Roman" panose="02020603050405020304" pitchFamily="18" charset="0"/>
              </a:rPr>
              <a:t>Крушанова</a:t>
            </a:r>
            <a:r>
              <a:rPr lang="ru-RU" sz="1400" b="1" dirty="0" smtClean="0">
                <a:latin typeface="Times New Roman" panose="02020603050405020304" pitchFamily="18" charset="0"/>
                <a:cs typeface="Times New Roman" panose="02020603050405020304" pitchFamily="18" charset="0"/>
              </a:rPr>
              <a:t> с. Михайловка, стоимость проекта составила 2 390 510,49 рублей (2 366 605,39 руб. – краевой бюджет; 23 905,10 руб. – районный бюджет)</a:t>
            </a:r>
            <a:r>
              <a:rPr lang="ru-RU" sz="1400" b="1" dirty="0" smtClean="0">
                <a:solidFill>
                  <a:prstClr val="black"/>
                </a:solidFill>
                <a:latin typeface="Times New Roman" panose="02020603050405020304" pitchFamily="18" charset="0"/>
                <a:cs typeface="Times New Roman" panose="02020603050405020304" pitchFamily="18" charset="0"/>
              </a:rPr>
              <a:t>;</a:t>
            </a:r>
            <a:br>
              <a:rPr lang="ru-RU" sz="1400" b="1" dirty="0" smtClean="0">
                <a:solidFill>
                  <a:prstClr val="black"/>
                </a:solidFill>
                <a:latin typeface="Times New Roman" panose="02020603050405020304" pitchFamily="18" charset="0"/>
                <a:cs typeface="Times New Roman" panose="02020603050405020304" pitchFamily="18" charset="0"/>
              </a:rPr>
            </a:br>
            <a:endParaRPr lang="ru-RU" sz="1400" b="1" dirty="0">
              <a:latin typeface="Times New Roman" pitchFamily="18" charset="0"/>
              <a:cs typeface="Times New Roman" pitchFamily="18" charset="0"/>
            </a:endParaRPr>
          </a:p>
        </p:txBody>
      </p:sp>
      <p:sp>
        <p:nvSpPr>
          <p:cNvPr id="37893" name="AutoShape 9" descr="blob:https://web.whatsapp.com/29334a68-6a16-4931-b9b7-2c4974fcf043"/>
          <p:cNvSpPr>
            <a:spLocks noChangeAspect="1" noChangeArrowheads="1"/>
          </p:cNvSpPr>
          <p:nvPr/>
        </p:nvSpPr>
        <p:spPr bwMode="auto">
          <a:xfrm>
            <a:off x="16351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cs typeface="Arial" charset="0"/>
              </a:defRPr>
            </a:lvl1pPr>
            <a:lvl2pPr marL="742950" indent="-285750">
              <a:defRPr>
                <a:solidFill>
                  <a:schemeClr val="tx1"/>
                </a:solidFill>
                <a:latin typeface="Tahoma" pitchFamily="34" charset="0"/>
                <a:cs typeface="Arial" charset="0"/>
              </a:defRPr>
            </a:lvl2pPr>
            <a:lvl3pPr marL="1143000" indent="-228600">
              <a:defRPr>
                <a:solidFill>
                  <a:schemeClr val="tx1"/>
                </a:solidFill>
                <a:latin typeface="Tahoma" pitchFamily="34" charset="0"/>
                <a:cs typeface="Arial" charset="0"/>
              </a:defRPr>
            </a:lvl3pPr>
            <a:lvl4pPr marL="1600200" indent="-228600">
              <a:defRPr>
                <a:solidFill>
                  <a:schemeClr val="tx1"/>
                </a:solidFill>
                <a:latin typeface="Tahoma" pitchFamily="34" charset="0"/>
                <a:cs typeface="Arial" charset="0"/>
              </a:defRPr>
            </a:lvl4pPr>
            <a:lvl5pPr marL="2057400" indent="-22860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endParaRPr lang="ru-RU" altLang="ru-RU"/>
          </a:p>
        </p:txBody>
      </p:sp>
      <p:sp>
        <p:nvSpPr>
          <p:cNvPr id="14" name="Текст 3"/>
          <p:cNvSpPr txBox="1">
            <a:spLocks/>
          </p:cNvSpPr>
          <p:nvPr/>
        </p:nvSpPr>
        <p:spPr bwMode="auto">
          <a:xfrm>
            <a:off x="-19071" y="5517232"/>
            <a:ext cx="9144000" cy="529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342900" indent="-34290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18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lgn="ctr">
              <a:buNone/>
            </a:pPr>
            <a:r>
              <a:rPr lang="ru-RU" sz="1200" b="1" dirty="0" smtClean="0">
                <a:latin typeface="Times New Roman" panose="02020603050405020304" pitchFamily="18" charset="0"/>
                <a:cs typeface="Times New Roman" panose="02020603050405020304" pitchFamily="18" charset="0"/>
              </a:rPr>
              <a:t>Спортивная </a:t>
            </a:r>
            <a:r>
              <a:rPr lang="ru-RU" sz="1200" b="1" dirty="0">
                <a:latin typeface="Times New Roman" panose="02020603050405020304" pitchFamily="18" charset="0"/>
                <a:cs typeface="Times New Roman" panose="02020603050405020304" pitchFamily="18" charset="0"/>
              </a:rPr>
              <a:t>площадка в МБОУ СОШ им. А.И. </a:t>
            </a:r>
            <a:r>
              <a:rPr lang="ru-RU" sz="1200" b="1" dirty="0" err="1">
                <a:latin typeface="Times New Roman" panose="02020603050405020304" pitchFamily="18" charset="0"/>
                <a:cs typeface="Times New Roman" panose="02020603050405020304" pitchFamily="18" charset="0"/>
              </a:rPr>
              <a:t>Крушанова</a:t>
            </a:r>
            <a:r>
              <a:rPr lang="ru-RU" sz="1200" b="1" dirty="0">
                <a:latin typeface="Times New Roman" panose="02020603050405020304" pitchFamily="18" charset="0"/>
                <a:cs typeface="Times New Roman" panose="02020603050405020304" pitchFamily="18" charset="0"/>
              </a:rPr>
              <a:t> с. Михайловка</a:t>
            </a:r>
            <a:endParaRPr lang="ru-RU" sz="1300" dirty="0">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971" y="1700808"/>
            <a:ext cx="3180923" cy="34873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07904" y="1681069"/>
            <a:ext cx="4968552" cy="34459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Заголовок 1"/>
          <p:cNvSpPr>
            <a:spLocks noGrp="1"/>
          </p:cNvSpPr>
          <p:nvPr>
            <p:ph type="ctrTitle"/>
          </p:nvPr>
        </p:nvSpPr>
        <p:spPr>
          <a:xfrm>
            <a:off x="0" y="0"/>
            <a:ext cx="9144000" cy="548679"/>
          </a:xfrm>
        </p:spPr>
        <p:txBody>
          <a:bodyPr/>
          <a:lstStyle/>
          <a:p>
            <a:r>
              <a:rPr lang="ru-RU" altLang="ru-RU" sz="1500" b="1" dirty="0" smtClean="0">
                <a:latin typeface="Times New Roman" pitchFamily="18" charset="0"/>
                <a:cs typeface="Times New Roman" pitchFamily="18" charset="0"/>
              </a:rPr>
              <a:t>Рейтинг муниципальных образований Приморского края по уровню открытости бюджетных данных в 2023 году (группировка по степени открытости)</a:t>
            </a:r>
          </a:p>
        </p:txBody>
      </p:sp>
      <p:graphicFrame>
        <p:nvGraphicFramePr>
          <p:cNvPr id="3" name="Таблица 2"/>
          <p:cNvGraphicFramePr>
            <a:graphicFrameLocks noGrp="1"/>
          </p:cNvGraphicFramePr>
          <p:nvPr>
            <p:extLst>
              <p:ext uri="{D42A27DB-BD31-4B8C-83A1-F6EECF244321}">
                <p14:modId xmlns:p14="http://schemas.microsoft.com/office/powerpoint/2010/main" val="837757874"/>
              </p:ext>
            </p:extLst>
          </p:nvPr>
        </p:nvGraphicFramePr>
        <p:xfrm>
          <a:off x="107508" y="620686"/>
          <a:ext cx="8856979" cy="6120673"/>
        </p:xfrm>
        <a:graphic>
          <a:graphicData uri="http://schemas.openxmlformats.org/drawingml/2006/table">
            <a:tbl>
              <a:tblPr/>
              <a:tblGrid>
                <a:gridCol w="1560849"/>
                <a:gridCol w="774812"/>
                <a:gridCol w="561457"/>
                <a:gridCol w="550227"/>
                <a:gridCol w="699014"/>
                <a:gridCol w="665325"/>
                <a:gridCol w="651290"/>
                <a:gridCol w="707435"/>
                <a:gridCol w="628831"/>
                <a:gridCol w="651290"/>
                <a:gridCol w="699014"/>
                <a:gridCol w="707435"/>
              </a:tblGrid>
              <a:tr h="618347">
                <a:tc>
                  <a:txBody>
                    <a:bodyPr/>
                    <a:lstStyle/>
                    <a:p>
                      <a:pPr algn="ctr" fontAlgn="ctr"/>
                      <a:r>
                        <a:rPr lang="ru-RU" sz="600" b="0" i="0" u="none" strike="noStrike">
                          <a:solidFill>
                            <a:srgbClr val="000000"/>
                          </a:solidFill>
                          <a:effectLst/>
                          <a:latin typeface="Times New Roman"/>
                        </a:rPr>
                        <a:t>Наименование муниципального образования</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7CEEB"/>
                    </a:solidFill>
                  </a:tcPr>
                </a:tc>
                <a:tc>
                  <a:txBody>
                    <a:bodyPr/>
                    <a:lstStyle/>
                    <a:p>
                      <a:pPr algn="ctr" fontAlgn="ctr"/>
                      <a:r>
                        <a:rPr lang="ru-RU" sz="500" b="0" i="0" u="none" strike="noStrike">
                          <a:solidFill>
                            <a:srgbClr val="000000"/>
                          </a:solidFill>
                          <a:effectLst/>
                          <a:latin typeface="Times New Roman"/>
                        </a:rPr>
                        <a:t>% от максимального количества баллов по разделам</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7CEEB"/>
                    </a:solidFill>
                  </a:tcPr>
                </a:tc>
                <a:tc>
                  <a:txBody>
                    <a:bodyPr/>
                    <a:lstStyle/>
                    <a:p>
                      <a:pPr algn="ctr" fontAlgn="ctr"/>
                      <a:r>
                        <a:rPr lang="ru-RU" sz="600" b="1" i="0" u="none" strike="noStrike">
                          <a:solidFill>
                            <a:srgbClr val="000000"/>
                          </a:solidFill>
                          <a:effectLst/>
                          <a:latin typeface="Times New Roman"/>
                        </a:rPr>
                        <a:t>Место по Приморскому краю</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7CEEB"/>
                    </a:solidFill>
                  </a:tcPr>
                </a:tc>
                <a:tc>
                  <a:txBody>
                    <a:bodyPr/>
                    <a:lstStyle/>
                    <a:p>
                      <a:pPr algn="ctr" fontAlgn="ctr"/>
                      <a:r>
                        <a:rPr lang="ru-RU" sz="600" b="1" i="0" u="none" strike="noStrike">
                          <a:solidFill>
                            <a:srgbClr val="000000"/>
                          </a:solidFill>
                          <a:effectLst/>
                          <a:latin typeface="Times New Roman"/>
                        </a:rPr>
                        <a:t>Итого по разделам</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7CEEB"/>
                    </a:solidFill>
                  </a:tcPr>
                </a:tc>
                <a:tc>
                  <a:txBody>
                    <a:bodyPr/>
                    <a:lstStyle/>
                    <a:p>
                      <a:pPr algn="ctr" fontAlgn="ctr"/>
                      <a:r>
                        <a:rPr lang="ru-RU" sz="500" b="0" i="0" u="none" strike="noStrike">
                          <a:solidFill>
                            <a:srgbClr val="000000"/>
                          </a:solidFill>
                          <a:effectLst/>
                          <a:latin typeface="Times New Roman"/>
                        </a:rPr>
                        <a:t>Итого по разделу 1</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7CEEB"/>
                    </a:solidFill>
                  </a:tcPr>
                </a:tc>
                <a:tc>
                  <a:txBody>
                    <a:bodyPr/>
                    <a:lstStyle/>
                    <a:p>
                      <a:pPr algn="ctr" fontAlgn="ctr"/>
                      <a:r>
                        <a:rPr lang="ru-RU" sz="600" b="0" i="0" u="none" strike="noStrike">
                          <a:solidFill>
                            <a:srgbClr val="000000"/>
                          </a:solidFill>
                          <a:effectLst/>
                          <a:latin typeface="Times New Roman"/>
                        </a:rPr>
                        <a:t>Итого по разделу 2</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7CEEB"/>
                    </a:solidFill>
                  </a:tcPr>
                </a:tc>
                <a:tc>
                  <a:txBody>
                    <a:bodyPr/>
                    <a:lstStyle/>
                    <a:p>
                      <a:pPr algn="ctr" fontAlgn="ctr"/>
                      <a:r>
                        <a:rPr lang="ru-RU" sz="600" b="0" i="0" u="none" strike="noStrike">
                          <a:solidFill>
                            <a:srgbClr val="000000"/>
                          </a:solidFill>
                          <a:effectLst/>
                          <a:latin typeface="Times New Roman"/>
                        </a:rPr>
                        <a:t>Итого по разделу 3</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7CEEB"/>
                    </a:solidFill>
                  </a:tcPr>
                </a:tc>
                <a:tc>
                  <a:txBody>
                    <a:bodyPr/>
                    <a:lstStyle/>
                    <a:p>
                      <a:pPr algn="ctr" fontAlgn="ctr"/>
                      <a:r>
                        <a:rPr lang="ru-RU" sz="600" b="0" i="0" u="none" strike="noStrike">
                          <a:solidFill>
                            <a:srgbClr val="000000"/>
                          </a:solidFill>
                          <a:effectLst/>
                          <a:latin typeface="Times New Roman"/>
                        </a:rPr>
                        <a:t>Итого по разделу 4</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7CEEB"/>
                    </a:solidFill>
                  </a:tcPr>
                </a:tc>
                <a:tc>
                  <a:txBody>
                    <a:bodyPr/>
                    <a:lstStyle/>
                    <a:p>
                      <a:pPr algn="ctr" fontAlgn="ctr"/>
                      <a:r>
                        <a:rPr lang="ru-RU" sz="600" b="0" i="0" u="none" strike="noStrike">
                          <a:solidFill>
                            <a:srgbClr val="000000"/>
                          </a:solidFill>
                          <a:effectLst/>
                          <a:latin typeface="Times New Roman"/>
                        </a:rPr>
                        <a:t>Итого по разделу 5</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7CEEB"/>
                    </a:solidFill>
                  </a:tcPr>
                </a:tc>
                <a:tc>
                  <a:txBody>
                    <a:bodyPr/>
                    <a:lstStyle/>
                    <a:p>
                      <a:pPr algn="ctr" fontAlgn="ctr"/>
                      <a:r>
                        <a:rPr lang="ru-RU" sz="600" b="0" i="0" u="none" strike="noStrike">
                          <a:solidFill>
                            <a:srgbClr val="000000"/>
                          </a:solidFill>
                          <a:effectLst/>
                          <a:latin typeface="Times New Roman"/>
                        </a:rPr>
                        <a:t>Итого по разделу 6</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7CEEB"/>
                    </a:solidFill>
                  </a:tcPr>
                </a:tc>
                <a:tc>
                  <a:txBody>
                    <a:bodyPr/>
                    <a:lstStyle/>
                    <a:p>
                      <a:pPr algn="ctr" fontAlgn="ctr"/>
                      <a:r>
                        <a:rPr lang="ru-RU" sz="600" b="0" i="0" u="none" strike="noStrike">
                          <a:solidFill>
                            <a:srgbClr val="000000"/>
                          </a:solidFill>
                          <a:effectLst/>
                          <a:latin typeface="Times New Roman"/>
                        </a:rPr>
                        <a:t>Итого по разделу 7</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7CEEB"/>
                    </a:solidFill>
                  </a:tcPr>
                </a:tc>
                <a:tc>
                  <a:txBody>
                    <a:bodyPr/>
                    <a:lstStyle/>
                    <a:p>
                      <a:pPr algn="ctr" fontAlgn="ctr"/>
                      <a:r>
                        <a:rPr lang="ru-RU" sz="600" b="0" i="0" u="none" strike="noStrike">
                          <a:solidFill>
                            <a:srgbClr val="000000"/>
                          </a:solidFill>
                          <a:effectLst/>
                          <a:latin typeface="Times New Roman"/>
                        </a:rPr>
                        <a:t>Лучшая практика</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7CEEB"/>
                    </a:solidFill>
                  </a:tcPr>
                </a:tc>
              </a:tr>
              <a:tr h="178318">
                <a:tc>
                  <a:txBody>
                    <a:bodyPr/>
                    <a:lstStyle/>
                    <a:p>
                      <a:pPr algn="ctr" fontAlgn="ctr"/>
                      <a:r>
                        <a:rPr lang="ru-RU" sz="600" b="0" i="1" u="none" strike="noStrike">
                          <a:solidFill>
                            <a:srgbClr val="000000"/>
                          </a:solidFill>
                          <a:effectLst/>
                          <a:latin typeface="Times New Roman"/>
                        </a:rPr>
                        <a:t>Единица измерения</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DCDC"/>
                    </a:solidFill>
                  </a:tcPr>
                </a:tc>
                <a:tc>
                  <a:txBody>
                    <a:bodyPr/>
                    <a:lstStyle/>
                    <a:p>
                      <a:pPr algn="ctr" fontAlgn="ctr"/>
                      <a:r>
                        <a:rPr lang="ru-RU" sz="600" b="1" i="1" u="none" strike="noStrike">
                          <a:solidFill>
                            <a:srgbClr val="000000"/>
                          </a:solidFill>
                          <a:effectLst/>
                          <a:latin typeface="Times New Roman"/>
                        </a:rPr>
                        <a:t>%</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DCDC"/>
                    </a:solidFill>
                  </a:tcPr>
                </a:tc>
                <a:tc>
                  <a:txBody>
                    <a:bodyPr/>
                    <a:lstStyle/>
                    <a:p>
                      <a:pPr algn="ctr" fontAlgn="ctr"/>
                      <a:r>
                        <a:rPr lang="ru-RU" sz="600" b="1" i="1" u="none" strike="noStrike">
                          <a:solidFill>
                            <a:srgbClr val="000000"/>
                          </a:solidFill>
                          <a:effectLst/>
                          <a:latin typeface="Times New Roman"/>
                        </a:rPr>
                        <a:t>место</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DCDC"/>
                    </a:solidFill>
                  </a:tcPr>
                </a:tc>
                <a:tc>
                  <a:txBody>
                    <a:bodyPr/>
                    <a:lstStyle/>
                    <a:p>
                      <a:pPr algn="ctr" fontAlgn="ctr"/>
                      <a:r>
                        <a:rPr lang="ru-RU" sz="600" b="1" i="1" u="none" strike="noStrike">
                          <a:solidFill>
                            <a:srgbClr val="000000"/>
                          </a:solidFill>
                          <a:effectLst/>
                          <a:latin typeface="Times New Roman"/>
                        </a:rPr>
                        <a:t>баллов</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DCDC"/>
                    </a:solidFill>
                  </a:tcPr>
                </a:tc>
                <a:tc>
                  <a:txBody>
                    <a:bodyPr/>
                    <a:lstStyle/>
                    <a:p>
                      <a:pPr algn="ctr" fontAlgn="ctr"/>
                      <a:r>
                        <a:rPr lang="ru-RU" sz="600" b="0" i="1" u="none" strike="noStrike">
                          <a:solidFill>
                            <a:srgbClr val="000000"/>
                          </a:solidFill>
                          <a:effectLst/>
                          <a:latin typeface="Times New Roman"/>
                        </a:rPr>
                        <a:t>баллов</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DCDC"/>
                    </a:solidFill>
                  </a:tcPr>
                </a:tc>
                <a:tc>
                  <a:txBody>
                    <a:bodyPr/>
                    <a:lstStyle/>
                    <a:p>
                      <a:pPr algn="ctr" fontAlgn="ctr"/>
                      <a:r>
                        <a:rPr lang="ru-RU" sz="600" b="0" i="1" u="none" strike="noStrike">
                          <a:solidFill>
                            <a:srgbClr val="000000"/>
                          </a:solidFill>
                          <a:effectLst/>
                          <a:latin typeface="Times New Roman"/>
                        </a:rPr>
                        <a:t>баллов</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DCDC"/>
                    </a:solidFill>
                  </a:tcPr>
                </a:tc>
                <a:tc>
                  <a:txBody>
                    <a:bodyPr/>
                    <a:lstStyle/>
                    <a:p>
                      <a:pPr algn="ctr" fontAlgn="ctr"/>
                      <a:r>
                        <a:rPr lang="ru-RU" sz="600" b="0" i="1" u="none" strike="noStrike">
                          <a:solidFill>
                            <a:srgbClr val="000000"/>
                          </a:solidFill>
                          <a:effectLst/>
                          <a:latin typeface="Times New Roman"/>
                        </a:rPr>
                        <a:t>баллов</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DCDC"/>
                    </a:solidFill>
                  </a:tcPr>
                </a:tc>
                <a:tc>
                  <a:txBody>
                    <a:bodyPr/>
                    <a:lstStyle/>
                    <a:p>
                      <a:pPr algn="ctr" fontAlgn="ctr"/>
                      <a:r>
                        <a:rPr lang="ru-RU" sz="600" b="0" i="1" u="none" strike="noStrike">
                          <a:solidFill>
                            <a:srgbClr val="000000"/>
                          </a:solidFill>
                          <a:effectLst/>
                          <a:latin typeface="Times New Roman"/>
                        </a:rPr>
                        <a:t>баллов</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DCDC"/>
                    </a:solidFill>
                  </a:tcPr>
                </a:tc>
                <a:tc>
                  <a:txBody>
                    <a:bodyPr/>
                    <a:lstStyle/>
                    <a:p>
                      <a:pPr algn="ctr" fontAlgn="ctr"/>
                      <a:r>
                        <a:rPr lang="ru-RU" sz="600" b="0" i="1" u="none" strike="noStrike">
                          <a:solidFill>
                            <a:srgbClr val="000000"/>
                          </a:solidFill>
                          <a:effectLst/>
                          <a:latin typeface="Times New Roman"/>
                        </a:rPr>
                        <a:t>баллов</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DCDC"/>
                    </a:solidFill>
                  </a:tcPr>
                </a:tc>
                <a:tc>
                  <a:txBody>
                    <a:bodyPr/>
                    <a:lstStyle/>
                    <a:p>
                      <a:pPr algn="ctr" fontAlgn="ctr"/>
                      <a:r>
                        <a:rPr lang="ru-RU" sz="600" b="0" i="1" u="none" strike="noStrike">
                          <a:solidFill>
                            <a:srgbClr val="000000"/>
                          </a:solidFill>
                          <a:effectLst/>
                          <a:latin typeface="Times New Roman"/>
                        </a:rPr>
                        <a:t>баллов</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DCDC"/>
                    </a:solidFill>
                  </a:tcPr>
                </a:tc>
                <a:tc>
                  <a:txBody>
                    <a:bodyPr/>
                    <a:lstStyle/>
                    <a:p>
                      <a:pPr algn="ctr" fontAlgn="ctr"/>
                      <a:r>
                        <a:rPr lang="ru-RU" sz="600" b="0" i="1" u="none" strike="noStrike">
                          <a:solidFill>
                            <a:srgbClr val="000000"/>
                          </a:solidFill>
                          <a:effectLst/>
                          <a:latin typeface="Times New Roman"/>
                        </a:rPr>
                        <a:t>баллов</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DCDC"/>
                    </a:solidFill>
                  </a:tcPr>
                </a:tc>
                <a:tc>
                  <a:txBody>
                    <a:bodyPr/>
                    <a:lstStyle/>
                    <a:p>
                      <a:pPr algn="ctr" fontAlgn="ctr"/>
                      <a:r>
                        <a:rPr lang="ru-RU" sz="600" b="0" i="1" u="none" strike="noStrike">
                          <a:solidFill>
                            <a:srgbClr val="000000"/>
                          </a:solidFill>
                          <a:effectLst/>
                          <a:latin typeface="Times New Roman"/>
                        </a:rPr>
                        <a:t>баллов</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DCDC"/>
                    </a:solidFill>
                  </a:tcPr>
                </a:tc>
              </a:tr>
              <a:tr h="258253">
                <a:tc>
                  <a:txBody>
                    <a:bodyPr/>
                    <a:lstStyle/>
                    <a:p>
                      <a:pPr algn="ctr" fontAlgn="t"/>
                      <a:r>
                        <a:rPr lang="ru-RU" sz="600" b="0" i="1" u="none" strike="noStrike">
                          <a:solidFill>
                            <a:srgbClr val="000000"/>
                          </a:solidFill>
                          <a:effectLst/>
                          <a:latin typeface="Times New Roman"/>
                        </a:rPr>
                        <a:t>Максимальное количество баллов</a:t>
                      </a:r>
                    </a:p>
                  </a:txBody>
                  <a:tcPr marL="4592" marR="4592" marT="45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DCDC"/>
                    </a:solidFill>
                  </a:tcPr>
                </a:tc>
                <a:tc>
                  <a:txBody>
                    <a:bodyPr/>
                    <a:lstStyle/>
                    <a:p>
                      <a:pPr algn="ctr" fontAlgn="ctr"/>
                      <a:r>
                        <a:rPr lang="ru-RU" sz="600" b="1" i="0" u="none" strike="noStrike">
                          <a:solidFill>
                            <a:srgbClr val="000000"/>
                          </a:solidFill>
                          <a:effectLst/>
                          <a:latin typeface="Times New Roman"/>
                        </a:rPr>
                        <a:t> </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DCDC"/>
                    </a:solidFill>
                  </a:tcPr>
                </a:tc>
                <a:tc>
                  <a:txBody>
                    <a:bodyPr/>
                    <a:lstStyle/>
                    <a:p>
                      <a:pPr algn="ctr" fontAlgn="ctr"/>
                      <a:r>
                        <a:rPr lang="ru-RU" sz="600" b="0" i="1" u="none" strike="noStrike">
                          <a:solidFill>
                            <a:srgbClr val="000000"/>
                          </a:solidFill>
                          <a:effectLst/>
                          <a:latin typeface="Times New Roman"/>
                        </a:rPr>
                        <a:t> </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DCDC"/>
                    </a:solidFill>
                  </a:tcPr>
                </a:tc>
                <a:tc>
                  <a:txBody>
                    <a:bodyPr/>
                    <a:lstStyle/>
                    <a:p>
                      <a:pPr algn="ctr" fontAlgn="ctr"/>
                      <a:r>
                        <a:rPr lang="ru-RU" sz="600" b="1" i="1" u="none" strike="noStrike">
                          <a:solidFill>
                            <a:srgbClr val="000000"/>
                          </a:solidFill>
                          <a:effectLst/>
                          <a:latin typeface="Times New Roman"/>
                        </a:rPr>
                        <a:t>100,0</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DCDC"/>
                    </a:solidFill>
                  </a:tcPr>
                </a:tc>
                <a:tc>
                  <a:txBody>
                    <a:bodyPr/>
                    <a:lstStyle/>
                    <a:p>
                      <a:pPr algn="ctr" fontAlgn="ctr"/>
                      <a:r>
                        <a:rPr lang="ru-RU" sz="600" b="0" i="1" u="none" strike="noStrike">
                          <a:solidFill>
                            <a:srgbClr val="000000"/>
                          </a:solidFill>
                          <a:effectLst/>
                          <a:latin typeface="Times New Roman"/>
                        </a:rPr>
                        <a:t>13,0</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DCDC"/>
                    </a:solidFill>
                  </a:tcPr>
                </a:tc>
                <a:tc>
                  <a:txBody>
                    <a:bodyPr/>
                    <a:lstStyle/>
                    <a:p>
                      <a:pPr algn="ctr" fontAlgn="ctr"/>
                      <a:r>
                        <a:rPr lang="ru-RU" sz="600" b="0" i="1" u="none" strike="noStrike">
                          <a:solidFill>
                            <a:srgbClr val="000000"/>
                          </a:solidFill>
                          <a:effectLst/>
                          <a:latin typeface="Times New Roman"/>
                        </a:rPr>
                        <a:t>6,0</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DCDC"/>
                    </a:solidFill>
                  </a:tcPr>
                </a:tc>
                <a:tc>
                  <a:txBody>
                    <a:bodyPr/>
                    <a:lstStyle/>
                    <a:p>
                      <a:pPr algn="ctr" fontAlgn="ctr"/>
                      <a:r>
                        <a:rPr lang="ru-RU" sz="600" b="0" i="1" u="none" strike="noStrike">
                          <a:solidFill>
                            <a:srgbClr val="000000"/>
                          </a:solidFill>
                          <a:effectLst/>
                          <a:latin typeface="Times New Roman"/>
                        </a:rPr>
                        <a:t>29,0</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DCDC"/>
                    </a:solidFill>
                  </a:tcPr>
                </a:tc>
                <a:tc>
                  <a:txBody>
                    <a:bodyPr/>
                    <a:lstStyle/>
                    <a:p>
                      <a:pPr algn="ctr" fontAlgn="ctr"/>
                      <a:r>
                        <a:rPr lang="ru-RU" sz="600" b="0" i="1" u="none" strike="noStrike">
                          <a:solidFill>
                            <a:srgbClr val="000000"/>
                          </a:solidFill>
                          <a:effectLst/>
                          <a:latin typeface="Times New Roman"/>
                        </a:rPr>
                        <a:t>3,0</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DCDC"/>
                    </a:solidFill>
                  </a:tcPr>
                </a:tc>
                <a:tc>
                  <a:txBody>
                    <a:bodyPr/>
                    <a:lstStyle/>
                    <a:p>
                      <a:pPr algn="ctr" fontAlgn="ctr"/>
                      <a:r>
                        <a:rPr lang="ru-RU" sz="600" b="0" i="1" u="none" strike="noStrike">
                          <a:solidFill>
                            <a:srgbClr val="000000"/>
                          </a:solidFill>
                          <a:effectLst/>
                          <a:latin typeface="Times New Roman"/>
                        </a:rPr>
                        <a:t>29,0</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DCDC"/>
                    </a:solidFill>
                  </a:tcPr>
                </a:tc>
                <a:tc>
                  <a:txBody>
                    <a:bodyPr/>
                    <a:lstStyle/>
                    <a:p>
                      <a:pPr algn="ctr" fontAlgn="ctr"/>
                      <a:r>
                        <a:rPr lang="ru-RU" sz="600" b="0" i="1" u="none" strike="noStrike">
                          <a:solidFill>
                            <a:srgbClr val="000000"/>
                          </a:solidFill>
                          <a:effectLst/>
                          <a:latin typeface="Times New Roman"/>
                        </a:rPr>
                        <a:t>7,0</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DCDC"/>
                    </a:solidFill>
                  </a:tcPr>
                </a:tc>
                <a:tc>
                  <a:txBody>
                    <a:bodyPr/>
                    <a:lstStyle/>
                    <a:p>
                      <a:pPr algn="ctr" fontAlgn="ctr"/>
                      <a:r>
                        <a:rPr lang="ru-RU" sz="600" b="0" i="1" u="none" strike="noStrike">
                          <a:solidFill>
                            <a:srgbClr val="000000"/>
                          </a:solidFill>
                          <a:effectLst/>
                          <a:latin typeface="Times New Roman"/>
                        </a:rPr>
                        <a:t>13,0</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DCDC"/>
                    </a:solidFill>
                  </a:tcPr>
                </a:tc>
                <a:tc>
                  <a:txBody>
                    <a:bodyPr/>
                    <a:lstStyle/>
                    <a:p>
                      <a:pPr algn="ctr" fontAlgn="ctr"/>
                      <a:r>
                        <a:rPr lang="ru-RU" sz="600" b="0" i="1" u="none" strike="noStrike">
                          <a:solidFill>
                            <a:srgbClr val="000000"/>
                          </a:solidFill>
                          <a:effectLst/>
                          <a:latin typeface="Times New Roman"/>
                        </a:rPr>
                        <a:t> </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DCDC"/>
                    </a:solidFill>
                  </a:tcPr>
                </a:tc>
              </a:tr>
              <a:tr h="172169">
                <a:tc gridSpan="12">
                  <a:txBody>
                    <a:bodyPr/>
                    <a:lstStyle/>
                    <a:p>
                      <a:pPr algn="ctr" fontAlgn="t"/>
                      <a:r>
                        <a:rPr lang="ru-RU" sz="800" b="1" i="0" u="none" strike="noStrike">
                          <a:solidFill>
                            <a:srgbClr val="000000"/>
                          </a:solidFill>
                          <a:effectLst/>
                          <a:latin typeface="Times New Roman"/>
                        </a:rPr>
                        <a:t>I степень открытости бюджетных данных (высокий уровень)</a:t>
                      </a:r>
                    </a:p>
                  </a:txBody>
                  <a:tcPr marL="4592" marR="4592" marT="45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141424">
                <a:tc>
                  <a:txBody>
                    <a:bodyPr/>
                    <a:lstStyle/>
                    <a:p>
                      <a:pPr algn="l" fontAlgn="t"/>
                      <a:r>
                        <a:rPr lang="ru-RU" sz="600" b="0" i="0" u="none" strike="noStrike">
                          <a:solidFill>
                            <a:srgbClr val="000000"/>
                          </a:solidFill>
                          <a:effectLst/>
                          <a:latin typeface="Times New Roman"/>
                        </a:rPr>
                        <a:t>Уссурийский ГО</a:t>
                      </a:r>
                    </a:p>
                  </a:txBody>
                  <a:tcPr marL="4592" marR="4592" marT="45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FFFF"/>
                    </a:solidFill>
                  </a:tcPr>
                </a:tc>
                <a:tc>
                  <a:txBody>
                    <a:bodyPr/>
                    <a:lstStyle/>
                    <a:p>
                      <a:pPr algn="ctr" fontAlgn="ctr"/>
                      <a:r>
                        <a:rPr lang="ru-RU" sz="600" b="1" i="0" u="none" strike="noStrike">
                          <a:solidFill>
                            <a:srgbClr val="000000"/>
                          </a:solidFill>
                          <a:effectLst/>
                          <a:latin typeface="Times New Roman"/>
                        </a:rPr>
                        <a:t>101,0**</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FFFF"/>
                    </a:solidFill>
                  </a:tcPr>
                </a:tc>
                <a:tc>
                  <a:txBody>
                    <a:bodyPr/>
                    <a:lstStyle/>
                    <a:p>
                      <a:pPr algn="ctr" fontAlgn="ctr"/>
                      <a:r>
                        <a:rPr lang="ru-RU" sz="600" b="1" i="0" u="none" strike="noStrike">
                          <a:solidFill>
                            <a:srgbClr val="000000"/>
                          </a:solidFill>
                          <a:effectLst/>
                          <a:latin typeface="Times New Roman"/>
                        </a:rPr>
                        <a:t>1</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FFFF"/>
                    </a:solidFill>
                  </a:tcPr>
                </a:tc>
                <a:tc>
                  <a:txBody>
                    <a:bodyPr/>
                    <a:lstStyle/>
                    <a:p>
                      <a:pPr algn="ctr" fontAlgn="ctr"/>
                      <a:r>
                        <a:rPr lang="ru-RU" sz="600" b="1" i="0" u="none" strike="noStrike">
                          <a:solidFill>
                            <a:srgbClr val="000000"/>
                          </a:solidFill>
                          <a:effectLst/>
                          <a:latin typeface="Times New Roman"/>
                        </a:rPr>
                        <a:t>101,0**</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FFFF"/>
                    </a:solidFill>
                  </a:tcPr>
                </a:tc>
                <a:tc>
                  <a:txBody>
                    <a:bodyPr/>
                    <a:lstStyle/>
                    <a:p>
                      <a:pPr algn="ctr" fontAlgn="ctr"/>
                      <a:r>
                        <a:rPr lang="ru-RU" sz="600" b="0" i="0" u="none" strike="noStrike">
                          <a:solidFill>
                            <a:srgbClr val="000000"/>
                          </a:solidFill>
                          <a:effectLst/>
                          <a:latin typeface="Times New Roman"/>
                        </a:rPr>
                        <a:t>13,0</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FFFF"/>
                    </a:solidFill>
                  </a:tcPr>
                </a:tc>
                <a:tc>
                  <a:txBody>
                    <a:bodyPr/>
                    <a:lstStyle/>
                    <a:p>
                      <a:pPr algn="ctr" fontAlgn="ctr"/>
                      <a:r>
                        <a:rPr lang="ru-RU" sz="600" b="0" i="0" u="none" strike="noStrike">
                          <a:solidFill>
                            <a:srgbClr val="000000"/>
                          </a:solidFill>
                          <a:effectLst/>
                          <a:latin typeface="Times New Roman"/>
                        </a:rPr>
                        <a:t>6,0</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FFFF"/>
                    </a:solidFill>
                  </a:tcPr>
                </a:tc>
                <a:tc>
                  <a:txBody>
                    <a:bodyPr/>
                    <a:lstStyle/>
                    <a:p>
                      <a:pPr algn="ctr" fontAlgn="ctr"/>
                      <a:r>
                        <a:rPr lang="ru-RU" sz="600" b="0" i="0" u="none" strike="noStrike">
                          <a:solidFill>
                            <a:srgbClr val="000000"/>
                          </a:solidFill>
                          <a:effectLst/>
                          <a:latin typeface="Times New Roman"/>
                        </a:rPr>
                        <a:t>29,0</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FFFF"/>
                    </a:solidFill>
                  </a:tcPr>
                </a:tc>
                <a:tc>
                  <a:txBody>
                    <a:bodyPr/>
                    <a:lstStyle/>
                    <a:p>
                      <a:pPr algn="ctr" fontAlgn="ctr"/>
                      <a:r>
                        <a:rPr lang="ru-RU" sz="600" b="0" i="0" u="none" strike="noStrike">
                          <a:solidFill>
                            <a:srgbClr val="000000"/>
                          </a:solidFill>
                          <a:effectLst/>
                          <a:latin typeface="Times New Roman"/>
                        </a:rPr>
                        <a:t>3,0</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FFFF"/>
                    </a:solidFill>
                  </a:tcPr>
                </a:tc>
                <a:tc>
                  <a:txBody>
                    <a:bodyPr/>
                    <a:lstStyle/>
                    <a:p>
                      <a:pPr algn="ctr" fontAlgn="ctr"/>
                      <a:r>
                        <a:rPr lang="ru-RU" sz="600" b="0" i="0" u="none" strike="noStrike">
                          <a:solidFill>
                            <a:srgbClr val="000000"/>
                          </a:solidFill>
                          <a:effectLst/>
                          <a:latin typeface="Times New Roman"/>
                        </a:rPr>
                        <a:t>29,0</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FFFF"/>
                    </a:solidFill>
                  </a:tcPr>
                </a:tc>
                <a:tc>
                  <a:txBody>
                    <a:bodyPr/>
                    <a:lstStyle/>
                    <a:p>
                      <a:pPr algn="ctr" fontAlgn="ctr"/>
                      <a:r>
                        <a:rPr lang="ru-RU" sz="600" b="0" i="0" u="none" strike="noStrike">
                          <a:solidFill>
                            <a:srgbClr val="000000"/>
                          </a:solidFill>
                          <a:effectLst/>
                          <a:latin typeface="Times New Roman"/>
                        </a:rPr>
                        <a:t>7,0</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FFFF"/>
                    </a:solidFill>
                  </a:tcPr>
                </a:tc>
                <a:tc>
                  <a:txBody>
                    <a:bodyPr/>
                    <a:lstStyle/>
                    <a:p>
                      <a:pPr algn="ctr" fontAlgn="ctr"/>
                      <a:r>
                        <a:rPr lang="ru-RU" sz="600" b="0" i="0" u="none" strike="noStrike">
                          <a:solidFill>
                            <a:srgbClr val="000000"/>
                          </a:solidFill>
                          <a:effectLst/>
                          <a:latin typeface="Times New Roman"/>
                        </a:rPr>
                        <a:t>13,0</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FFFF"/>
                    </a:solidFill>
                  </a:tcPr>
                </a:tc>
                <a:tc>
                  <a:txBody>
                    <a:bodyPr/>
                    <a:lstStyle/>
                    <a:p>
                      <a:pPr algn="ctr" fontAlgn="ctr"/>
                      <a:r>
                        <a:rPr lang="ru-RU" sz="500" b="1" i="0" u="none" strike="noStrike">
                          <a:solidFill>
                            <a:srgbClr val="000000"/>
                          </a:solidFill>
                          <a:effectLst/>
                          <a:latin typeface="Times New Roman"/>
                        </a:rPr>
                        <a:t>1 балл</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FFFF"/>
                    </a:solidFill>
                  </a:tcPr>
                </a:tc>
              </a:tr>
              <a:tr h="159870">
                <a:tc>
                  <a:txBody>
                    <a:bodyPr/>
                    <a:lstStyle/>
                    <a:p>
                      <a:pPr algn="l" fontAlgn="t"/>
                      <a:r>
                        <a:rPr lang="ru-RU" sz="600" b="0" i="0" u="none" strike="noStrike">
                          <a:solidFill>
                            <a:srgbClr val="000000"/>
                          </a:solidFill>
                          <a:effectLst/>
                          <a:latin typeface="Times New Roman"/>
                        </a:rPr>
                        <a:t>Находкинский ГО</a:t>
                      </a:r>
                    </a:p>
                  </a:txBody>
                  <a:tcPr marL="4592" marR="4592" marT="45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FFFF"/>
                    </a:solidFill>
                  </a:tcPr>
                </a:tc>
                <a:tc>
                  <a:txBody>
                    <a:bodyPr/>
                    <a:lstStyle/>
                    <a:p>
                      <a:pPr algn="ctr" fontAlgn="ctr"/>
                      <a:r>
                        <a:rPr lang="ru-RU" sz="600" b="1" i="0" u="none" strike="noStrike">
                          <a:solidFill>
                            <a:srgbClr val="000000"/>
                          </a:solidFill>
                          <a:effectLst/>
                          <a:latin typeface="Times New Roman"/>
                        </a:rPr>
                        <a:t>100,0</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FFFF"/>
                    </a:solidFill>
                  </a:tcPr>
                </a:tc>
                <a:tc>
                  <a:txBody>
                    <a:bodyPr/>
                    <a:lstStyle/>
                    <a:p>
                      <a:pPr algn="ctr" fontAlgn="ctr"/>
                      <a:r>
                        <a:rPr lang="ru-RU" sz="600" b="1" i="0" u="none" strike="noStrike">
                          <a:solidFill>
                            <a:srgbClr val="000000"/>
                          </a:solidFill>
                          <a:effectLst/>
                          <a:latin typeface="Times New Roman"/>
                        </a:rPr>
                        <a:t>2-7</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FFFF"/>
                    </a:solidFill>
                  </a:tcPr>
                </a:tc>
                <a:tc>
                  <a:txBody>
                    <a:bodyPr/>
                    <a:lstStyle/>
                    <a:p>
                      <a:pPr algn="ctr" fontAlgn="ctr"/>
                      <a:r>
                        <a:rPr lang="ru-RU" sz="600" b="1" i="0" u="none" strike="noStrike">
                          <a:solidFill>
                            <a:srgbClr val="000000"/>
                          </a:solidFill>
                          <a:effectLst/>
                          <a:latin typeface="Times New Roman"/>
                        </a:rPr>
                        <a:t>100,0</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FFFF"/>
                    </a:solidFill>
                  </a:tcPr>
                </a:tc>
                <a:tc>
                  <a:txBody>
                    <a:bodyPr/>
                    <a:lstStyle/>
                    <a:p>
                      <a:pPr algn="ctr" fontAlgn="ctr"/>
                      <a:r>
                        <a:rPr lang="ru-RU" sz="600" b="0" i="0" u="none" strike="noStrike">
                          <a:solidFill>
                            <a:srgbClr val="000000"/>
                          </a:solidFill>
                          <a:effectLst/>
                          <a:latin typeface="Times New Roman"/>
                        </a:rPr>
                        <a:t>13,0</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FFFF"/>
                    </a:solidFill>
                  </a:tcPr>
                </a:tc>
                <a:tc>
                  <a:txBody>
                    <a:bodyPr/>
                    <a:lstStyle/>
                    <a:p>
                      <a:pPr algn="ctr" fontAlgn="ctr"/>
                      <a:r>
                        <a:rPr lang="ru-RU" sz="600" b="0" i="0" u="none" strike="noStrike">
                          <a:solidFill>
                            <a:srgbClr val="000000"/>
                          </a:solidFill>
                          <a:effectLst/>
                          <a:latin typeface="Times New Roman"/>
                        </a:rPr>
                        <a:t>6,0</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FFFF"/>
                    </a:solidFill>
                  </a:tcPr>
                </a:tc>
                <a:tc>
                  <a:txBody>
                    <a:bodyPr/>
                    <a:lstStyle/>
                    <a:p>
                      <a:pPr algn="ctr" fontAlgn="ctr"/>
                      <a:r>
                        <a:rPr lang="ru-RU" sz="600" b="0" i="0" u="none" strike="noStrike">
                          <a:solidFill>
                            <a:srgbClr val="000000"/>
                          </a:solidFill>
                          <a:effectLst/>
                          <a:latin typeface="Times New Roman"/>
                        </a:rPr>
                        <a:t>29,0</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FFFF"/>
                    </a:solidFill>
                  </a:tcPr>
                </a:tc>
                <a:tc>
                  <a:txBody>
                    <a:bodyPr/>
                    <a:lstStyle/>
                    <a:p>
                      <a:pPr algn="ctr" fontAlgn="ctr"/>
                      <a:r>
                        <a:rPr lang="ru-RU" sz="600" b="0" i="0" u="none" strike="noStrike">
                          <a:solidFill>
                            <a:srgbClr val="000000"/>
                          </a:solidFill>
                          <a:effectLst/>
                          <a:latin typeface="Times New Roman"/>
                        </a:rPr>
                        <a:t>3,0</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FFFF"/>
                    </a:solidFill>
                  </a:tcPr>
                </a:tc>
                <a:tc>
                  <a:txBody>
                    <a:bodyPr/>
                    <a:lstStyle/>
                    <a:p>
                      <a:pPr algn="ctr" fontAlgn="ctr"/>
                      <a:r>
                        <a:rPr lang="ru-RU" sz="600" b="0" i="0" u="none" strike="noStrike">
                          <a:solidFill>
                            <a:srgbClr val="000000"/>
                          </a:solidFill>
                          <a:effectLst/>
                          <a:latin typeface="Times New Roman"/>
                        </a:rPr>
                        <a:t>29,0</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FFFF"/>
                    </a:solidFill>
                  </a:tcPr>
                </a:tc>
                <a:tc>
                  <a:txBody>
                    <a:bodyPr/>
                    <a:lstStyle/>
                    <a:p>
                      <a:pPr algn="ctr" fontAlgn="ctr"/>
                      <a:r>
                        <a:rPr lang="ru-RU" sz="600" b="0" i="0" u="none" strike="noStrike">
                          <a:solidFill>
                            <a:srgbClr val="000000"/>
                          </a:solidFill>
                          <a:effectLst/>
                          <a:latin typeface="Times New Roman"/>
                        </a:rPr>
                        <a:t>7,0</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FFFF"/>
                    </a:solidFill>
                  </a:tcPr>
                </a:tc>
                <a:tc>
                  <a:txBody>
                    <a:bodyPr/>
                    <a:lstStyle/>
                    <a:p>
                      <a:pPr algn="ctr" fontAlgn="ctr"/>
                      <a:r>
                        <a:rPr lang="ru-RU" sz="600" b="0" i="0" u="none" strike="noStrike">
                          <a:solidFill>
                            <a:srgbClr val="000000"/>
                          </a:solidFill>
                          <a:effectLst/>
                          <a:latin typeface="Times New Roman"/>
                        </a:rPr>
                        <a:t>13,0</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FFFF"/>
                    </a:solidFill>
                  </a:tcPr>
                </a:tc>
                <a:tc>
                  <a:txBody>
                    <a:bodyPr/>
                    <a:lstStyle/>
                    <a:p>
                      <a:pPr algn="ctr" fontAlgn="ctr"/>
                      <a:r>
                        <a:rPr lang="ru-RU" sz="600" b="0" i="0" u="none" strike="noStrike">
                          <a:solidFill>
                            <a:srgbClr val="000000"/>
                          </a:solidFill>
                          <a:effectLst/>
                          <a:latin typeface="Times New Roman"/>
                        </a:rPr>
                        <a:t> </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FFFF"/>
                    </a:solidFill>
                  </a:tcPr>
                </a:tc>
              </a:tr>
              <a:tr h="129127">
                <a:tc>
                  <a:txBody>
                    <a:bodyPr/>
                    <a:lstStyle/>
                    <a:p>
                      <a:pPr algn="l" fontAlgn="t"/>
                      <a:r>
                        <a:rPr lang="ru-RU" sz="600" b="0" i="0" u="none" strike="noStrike">
                          <a:solidFill>
                            <a:srgbClr val="000000"/>
                          </a:solidFill>
                          <a:effectLst/>
                          <a:latin typeface="Times New Roman"/>
                        </a:rPr>
                        <a:t>Кавалеровский МО</a:t>
                      </a:r>
                    </a:p>
                  </a:txBody>
                  <a:tcPr marL="4592" marR="4592" marT="45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FFFF"/>
                    </a:solidFill>
                  </a:tcPr>
                </a:tc>
                <a:tc>
                  <a:txBody>
                    <a:bodyPr/>
                    <a:lstStyle/>
                    <a:p>
                      <a:pPr algn="ctr" fontAlgn="ctr"/>
                      <a:r>
                        <a:rPr lang="ru-RU" sz="600" b="1" i="0" u="none" strike="noStrike">
                          <a:solidFill>
                            <a:srgbClr val="000000"/>
                          </a:solidFill>
                          <a:effectLst/>
                          <a:latin typeface="Times New Roman"/>
                        </a:rPr>
                        <a:t>100,0</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FFFF"/>
                    </a:solidFill>
                  </a:tcPr>
                </a:tc>
                <a:tc>
                  <a:txBody>
                    <a:bodyPr/>
                    <a:lstStyle/>
                    <a:p>
                      <a:pPr algn="ctr" fontAlgn="ctr"/>
                      <a:r>
                        <a:rPr lang="ru-RU" sz="600" b="1" i="0" u="none" strike="noStrike">
                          <a:solidFill>
                            <a:srgbClr val="000000"/>
                          </a:solidFill>
                          <a:effectLst/>
                          <a:latin typeface="Times New Roman"/>
                        </a:rPr>
                        <a:t>2-7</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FFFF"/>
                    </a:solidFill>
                  </a:tcPr>
                </a:tc>
                <a:tc>
                  <a:txBody>
                    <a:bodyPr/>
                    <a:lstStyle/>
                    <a:p>
                      <a:pPr algn="ctr" fontAlgn="ctr"/>
                      <a:r>
                        <a:rPr lang="ru-RU" sz="600" b="1" i="0" u="none" strike="noStrike">
                          <a:solidFill>
                            <a:srgbClr val="000000"/>
                          </a:solidFill>
                          <a:effectLst/>
                          <a:latin typeface="Times New Roman"/>
                        </a:rPr>
                        <a:t>100,0</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FFFF"/>
                    </a:solidFill>
                  </a:tcPr>
                </a:tc>
                <a:tc>
                  <a:txBody>
                    <a:bodyPr/>
                    <a:lstStyle/>
                    <a:p>
                      <a:pPr algn="ctr" fontAlgn="ctr"/>
                      <a:r>
                        <a:rPr lang="ru-RU" sz="600" b="0" i="0" u="none" strike="noStrike">
                          <a:solidFill>
                            <a:srgbClr val="000000"/>
                          </a:solidFill>
                          <a:effectLst/>
                          <a:latin typeface="Times New Roman"/>
                        </a:rPr>
                        <a:t>13,0</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FFFF"/>
                    </a:solidFill>
                  </a:tcPr>
                </a:tc>
                <a:tc>
                  <a:txBody>
                    <a:bodyPr/>
                    <a:lstStyle/>
                    <a:p>
                      <a:pPr algn="ctr" fontAlgn="ctr"/>
                      <a:r>
                        <a:rPr lang="ru-RU" sz="600" b="0" i="0" u="none" strike="noStrike">
                          <a:solidFill>
                            <a:srgbClr val="000000"/>
                          </a:solidFill>
                          <a:effectLst/>
                          <a:latin typeface="Times New Roman"/>
                        </a:rPr>
                        <a:t>6,0</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FFFF"/>
                    </a:solidFill>
                  </a:tcPr>
                </a:tc>
                <a:tc>
                  <a:txBody>
                    <a:bodyPr/>
                    <a:lstStyle/>
                    <a:p>
                      <a:pPr algn="ctr" fontAlgn="ctr"/>
                      <a:r>
                        <a:rPr lang="ru-RU" sz="600" b="0" i="0" u="none" strike="noStrike">
                          <a:solidFill>
                            <a:srgbClr val="000000"/>
                          </a:solidFill>
                          <a:effectLst/>
                          <a:latin typeface="Times New Roman"/>
                        </a:rPr>
                        <a:t>29,0</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FFFF"/>
                    </a:solidFill>
                  </a:tcPr>
                </a:tc>
                <a:tc>
                  <a:txBody>
                    <a:bodyPr/>
                    <a:lstStyle/>
                    <a:p>
                      <a:pPr algn="ctr" fontAlgn="ctr"/>
                      <a:r>
                        <a:rPr lang="ru-RU" sz="600" b="0" i="0" u="none" strike="noStrike">
                          <a:solidFill>
                            <a:srgbClr val="000000"/>
                          </a:solidFill>
                          <a:effectLst/>
                          <a:latin typeface="Times New Roman"/>
                        </a:rPr>
                        <a:t>3,0</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FFFF"/>
                    </a:solidFill>
                  </a:tcPr>
                </a:tc>
                <a:tc>
                  <a:txBody>
                    <a:bodyPr/>
                    <a:lstStyle/>
                    <a:p>
                      <a:pPr algn="ctr" fontAlgn="ctr"/>
                      <a:r>
                        <a:rPr lang="ru-RU" sz="600" b="0" i="0" u="none" strike="noStrike">
                          <a:solidFill>
                            <a:srgbClr val="000000"/>
                          </a:solidFill>
                          <a:effectLst/>
                          <a:latin typeface="Times New Roman"/>
                        </a:rPr>
                        <a:t>29,0</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FFFF"/>
                    </a:solidFill>
                  </a:tcPr>
                </a:tc>
                <a:tc>
                  <a:txBody>
                    <a:bodyPr/>
                    <a:lstStyle/>
                    <a:p>
                      <a:pPr algn="ctr" fontAlgn="ctr"/>
                      <a:r>
                        <a:rPr lang="ru-RU" sz="600" b="0" i="0" u="none" strike="noStrike">
                          <a:solidFill>
                            <a:srgbClr val="000000"/>
                          </a:solidFill>
                          <a:effectLst/>
                          <a:latin typeface="Times New Roman"/>
                        </a:rPr>
                        <a:t>7,0</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FFFF"/>
                    </a:solidFill>
                  </a:tcPr>
                </a:tc>
                <a:tc>
                  <a:txBody>
                    <a:bodyPr/>
                    <a:lstStyle/>
                    <a:p>
                      <a:pPr algn="ctr" fontAlgn="ctr"/>
                      <a:r>
                        <a:rPr lang="ru-RU" sz="600" b="0" i="0" u="none" strike="noStrike">
                          <a:solidFill>
                            <a:srgbClr val="000000"/>
                          </a:solidFill>
                          <a:effectLst/>
                          <a:latin typeface="Times New Roman"/>
                        </a:rPr>
                        <a:t>13,0</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FFFF"/>
                    </a:solidFill>
                  </a:tcPr>
                </a:tc>
                <a:tc>
                  <a:txBody>
                    <a:bodyPr/>
                    <a:lstStyle/>
                    <a:p>
                      <a:pPr algn="ctr" fontAlgn="ctr"/>
                      <a:r>
                        <a:rPr lang="ru-RU" sz="600" b="0" i="0" u="none" strike="noStrike">
                          <a:solidFill>
                            <a:srgbClr val="000000"/>
                          </a:solidFill>
                          <a:effectLst/>
                          <a:latin typeface="Times New Roman"/>
                        </a:rPr>
                        <a:t> </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FFFF"/>
                    </a:solidFill>
                  </a:tcPr>
                </a:tc>
              </a:tr>
              <a:tr h="147573">
                <a:tc>
                  <a:txBody>
                    <a:bodyPr/>
                    <a:lstStyle/>
                    <a:p>
                      <a:pPr algn="l" fontAlgn="t"/>
                      <a:r>
                        <a:rPr lang="ru-RU" sz="600" b="0" i="0" u="none" strike="noStrike">
                          <a:solidFill>
                            <a:srgbClr val="000000"/>
                          </a:solidFill>
                          <a:effectLst/>
                          <a:latin typeface="Times New Roman"/>
                        </a:rPr>
                        <a:t>ГО Спасск-Дальний</a:t>
                      </a:r>
                    </a:p>
                  </a:txBody>
                  <a:tcPr marL="4592" marR="4592" marT="45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FFFF"/>
                    </a:solidFill>
                  </a:tcPr>
                </a:tc>
                <a:tc>
                  <a:txBody>
                    <a:bodyPr/>
                    <a:lstStyle/>
                    <a:p>
                      <a:pPr algn="ctr" fontAlgn="ctr"/>
                      <a:r>
                        <a:rPr lang="ru-RU" sz="600" b="1" i="0" u="none" strike="noStrike">
                          <a:solidFill>
                            <a:srgbClr val="000000"/>
                          </a:solidFill>
                          <a:effectLst/>
                          <a:latin typeface="Times New Roman"/>
                        </a:rPr>
                        <a:t>100,0</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FFFF"/>
                    </a:solidFill>
                  </a:tcPr>
                </a:tc>
                <a:tc>
                  <a:txBody>
                    <a:bodyPr/>
                    <a:lstStyle/>
                    <a:p>
                      <a:pPr algn="ctr" fontAlgn="ctr"/>
                      <a:r>
                        <a:rPr lang="ru-RU" sz="600" b="1" i="0" u="none" strike="noStrike">
                          <a:solidFill>
                            <a:srgbClr val="000000"/>
                          </a:solidFill>
                          <a:effectLst/>
                          <a:latin typeface="Times New Roman"/>
                        </a:rPr>
                        <a:t>2-7</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FFFF"/>
                    </a:solidFill>
                  </a:tcPr>
                </a:tc>
                <a:tc>
                  <a:txBody>
                    <a:bodyPr/>
                    <a:lstStyle/>
                    <a:p>
                      <a:pPr algn="ctr" fontAlgn="ctr"/>
                      <a:r>
                        <a:rPr lang="ru-RU" sz="600" b="1" i="0" u="none" strike="noStrike">
                          <a:solidFill>
                            <a:srgbClr val="000000"/>
                          </a:solidFill>
                          <a:effectLst/>
                          <a:latin typeface="Times New Roman"/>
                        </a:rPr>
                        <a:t>100,0</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FFFF"/>
                    </a:solidFill>
                  </a:tcPr>
                </a:tc>
                <a:tc>
                  <a:txBody>
                    <a:bodyPr/>
                    <a:lstStyle/>
                    <a:p>
                      <a:pPr algn="ctr" fontAlgn="ctr"/>
                      <a:r>
                        <a:rPr lang="ru-RU" sz="600" b="0" i="0" u="none" strike="noStrike">
                          <a:solidFill>
                            <a:srgbClr val="000000"/>
                          </a:solidFill>
                          <a:effectLst/>
                          <a:latin typeface="Times New Roman"/>
                        </a:rPr>
                        <a:t>13,0</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FFFF"/>
                    </a:solidFill>
                  </a:tcPr>
                </a:tc>
                <a:tc>
                  <a:txBody>
                    <a:bodyPr/>
                    <a:lstStyle/>
                    <a:p>
                      <a:pPr algn="ctr" fontAlgn="ctr"/>
                      <a:r>
                        <a:rPr lang="ru-RU" sz="600" b="0" i="0" u="none" strike="noStrike">
                          <a:solidFill>
                            <a:srgbClr val="000000"/>
                          </a:solidFill>
                          <a:effectLst/>
                          <a:latin typeface="Times New Roman"/>
                        </a:rPr>
                        <a:t>6,0</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FFFF"/>
                    </a:solidFill>
                  </a:tcPr>
                </a:tc>
                <a:tc>
                  <a:txBody>
                    <a:bodyPr/>
                    <a:lstStyle/>
                    <a:p>
                      <a:pPr algn="ctr" fontAlgn="ctr"/>
                      <a:r>
                        <a:rPr lang="ru-RU" sz="600" b="0" i="0" u="none" strike="noStrike">
                          <a:solidFill>
                            <a:srgbClr val="000000"/>
                          </a:solidFill>
                          <a:effectLst/>
                          <a:latin typeface="Times New Roman"/>
                        </a:rPr>
                        <a:t>29,0</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FFFF"/>
                    </a:solidFill>
                  </a:tcPr>
                </a:tc>
                <a:tc>
                  <a:txBody>
                    <a:bodyPr/>
                    <a:lstStyle/>
                    <a:p>
                      <a:pPr algn="ctr" fontAlgn="ctr"/>
                      <a:r>
                        <a:rPr lang="ru-RU" sz="600" b="0" i="0" u="none" strike="noStrike">
                          <a:solidFill>
                            <a:srgbClr val="000000"/>
                          </a:solidFill>
                          <a:effectLst/>
                          <a:latin typeface="Times New Roman"/>
                        </a:rPr>
                        <a:t>3,0</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FFFF"/>
                    </a:solidFill>
                  </a:tcPr>
                </a:tc>
                <a:tc>
                  <a:txBody>
                    <a:bodyPr/>
                    <a:lstStyle/>
                    <a:p>
                      <a:pPr algn="ctr" fontAlgn="ctr"/>
                      <a:r>
                        <a:rPr lang="ru-RU" sz="600" b="0" i="0" u="none" strike="noStrike">
                          <a:solidFill>
                            <a:srgbClr val="000000"/>
                          </a:solidFill>
                          <a:effectLst/>
                          <a:latin typeface="Times New Roman"/>
                        </a:rPr>
                        <a:t>29,0</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FFFF"/>
                    </a:solidFill>
                  </a:tcPr>
                </a:tc>
                <a:tc>
                  <a:txBody>
                    <a:bodyPr/>
                    <a:lstStyle/>
                    <a:p>
                      <a:pPr algn="ctr" fontAlgn="ctr"/>
                      <a:r>
                        <a:rPr lang="ru-RU" sz="600" b="0" i="0" u="none" strike="noStrike">
                          <a:solidFill>
                            <a:srgbClr val="000000"/>
                          </a:solidFill>
                          <a:effectLst/>
                          <a:latin typeface="Times New Roman"/>
                        </a:rPr>
                        <a:t>7,0</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FFFF"/>
                    </a:solidFill>
                  </a:tcPr>
                </a:tc>
                <a:tc>
                  <a:txBody>
                    <a:bodyPr/>
                    <a:lstStyle/>
                    <a:p>
                      <a:pPr algn="ctr" fontAlgn="ctr"/>
                      <a:r>
                        <a:rPr lang="ru-RU" sz="600" b="0" i="0" u="none" strike="noStrike">
                          <a:solidFill>
                            <a:srgbClr val="000000"/>
                          </a:solidFill>
                          <a:effectLst/>
                          <a:latin typeface="Times New Roman"/>
                        </a:rPr>
                        <a:t>13,0</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FFFF"/>
                    </a:solidFill>
                  </a:tcPr>
                </a:tc>
                <a:tc>
                  <a:txBody>
                    <a:bodyPr/>
                    <a:lstStyle/>
                    <a:p>
                      <a:pPr algn="ctr" fontAlgn="ctr"/>
                      <a:r>
                        <a:rPr lang="ru-RU" sz="600" b="0" i="0" u="none" strike="noStrike">
                          <a:solidFill>
                            <a:srgbClr val="000000"/>
                          </a:solidFill>
                          <a:effectLst/>
                          <a:latin typeface="Times New Roman"/>
                        </a:rPr>
                        <a:t> </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FFFF"/>
                    </a:solidFill>
                  </a:tcPr>
                </a:tc>
              </a:tr>
              <a:tr h="129127">
                <a:tc>
                  <a:txBody>
                    <a:bodyPr/>
                    <a:lstStyle/>
                    <a:p>
                      <a:pPr algn="l" fontAlgn="t"/>
                      <a:r>
                        <a:rPr lang="ru-RU" sz="600" b="0" i="0" u="none" strike="noStrike">
                          <a:solidFill>
                            <a:srgbClr val="000000"/>
                          </a:solidFill>
                          <a:effectLst/>
                          <a:latin typeface="Times New Roman"/>
                        </a:rPr>
                        <a:t>Пограничный МО</a:t>
                      </a:r>
                    </a:p>
                  </a:txBody>
                  <a:tcPr marL="4592" marR="4592" marT="45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FFFF"/>
                    </a:solidFill>
                  </a:tcPr>
                </a:tc>
                <a:tc>
                  <a:txBody>
                    <a:bodyPr/>
                    <a:lstStyle/>
                    <a:p>
                      <a:pPr algn="ctr" fontAlgn="ctr"/>
                      <a:r>
                        <a:rPr lang="ru-RU" sz="600" b="1" i="0" u="none" strike="noStrike">
                          <a:solidFill>
                            <a:srgbClr val="000000"/>
                          </a:solidFill>
                          <a:effectLst/>
                          <a:latin typeface="Times New Roman"/>
                        </a:rPr>
                        <a:t>100,0</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FFFF"/>
                    </a:solidFill>
                  </a:tcPr>
                </a:tc>
                <a:tc>
                  <a:txBody>
                    <a:bodyPr/>
                    <a:lstStyle/>
                    <a:p>
                      <a:pPr algn="ctr" fontAlgn="ctr"/>
                      <a:r>
                        <a:rPr lang="ru-RU" sz="600" b="1" i="0" u="none" strike="noStrike">
                          <a:solidFill>
                            <a:srgbClr val="000000"/>
                          </a:solidFill>
                          <a:effectLst/>
                          <a:latin typeface="Times New Roman"/>
                        </a:rPr>
                        <a:t>2-7</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FFFF"/>
                    </a:solidFill>
                  </a:tcPr>
                </a:tc>
                <a:tc>
                  <a:txBody>
                    <a:bodyPr/>
                    <a:lstStyle/>
                    <a:p>
                      <a:pPr algn="ctr" fontAlgn="ctr"/>
                      <a:r>
                        <a:rPr lang="ru-RU" sz="600" b="1" i="0" u="none" strike="noStrike">
                          <a:solidFill>
                            <a:srgbClr val="000000"/>
                          </a:solidFill>
                          <a:effectLst/>
                          <a:latin typeface="Times New Roman"/>
                        </a:rPr>
                        <a:t>100,0</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FFFF"/>
                    </a:solidFill>
                  </a:tcPr>
                </a:tc>
                <a:tc>
                  <a:txBody>
                    <a:bodyPr/>
                    <a:lstStyle/>
                    <a:p>
                      <a:pPr algn="ctr" fontAlgn="ctr"/>
                      <a:r>
                        <a:rPr lang="ru-RU" sz="600" b="0" i="0" u="none" strike="noStrike">
                          <a:solidFill>
                            <a:srgbClr val="000000"/>
                          </a:solidFill>
                          <a:effectLst/>
                          <a:latin typeface="Times New Roman"/>
                        </a:rPr>
                        <a:t>13,0</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FFFF"/>
                    </a:solidFill>
                  </a:tcPr>
                </a:tc>
                <a:tc>
                  <a:txBody>
                    <a:bodyPr/>
                    <a:lstStyle/>
                    <a:p>
                      <a:pPr algn="ctr" fontAlgn="ctr"/>
                      <a:r>
                        <a:rPr lang="ru-RU" sz="600" b="0" i="0" u="none" strike="noStrike">
                          <a:solidFill>
                            <a:srgbClr val="000000"/>
                          </a:solidFill>
                          <a:effectLst/>
                          <a:latin typeface="Times New Roman"/>
                        </a:rPr>
                        <a:t>6,0</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FFFF"/>
                    </a:solidFill>
                  </a:tcPr>
                </a:tc>
                <a:tc>
                  <a:txBody>
                    <a:bodyPr/>
                    <a:lstStyle/>
                    <a:p>
                      <a:pPr algn="ctr" fontAlgn="ctr"/>
                      <a:r>
                        <a:rPr lang="ru-RU" sz="600" b="0" i="0" u="none" strike="noStrike">
                          <a:solidFill>
                            <a:srgbClr val="000000"/>
                          </a:solidFill>
                          <a:effectLst/>
                          <a:latin typeface="Times New Roman"/>
                        </a:rPr>
                        <a:t>29,0</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FFFF"/>
                    </a:solidFill>
                  </a:tcPr>
                </a:tc>
                <a:tc>
                  <a:txBody>
                    <a:bodyPr/>
                    <a:lstStyle/>
                    <a:p>
                      <a:pPr algn="ctr" fontAlgn="ctr"/>
                      <a:r>
                        <a:rPr lang="ru-RU" sz="600" b="0" i="0" u="none" strike="noStrike">
                          <a:solidFill>
                            <a:srgbClr val="000000"/>
                          </a:solidFill>
                          <a:effectLst/>
                          <a:latin typeface="Times New Roman"/>
                        </a:rPr>
                        <a:t>3,0</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FFFF"/>
                    </a:solidFill>
                  </a:tcPr>
                </a:tc>
                <a:tc>
                  <a:txBody>
                    <a:bodyPr/>
                    <a:lstStyle/>
                    <a:p>
                      <a:pPr algn="ctr" fontAlgn="ctr"/>
                      <a:r>
                        <a:rPr lang="ru-RU" sz="600" b="0" i="0" u="none" strike="noStrike">
                          <a:solidFill>
                            <a:srgbClr val="000000"/>
                          </a:solidFill>
                          <a:effectLst/>
                          <a:latin typeface="Times New Roman"/>
                        </a:rPr>
                        <a:t>29,0</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FFFF"/>
                    </a:solidFill>
                  </a:tcPr>
                </a:tc>
                <a:tc>
                  <a:txBody>
                    <a:bodyPr/>
                    <a:lstStyle/>
                    <a:p>
                      <a:pPr algn="ctr" fontAlgn="ctr"/>
                      <a:r>
                        <a:rPr lang="ru-RU" sz="600" b="0" i="0" u="none" strike="noStrike">
                          <a:solidFill>
                            <a:srgbClr val="000000"/>
                          </a:solidFill>
                          <a:effectLst/>
                          <a:latin typeface="Times New Roman"/>
                        </a:rPr>
                        <a:t>7,0</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FFFF"/>
                    </a:solidFill>
                  </a:tcPr>
                </a:tc>
                <a:tc>
                  <a:txBody>
                    <a:bodyPr/>
                    <a:lstStyle/>
                    <a:p>
                      <a:pPr algn="ctr" fontAlgn="ctr"/>
                      <a:r>
                        <a:rPr lang="ru-RU" sz="600" b="0" i="0" u="none" strike="noStrike">
                          <a:solidFill>
                            <a:srgbClr val="000000"/>
                          </a:solidFill>
                          <a:effectLst/>
                          <a:latin typeface="Times New Roman"/>
                        </a:rPr>
                        <a:t>13,0</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FFFF"/>
                    </a:solidFill>
                  </a:tcPr>
                </a:tc>
                <a:tc>
                  <a:txBody>
                    <a:bodyPr/>
                    <a:lstStyle/>
                    <a:p>
                      <a:pPr algn="ctr" fontAlgn="ctr"/>
                      <a:r>
                        <a:rPr lang="ru-RU" sz="600" b="0" i="0" u="none" strike="noStrike">
                          <a:solidFill>
                            <a:srgbClr val="000000"/>
                          </a:solidFill>
                          <a:effectLst/>
                          <a:latin typeface="Times New Roman"/>
                        </a:rPr>
                        <a:t> </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FFFF"/>
                    </a:solidFill>
                  </a:tcPr>
                </a:tc>
              </a:tr>
              <a:tr h="128588">
                <a:tc>
                  <a:txBody>
                    <a:bodyPr/>
                    <a:lstStyle/>
                    <a:p>
                      <a:pPr algn="l" fontAlgn="t"/>
                      <a:r>
                        <a:rPr lang="ru-RU" sz="600" b="0" i="0" u="none" strike="noStrike">
                          <a:solidFill>
                            <a:srgbClr val="000000"/>
                          </a:solidFill>
                          <a:effectLst/>
                          <a:latin typeface="Times New Roman"/>
                        </a:rPr>
                        <a:t>Партизанский ГО</a:t>
                      </a:r>
                    </a:p>
                  </a:txBody>
                  <a:tcPr marL="4592" marR="4592" marT="45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FFFF"/>
                    </a:solidFill>
                  </a:tcPr>
                </a:tc>
                <a:tc>
                  <a:txBody>
                    <a:bodyPr/>
                    <a:lstStyle/>
                    <a:p>
                      <a:pPr algn="ctr" fontAlgn="ctr"/>
                      <a:r>
                        <a:rPr lang="ru-RU" sz="600" b="1" i="0" u="none" strike="noStrike">
                          <a:solidFill>
                            <a:srgbClr val="000000"/>
                          </a:solidFill>
                          <a:effectLst/>
                          <a:latin typeface="Times New Roman"/>
                        </a:rPr>
                        <a:t>100,0</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FFFF"/>
                    </a:solidFill>
                  </a:tcPr>
                </a:tc>
                <a:tc>
                  <a:txBody>
                    <a:bodyPr/>
                    <a:lstStyle/>
                    <a:p>
                      <a:pPr algn="ctr" fontAlgn="ctr"/>
                      <a:r>
                        <a:rPr lang="ru-RU" sz="600" b="1" i="0" u="none" strike="noStrike">
                          <a:solidFill>
                            <a:srgbClr val="000000"/>
                          </a:solidFill>
                          <a:effectLst/>
                          <a:latin typeface="Times New Roman"/>
                        </a:rPr>
                        <a:t>2-7</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FFFF"/>
                    </a:solidFill>
                  </a:tcPr>
                </a:tc>
                <a:tc>
                  <a:txBody>
                    <a:bodyPr/>
                    <a:lstStyle/>
                    <a:p>
                      <a:pPr algn="ctr" fontAlgn="ctr"/>
                      <a:r>
                        <a:rPr lang="ru-RU" sz="600" b="1" i="0" u="none" strike="noStrike">
                          <a:solidFill>
                            <a:srgbClr val="000000"/>
                          </a:solidFill>
                          <a:effectLst/>
                          <a:latin typeface="Times New Roman"/>
                        </a:rPr>
                        <a:t>100,0</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FFFF"/>
                    </a:solidFill>
                  </a:tcPr>
                </a:tc>
                <a:tc>
                  <a:txBody>
                    <a:bodyPr/>
                    <a:lstStyle/>
                    <a:p>
                      <a:pPr algn="ctr" fontAlgn="ctr"/>
                      <a:r>
                        <a:rPr lang="ru-RU" sz="600" b="0" i="0" u="none" strike="noStrike">
                          <a:solidFill>
                            <a:srgbClr val="000000"/>
                          </a:solidFill>
                          <a:effectLst/>
                          <a:latin typeface="Times New Roman"/>
                        </a:rPr>
                        <a:t>13,0</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FFFF"/>
                    </a:solidFill>
                  </a:tcPr>
                </a:tc>
                <a:tc>
                  <a:txBody>
                    <a:bodyPr/>
                    <a:lstStyle/>
                    <a:p>
                      <a:pPr algn="ctr" fontAlgn="ctr"/>
                      <a:r>
                        <a:rPr lang="ru-RU" sz="600" b="0" i="0" u="none" strike="noStrike">
                          <a:solidFill>
                            <a:srgbClr val="000000"/>
                          </a:solidFill>
                          <a:effectLst/>
                          <a:latin typeface="Times New Roman"/>
                        </a:rPr>
                        <a:t>6,0</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FFFF"/>
                    </a:solidFill>
                  </a:tcPr>
                </a:tc>
                <a:tc>
                  <a:txBody>
                    <a:bodyPr/>
                    <a:lstStyle/>
                    <a:p>
                      <a:pPr algn="ctr" fontAlgn="ctr"/>
                      <a:r>
                        <a:rPr lang="ru-RU" sz="600" b="0" i="0" u="none" strike="noStrike">
                          <a:solidFill>
                            <a:srgbClr val="000000"/>
                          </a:solidFill>
                          <a:effectLst/>
                          <a:latin typeface="Times New Roman"/>
                        </a:rPr>
                        <a:t>29,0</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FFFF"/>
                    </a:solidFill>
                  </a:tcPr>
                </a:tc>
                <a:tc>
                  <a:txBody>
                    <a:bodyPr/>
                    <a:lstStyle/>
                    <a:p>
                      <a:pPr algn="ctr" fontAlgn="ctr"/>
                      <a:r>
                        <a:rPr lang="ru-RU" sz="600" b="0" i="0" u="none" strike="noStrike">
                          <a:solidFill>
                            <a:srgbClr val="000000"/>
                          </a:solidFill>
                          <a:effectLst/>
                          <a:latin typeface="Times New Roman"/>
                        </a:rPr>
                        <a:t>3,0</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FFFF"/>
                    </a:solidFill>
                  </a:tcPr>
                </a:tc>
                <a:tc>
                  <a:txBody>
                    <a:bodyPr/>
                    <a:lstStyle/>
                    <a:p>
                      <a:pPr algn="ctr" fontAlgn="ctr"/>
                      <a:r>
                        <a:rPr lang="ru-RU" sz="600" b="0" i="0" u="none" strike="noStrike">
                          <a:solidFill>
                            <a:srgbClr val="000000"/>
                          </a:solidFill>
                          <a:effectLst/>
                          <a:latin typeface="Times New Roman"/>
                        </a:rPr>
                        <a:t>29,0</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FFFF"/>
                    </a:solidFill>
                  </a:tcPr>
                </a:tc>
                <a:tc>
                  <a:txBody>
                    <a:bodyPr/>
                    <a:lstStyle/>
                    <a:p>
                      <a:pPr algn="ctr" fontAlgn="ctr"/>
                      <a:r>
                        <a:rPr lang="ru-RU" sz="600" b="0" i="0" u="none" strike="noStrike">
                          <a:solidFill>
                            <a:srgbClr val="000000"/>
                          </a:solidFill>
                          <a:effectLst/>
                          <a:latin typeface="Times New Roman"/>
                        </a:rPr>
                        <a:t>7,0</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FFFF"/>
                    </a:solidFill>
                  </a:tcPr>
                </a:tc>
                <a:tc>
                  <a:txBody>
                    <a:bodyPr/>
                    <a:lstStyle/>
                    <a:p>
                      <a:pPr algn="ctr" fontAlgn="ctr"/>
                      <a:r>
                        <a:rPr lang="ru-RU" sz="600" b="0" i="0" u="none" strike="noStrike">
                          <a:solidFill>
                            <a:srgbClr val="000000"/>
                          </a:solidFill>
                          <a:effectLst/>
                          <a:latin typeface="Times New Roman"/>
                        </a:rPr>
                        <a:t>13,0</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FFFF"/>
                    </a:solidFill>
                  </a:tcPr>
                </a:tc>
                <a:tc>
                  <a:txBody>
                    <a:bodyPr/>
                    <a:lstStyle/>
                    <a:p>
                      <a:pPr algn="ctr" fontAlgn="ctr"/>
                      <a:r>
                        <a:rPr lang="ru-RU" sz="600" b="0" i="0" u="none" strike="noStrike">
                          <a:solidFill>
                            <a:srgbClr val="000000"/>
                          </a:solidFill>
                          <a:effectLst/>
                          <a:latin typeface="Times New Roman"/>
                        </a:rPr>
                        <a:t> </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FFFF"/>
                    </a:solidFill>
                  </a:tcPr>
                </a:tc>
              </a:tr>
              <a:tr h="128588">
                <a:tc>
                  <a:txBody>
                    <a:bodyPr/>
                    <a:lstStyle/>
                    <a:p>
                      <a:pPr algn="l" fontAlgn="t"/>
                      <a:r>
                        <a:rPr lang="ru-RU" sz="600" b="0" i="0" u="none" strike="noStrike">
                          <a:solidFill>
                            <a:srgbClr val="000000"/>
                          </a:solidFill>
                          <a:effectLst/>
                          <a:latin typeface="Times New Roman"/>
                        </a:rPr>
                        <a:t>Чугуевский МО</a:t>
                      </a:r>
                    </a:p>
                  </a:txBody>
                  <a:tcPr marL="4592" marR="4592" marT="45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FFFF"/>
                    </a:solidFill>
                  </a:tcPr>
                </a:tc>
                <a:tc>
                  <a:txBody>
                    <a:bodyPr/>
                    <a:lstStyle/>
                    <a:p>
                      <a:pPr algn="ctr" fontAlgn="ctr"/>
                      <a:r>
                        <a:rPr lang="ru-RU" sz="600" b="1" i="0" u="none" strike="noStrike">
                          <a:solidFill>
                            <a:srgbClr val="000000"/>
                          </a:solidFill>
                          <a:effectLst/>
                          <a:latin typeface="Times New Roman"/>
                        </a:rPr>
                        <a:t>100,0**</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FFFF"/>
                    </a:solidFill>
                  </a:tcPr>
                </a:tc>
                <a:tc>
                  <a:txBody>
                    <a:bodyPr/>
                    <a:lstStyle/>
                    <a:p>
                      <a:pPr algn="ctr" fontAlgn="ctr"/>
                      <a:r>
                        <a:rPr lang="ru-RU" sz="600" b="1" i="0" u="none" strike="noStrike">
                          <a:solidFill>
                            <a:srgbClr val="000000"/>
                          </a:solidFill>
                          <a:effectLst/>
                          <a:latin typeface="Times New Roman"/>
                        </a:rPr>
                        <a:t>2-7</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FFFF"/>
                    </a:solidFill>
                  </a:tcPr>
                </a:tc>
                <a:tc>
                  <a:txBody>
                    <a:bodyPr/>
                    <a:lstStyle/>
                    <a:p>
                      <a:pPr algn="ctr" fontAlgn="ctr"/>
                      <a:r>
                        <a:rPr lang="ru-RU" sz="600" b="1" i="0" u="none" strike="noStrike">
                          <a:solidFill>
                            <a:srgbClr val="000000"/>
                          </a:solidFill>
                          <a:effectLst/>
                          <a:latin typeface="Times New Roman"/>
                        </a:rPr>
                        <a:t>100,0**</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FFFF"/>
                    </a:solidFill>
                  </a:tcPr>
                </a:tc>
                <a:tc>
                  <a:txBody>
                    <a:bodyPr/>
                    <a:lstStyle/>
                    <a:p>
                      <a:pPr algn="ctr" fontAlgn="ctr"/>
                      <a:r>
                        <a:rPr lang="ru-RU" sz="600" b="0" i="0" u="none" strike="noStrike">
                          <a:solidFill>
                            <a:srgbClr val="000000"/>
                          </a:solidFill>
                          <a:effectLst/>
                          <a:latin typeface="Times New Roman"/>
                        </a:rPr>
                        <a:t>13,0</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FFFF"/>
                    </a:solidFill>
                  </a:tcPr>
                </a:tc>
                <a:tc>
                  <a:txBody>
                    <a:bodyPr/>
                    <a:lstStyle/>
                    <a:p>
                      <a:pPr algn="ctr" fontAlgn="ctr"/>
                      <a:r>
                        <a:rPr lang="ru-RU" sz="600" b="0" i="0" u="none" strike="noStrike">
                          <a:solidFill>
                            <a:srgbClr val="000000"/>
                          </a:solidFill>
                          <a:effectLst/>
                          <a:latin typeface="Times New Roman"/>
                        </a:rPr>
                        <a:t>6,0</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FFFF"/>
                    </a:solidFill>
                  </a:tcPr>
                </a:tc>
                <a:tc>
                  <a:txBody>
                    <a:bodyPr/>
                    <a:lstStyle/>
                    <a:p>
                      <a:pPr algn="ctr" fontAlgn="ctr"/>
                      <a:r>
                        <a:rPr lang="ru-RU" sz="600" b="0" i="0" u="none" strike="noStrike">
                          <a:solidFill>
                            <a:srgbClr val="000000"/>
                          </a:solidFill>
                          <a:effectLst/>
                          <a:latin typeface="Times New Roman"/>
                        </a:rPr>
                        <a:t>29,0</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FFFF"/>
                    </a:solidFill>
                  </a:tcPr>
                </a:tc>
                <a:tc>
                  <a:txBody>
                    <a:bodyPr/>
                    <a:lstStyle/>
                    <a:p>
                      <a:pPr algn="ctr" fontAlgn="ctr"/>
                      <a:r>
                        <a:rPr lang="ru-RU" sz="600" b="0" i="0" u="none" strike="noStrike">
                          <a:solidFill>
                            <a:srgbClr val="000000"/>
                          </a:solidFill>
                          <a:effectLst/>
                          <a:latin typeface="Times New Roman"/>
                        </a:rPr>
                        <a:t>3,0</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FFFF"/>
                    </a:solidFill>
                  </a:tcPr>
                </a:tc>
                <a:tc>
                  <a:txBody>
                    <a:bodyPr/>
                    <a:lstStyle/>
                    <a:p>
                      <a:pPr algn="ctr" fontAlgn="ctr"/>
                      <a:r>
                        <a:rPr lang="ru-RU" sz="600" b="0" i="0" u="none" strike="noStrike">
                          <a:solidFill>
                            <a:srgbClr val="000000"/>
                          </a:solidFill>
                          <a:effectLst/>
                          <a:latin typeface="Times New Roman"/>
                        </a:rPr>
                        <a:t>29,0</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FFFF"/>
                    </a:solidFill>
                  </a:tcPr>
                </a:tc>
                <a:tc>
                  <a:txBody>
                    <a:bodyPr/>
                    <a:lstStyle/>
                    <a:p>
                      <a:pPr algn="ctr" fontAlgn="ctr"/>
                      <a:r>
                        <a:rPr lang="ru-RU" sz="600" b="0" i="0" u="none" strike="noStrike">
                          <a:solidFill>
                            <a:srgbClr val="000000"/>
                          </a:solidFill>
                          <a:effectLst/>
                          <a:latin typeface="Times New Roman"/>
                        </a:rPr>
                        <a:t>7,0</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FFFF"/>
                    </a:solidFill>
                  </a:tcPr>
                </a:tc>
                <a:tc>
                  <a:txBody>
                    <a:bodyPr/>
                    <a:lstStyle/>
                    <a:p>
                      <a:pPr algn="ctr" fontAlgn="ctr"/>
                      <a:r>
                        <a:rPr lang="ru-RU" sz="600" b="0" i="0" u="none" strike="noStrike">
                          <a:solidFill>
                            <a:srgbClr val="000000"/>
                          </a:solidFill>
                          <a:effectLst/>
                          <a:latin typeface="Times New Roman"/>
                        </a:rPr>
                        <a:t>12,0</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FFFF"/>
                    </a:solidFill>
                  </a:tcPr>
                </a:tc>
                <a:tc>
                  <a:txBody>
                    <a:bodyPr/>
                    <a:lstStyle/>
                    <a:p>
                      <a:pPr algn="ctr" fontAlgn="ctr"/>
                      <a:r>
                        <a:rPr lang="ru-RU" sz="500" b="1" i="0" u="none" strike="noStrike">
                          <a:solidFill>
                            <a:srgbClr val="000000"/>
                          </a:solidFill>
                          <a:effectLst/>
                          <a:latin typeface="Times New Roman"/>
                        </a:rPr>
                        <a:t>1 балл </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FFFF"/>
                    </a:solidFill>
                  </a:tcPr>
                </a:tc>
              </a:tr>
              <a:tr h="135275">
                <a:tc>
                  <a:txBody>
                    <a:bodyPr/>
                    <a:lstStyle/>
                    <a:p>
                      <a:pPr algn="l" fontAlgn="t"/>
                      <a:r>
                        <a:rPr lang="ru-RU" sz="600" b="0" i="0" u="none" strike="noStrike">
                          <a:solidFill>
                            <a:srgbClr val="000000"/>
                          </a:solidFill>
                          <a:effectLst/>
                          <a:latin typeface="Times New Roman"/>
                        </a:rPr>
                        <a:t>Надеждинский МР</a:t>
                      </a:r>
                    </a:p>
                  </a:txBody>
                  <a:tcPr marL="4592" marR="4592" marT="45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FFFF"/>
                    </a:solidFill>
                  </a:tcPr>
                </a:tc>
                <a:tc>
                  <a:txBody>
                    <a:bodyPr/>
                    <a:lstStyle/>
                    <a:p>
                      <a:pPr algn="ctr" fontAlgn="ctr"/>
                      <a:r>
                        <a:rPr lang="ru-RU" sz="600" b="1" i="0" u="none" strike="noStrike">
                          <a:solidFill>
                            <a:srgbClr val="000000"/>
                          </a:solidFill>
                          <a:effectLst/>
                          <a:latin typeface="Times New Roman"/>
                        </a:rPr>
                        <a:t>99,0</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FFFF"/>
                    </a:solidFill>
                  </a:tcPr>
                </a:tc>
                <a:tc>
                  <a:txBody>
                    <a:bodyPr/>
                    <a:lstStyle/>
                    <a:p>
                      <a:pPr algn="ctr" fontAlgn="ctr"/>
                      <a:r>
                        <a:rPr lang="ru-RU" sz="600" b="1" i="0" u="none" strike="noStrike">
                          <a:solidFill>
                            <a:srgbClr val="000000"/>
                          </a:solidFill>
                          <a:effectLst/>
                          <a:latin typeface="Times New Roman"/>
                        </a:rPr>
                        <a:t>8</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FFFF"/>
                    </a:solidFill>
                  </a:tcPr>
                </a:tc>
                <a:tc>
                  <a:txBody>
                    <a:bodyPr/>
                    <a:lstStyle/>
                    <a:p>
                      <a:pPr algn="ctr" fontAlgn="ctr"/>
                      <a:r>
                        <a:rPr lang="ru-RU" sz="600" b="1" i="0" u="none" strike="noStrike">
                          <a:solidFill>
                            <a:srgbClr val="000000"/>
                          </a:solidFill>
                          <a:effectLst/>
                          <a:latin typeface="Times New Roman"/>
                        </a:rPr>
                        <a:t>99,0</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FFFF"/>
                    </a:solidFill>
                  </a:tcPr>
                </a:tc>
                <a:tc>
                  <a:txBody>
                    <a:bodyPr/>
                    <a:lstStyle/>
                    <a:p>
                      <a:pPr algn="ctr" fontAlgn="ctr"/>
                      <a:r>
                        <a:rPr lang="ru-RU" sz="600" b="0" i="0" u="none" strike="noStrike">
                          <a:solidFill>
                            <a:srgbClr val="000000"/>
                          </a:solidFill>
                          <a:effectLst/>
                          <a:latin typeface="Times New Roman"/>
                        </a:rPr>
                        <a:t>13,0</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FFFF"/>
                    </a:solidFill>
                  </a:tcPr>
                </a:tc>
                <a:tc>
                  <a:txBody>
                    <a:bodyPr/>
                    <a:lstStyle/>
                    <a:p>
                      <a:pPr algn="ctr" fontAlgn="ctr"/>
                      <a:r>
                        <a:rPr lang="ru-RU" sz="600" b="0" i="0" u="none" strike="noStrike">
                          <a:solidFill>
                            <a:srgbClr val="000000"/>
                          </a:solidFill>
                          <a:effectLst/>
                          <a:latin typeface="Times New Roman"/>
                        </a:rPr>
                        <a:t>6,0</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FFFF"/>
                    </a:solidFill>
                  </a:tcPr>
                </a:tc>
                <a:tc>
                  <a:txBody>
                    <a:bodyPr/>
                    <a:lstStyle/>
                    <a:p>
                      <a:pPr algn="ctr" fontAlgn="ctr"/>
                      <a:r>
                        <a:rPr lang="ru-RU" sz="600" b="0" i="0" u="none" strike="noStrike">
                          <a:solidFill>
                            <a:srgbClr val="000000"/>
                          </a:solidFill>
                          <a:effectLst/>
                          <a:latin typeface="Times New Roman"/>
                        </a:rPr>
                        <a:t>29,0</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FFFF"/>
                    </a:solidFill>
                  </a:tcPr>
                </a:tc>
                <a:tc>
                  <a:txBody>
                    <a:bodyPr/>
                    <a:lstStyle/>
                    <a:p>
                      <a:pPr algn="ctr" fontAlgn="ctr"/>
                      <a:r>
                        <a:rPr lang="ru-RU" sz="600" b="0" i="0" u="none" strike="noStrike">
                          <a:solidFill>
                            <a:srgbClr val="000000"/>
                          </a:solidFill>
                          <a:effectLst/>
                          <a:latin typeface="Times New Roman"/>
                        </a:rPr>
                        <a:t>3,0</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FFFF"/>
                    </a:solidFill>
                  </a:tcPr>
                </a:tc>
                <a:tc>
                  <a:txBody>
                    <a:bodyPr/>
                    <a:lstStyle/>
                    <a:p>
                      <a:pPr algn="ctr" fontAlgn="ctr"/>
                      <a:r>
                        <a:rPr lang="ru-RU" sz="600" b="0" i="0" u="none" strike="noStrike">
                          <a:solidFill>
                            <a:srgbClr val="000000"/>
                          </a:solidFill>
                          <a:effectLst/>
                          <a:latin typeface="Times New Roman"/>
                        </a:rPr>
                        <a:t>28,0</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FFFF"/>
                    </a:solidFill>
                  </a:tcPr>
                </a:tc>
                <a:tc>
                  <a:txBody>
                    <a:bodyPr/>
                    <a:lstStyle/>
                    <a:p>
                      <a:pPr algn="ctr" fontAlgn="ctr"/>
                      <a:r>
                        <a:rPr lang="ru-RU" sz="600" b="0" i="0" u="none" strike="noStrike">
                          <a:solidFill>
                            <a:srgbClr val="000000"/>
                          </a:solidFill>
                          <a:effectLst/>
                          <a:latin typeface="Times New Roman"/>
                        </a:rPr>
                        <a:t>7,0</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FFFF"/>
                    </a:solidFill>
                  </a:tcPr>
                </a:tc>
                <a:tc>
                  <a:txBody>
                    <a:bodyPr/>
                    <a:lstStyle/>
                    <a:p>
                      <a:pPr algn="ctr" fontAlgn="ctr"/>
                      <a:r>
                        <a:rPr lang="ru-RU" sz="600" b="0" i="0" u="none" strike="noStrike">
                          <a:solidFill>
                            <a:srgbClr val="000000"/>
                          </a:solidFill>
                          <a:effectLst/>
                          <a:latin typeface="Times New Roman"/>
                        </a:rPr>
                        <a:t>13,0</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FFFF"/>
                    </a:solidFill>
                  </a:tcPr>
                </a:tc>
                <a:tc>
                  <a:txBody>
                    <a:bodyPr/>
                    <a:lstStyle/>
                    <a:p>
                      <a:pPr algn="ctr" fontAlgn="ctr"/>
                      <a:r>
                        <a:rPr lang="ru-RU" sz="600" b="0" i="0" u="none" strike="noStrike">
                          <a:solidFill>
                            <a:srgbClr val="000000"/>
                          </a:solidFill>
                          <a:effectLst/>
                          <a:latin typeface="Times New Roman"/>
                        </a:rPr>
                        <a:t> </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FFFF"/>
                    </a:solidFill>
                  </a:tcPr>
                </a:tc>
              </a:tr>
              <a:tr h="147573">
                <a:tc>
                  <a:txBody>
                    <a:bodyPr/>
                    <a:lstStyle/>
                    <a:p>
                      <a:pPr algn="l" fontAlgn="t"/>
                      <a:r>
                        <a:rPr lang="ru-RU" sz="600" b="0" i="0" u="none" strike="noStrike">
                          <a:solidFill>
                            <a:srgbClr val="000000"/>
                          </a:solidFill>
                          <a:effectLst/>
                          <a:latin typeface="Times New Roman"/>
                        </a:rPr>
                        <a:t>Артёмовский ГО</a:t>
                      </a:r>
                    </a:p>
                  </a:txBody>
                  <a:tcPr marL="4592" marR="4592" marT="45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FFFF"/>
                    </a:solidFill>
                  </a:tcPr>
                </a:tc>
                <a:tc>
                  <a:txBody>
                    <a:bodyPr/>
                    <a:lstStyle/>
                    <a:p>
                      <a:pPr algn="ctr" fontAlgn="ctr"/>
                      <a:r>
                        <a:rPr lang="ru-RU" sz="600" b="1" i="0" u="none" strike="noStrike">
                          <a:solidFill>
                            <a:srgbClr val="000000"/>
                          </a:solidFill>
                          <a:effectLst/>
                          <a:latin typeface="Times New Roman"/>
                        </a:rPr>
                        <a:t>98,0</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FFFF"/>
                    </a:solidFill>
                  </a:tcPr>
                </a:tc>
                <a:tc>
                  <a:txBody>
                    <a:bodyPr/>
                    <a:lstStyle/>
                    <a:p>
                      <a:pPr algn="ctr" fontAlgn="ctr"/>
                      <a:r>
                        <a:rPr lang="ru-RU" sz="600" b="1" i="0" u="none" strike="noStrike">
                          <a:solidFill>
                            <a:srgbClr val="000000"/>
                          </a:solidFill>
                          <a:effectLst/>
                          <a:latin typeface="Times New Roman"/>
                        </a:rPr>
                        <a:t>9</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FFFF"/>
                    </a:solidFill>
                  </a:tcPr>
                </a:tc>
                <a:tc>
                  <a:txBody>
                    <a:bodyPr/>
                    <a:lstStyle/>
                    <a:p>
                      <a:pPr algn="ctr" fontAlgn="ctr"/>
                      <a:r>
                        <a:rPr lang="ru-RU" sz="600" b="1" i="0" u="none" strike="noStrike">
                          <a:solidFill>
                            <a:srgbClr val="000000"/>
                          </a:solidFill>
                          <a:effectLst/>
                          <a:latin typeface="Times New Roman"/>
                        </a:rPr>
                        <a:t>98,0</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FFFF"/>
                    </a:solidFill>
                  </a:tcPr>
                </a:tc>
                <a:tc>
                  <a:txBody>
                    <a:bodyPr/>
                    <a:lstStyle/>
                    <a:p>
                      <a:pPr algn="ctr" fontAlgn="ctr"/>
                      <a:r>
                        <a:rPr lang="ru-RU" sz="600" b="0" i="0" u="none" strike="noStrike">
                          <a:solidFill>
                            <a:srgbClr val="000000"/>
                          </a:solidFill>
                          <a:effectLst/>
                          <a:latin typeface="Times New Roman"/>
                        </a:rPr>
                        <a:t>13,0</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FFFF"/>
                    </a:solidFill>
                  </a:tcPr>
                </a:tc>
                <a:tc>
                  <a:txBody>
                    <a:bodyPr/>
                    <a:lstStyle/>
                    <a:p>
                      <a:pPr algn="ctr" fontAlgn="ctr"/>
                      <a:r>
                        <a:rPr lang="ru-RU" sz="600" b="0" i="0" u="none" strike="noStrike">
                          <a:solidFill>
                            <a:srgbClr val="000000"/>
                          </a:solidFill>
                          <a:effectLst/>
                          <a:latin typeface="Times New Roman"/>
                        </a:rPr>
                        <a:t>6,0</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FFFF"/>
                    </a:solidFill>
                  </a:tcPr>
                </a:tc>
                <a:tc>
                  <a:txBody>
                    <a:bodyPr/>
                    <a:lstStyle/>
                    <a:p>
                      <a:pPr algn="ctr" fontAlgn="ctr"/>
                      <a:r>
                        <a:rPr lang="ru-RU" sz="600" b="0" i="0" u="none" strike="noStrike">
                          <a:solidFill>
                            <a:srgbClr val="000000"/>
                          </a:solidFill>
                          <a:effectLst/>
                          <a:latin typeface="Times New Roman"/>
                        </a:rPr>
                        <a:t>27,0</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FFFF"/>
                    </a:solidFill>
                  </a:tcPr>
                </a:tc>
                <a:tc>
                  <a:txBody>
                    <a:bodyPr/>
                    <a:lstStyle/>
                    <a:p>
                      <a:pPr algn="ctr" fontAlgn="ctr"/>
                      <a:r>
                        <a:rPr lang="ru-RU" sz="600" b="0" i="0" u="none" strike="noStrike">
                          <a:solidFill>
                            <a:srgbClr val="000000"/>
                          </a:solidFill>
                          <a:effectLst/>
                          <a:latin typeface="Times New Roman"/>
                        </a:rPr>
                        <a:t>3,0</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FFFF"/>
                    </a:solidFill>
                  </a:tcPr>
                </a:tc>
                <a:tc>
                  <a:txBody>
                    <a:bodyPr/>
                    <a:lstStyle/>
                    <a:p>
                      <a:pPr algn="ctr" fontAlgn="ctr"/>
                      <a:r>
                        <a:rPr lang="ru-RU" sz="600" b="0" i="0" u="none" strike="noStrike">
                          <a:solidFill>
                            <a:srgbClr val="000000"/>
                          </a:solidFill>
                          <a:effectLst/>
                          <a:latin typeface="Times New Roman"/>
                        </a:rPr>
                        <a:t>29,0</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FFFF"/>
                    </a:solidFill>
                  </a:tcPr>
                </a:tc>
                <a:tc>
                  <a:txBody>
                    <a:bodyPr/>
                    <a:lstStyle/>
                    <a:p>
                      <a:pPr algn="ctr" fontAlgn="ctr"/>
                      <a:r>
                        <a:rPr lang="ru-RU" sz="600" b="0" i="0" u="none" strike="noStrike">
                          <a:solidFill>
                            <a:srgbClr val="000000"/>
                          </a:solidFill>
                          <a:effectLst/>
                          <a:latin typeface="Times New Roman"/>
                        </a:rPr>
                        <a:t>7,0</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FFFF"/>
                    </a:solidFill>
                  </a:tcPr>
                </a:tc>
                <a:tc>
                  <a:txBody>
                    <a:bodyPr/>
                    <a:lstStyle/>
                    <a:p>
                      <a:pPr algn="ctr" fontAlgn="ctr"/>
                      <a:r>
                        <a:rPr lang="ru-RU" sz="600" b="0" i="0" u="none" strike="noStrike">
                          <a:solidFill>
                            <a:srgbClr val="000000"/>
                          </a:solidFill>
                          <a:effectLst/>
                          <a:latin typeface="Times New Roman"/>
                        </a:rPr>
                        <a:t>13,0</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FFFF"/>
                    </a:solidFill>
                  </a:tcPr>
                </a:tc>
                <a:tc>
                  <a:txBody>
                    <a:bodyPr/>
                    <a:lstStyle/>
                    <a:p>
                      <a:pPr algn="ctr" fontAlgn="ctr"/>
                      <a:r>
                        <a:rPr lang="ru-RU" sz="600" b="0" i="0" u="none" strike="noStrike">
                          <a:solidFill>
                            <a:srgbClr val="000000"/>
                          </a:solidFill>
                          <a:effectLst/>
                          <a:latin typeface="Times New Roman"/>
                        </a:rPr>
                        <a:t> </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FFFF"/>
                    </a:solidFill>
                  </a:tcPr>
                </a:tc>
              </a:tr>
              <a:tr h="147573">
                <a:tc>
                  <a:txBody>
                    <a:bodyPr/>
                    <a:lstStyle/>
                    <a:p>
                      <a:pPr algn="l" fontAlgn="t"/>
                      <a:r>
                        <a:rPr lang="ru-RU" sz="600" b="0" i="0" u="none" strike="noStrike">
                          <a:solidFill>
                            <a:srgbClr val="000000"/>
                          </a:solidFill>
                          <a:effectLst/>
                          <a:latin typeface="Times New Roman"/>
                        </a:rPr>
                        <a:t>Арсеньевский ГО</a:t>
                      </a:r>
                    </a:p>
                  </a:txBody>
                  <a:tcPr marL="4592" marR="4592" marT="45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FFFF"/>
                    </a:solidFill>
                  </a:tcPr>
                </a:tc>
                <a:tc>
                  <a:txBody>
                    <a:bodyPr/>
                    <a:lstStyle/>
                    <a:p>
                      <a:pPr algn="ctr" fontAlgn="ctr"/>
                      <a:r>
                        <a:rPr lang="ru-RU" sz="600" b="1" i="0" u="none" strike="noStrike">
                          <a:solidFill>
                            <a:srgbClr val="000000"/>
                          </a:solidFill>
                          <a:effectLst/>
                          <a:latin typeface="Times New Roman"/>
                        </a:rPr>
                        <a:t>97,0</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FFFF"/>
                    </a:solidFill>
                  </a:tcPr>
                </a:tc>
                <a:tc>
                  <a:txBody>
                    <a:bodyPr/>
                    <a:lstStyle/>
                    <a:p>
                      <a:pPr algn="ctr" fontAlgn="ctr"/>
                      <a:r>
                        <a:rPr lang="ru-RU" sz="600" b="1" i="0" u="none" strike="noStrike">
                          <a:solidFill>
                            <a:srgbClr val="000000"/>
                          </a:solidFill>
                          <a:effectLst/>
                          <a:latin typeface="Times New Roman"/>
                        </a:rPr>
                        <a:t>10-14</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FFFF"/>
                    </a:solidFill>
                  </a:tcPr>
                </a:tc>
                <a:tc>
                  <a:txBody>
                    <a:bodyPr/>
                    <a:lstStyle/>
                    <a:p>
                      <a:pPr algn="ctr" fontAlgn="ctr"/>
                      <a:r>
                        <a:rPr lang="ru-RU" sz="600" b="1" i="0" u="none" strike="noStrike">
                          <a:solidFill>
                            <a:srgbClr val="000000"/>
                          </a:solidFill>
                          <a:effectLst/>
                          <a:latin typeface="Times New Roman"/>
                        </a:rPr>
                        <a:t>97,0</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FFFF"/>
                    </a:solidFill>
                  </a:tcPr>
                </a:tc>
                <a:tc>
                  <a:txBody>
                    <a:bodyPr/>
                    <a:lstStyle/>
                    <a:p>
                      <a:pPr algn="ctr" fontAlgn="ctr"/>
                      <a:r>
                        <a:rPr lang="ru-RU" sz="600" b="0" i="0" u="none" strike="noStrike">
                          <a:solidFill>
                            <a:srgbClr val="000000"/>
                          </a:solidFill>
                          <a:effectLst/>
                          <a:latin typeface="Times New Roman"/>
                        </a:rPr>
                        <a:t>13,0</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FFFF"/>
                    </a:solidFill>
                  </a:tcPr>
                </a:tc>
                <a:tc>
                  <a:txBody>
                    <a:bodyPr/>
                    <a:lstStyle/>
                    <a:p>
                      <a:pPr algn="ctr" fontAlgn="ctr"/>
                      <a:r>
                        <a:rPr lang="ru-RU" sz="600" b="0" i="0" u="none" strike="noStrike">
                          <a:solidFill>
                            <a:srgbClr val="000000"/>
                          </a:solidFill>
                          <a:effectLst/>
                          <a:latin typeface="Times New Roman"/>
                        </a:rPr>
                        <a:t>6,0</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FFFF"/>
                    </a:solidFill>
                  </a:tcPr>
                </a:tc>
                <a:tc>
                  <a:txBody>
                    <a:bodyPr/>
                    <a:lstStyle/>
                    <a:p>
                      <a:pPr algn="ctr" fontAlgn="ctr"/>
                      <a:r>
                        <a:rPr lang="ru-RU" sz="600" b="0" i="0" u="none" strike="noStrike">
                          <a:solidFill>
                            <a:srgbClr val="000000"/>
                          </a:solidFill>
                          <a:effectLst/>
                          <a:latin typeface="Times New Roman"/>
                        </a:rPr>
                        <a:t>26,0</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FFFF"/>
                    </a:solidFill>
                  </a:tcPr>
                </a:tc>
                <a:tc>
                  <a:txBody>
                    <a:bodyPr/>
                    <a:lstStyle/>
                    <a:p>
                      <a:pPr algn="ctr" fontAlgn="ctr"/>
                      <a:r>
                        <a:rPr lang="ru-RU" sz="600" b="0" i="0" u="none" strike="noStrike">
                          <a:solidFill>
                            <a:srgbClr val="000000"/>
                          </a:solidFill>
                          <a:effectLst/>
                          <a:latin typeface="Times New Roman"/>
                        </a:rPr>
                        <a:t>3,0</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FFFF"/>
                    </a:solidFill>
                  </a:tcPr>
                </a:tc>
                <a:tc>
                  <a:txBody>
                    <a:bodyPr/>
                    <a:lstStyle/>
                    <a:p>
                      <a:pPr algn="ctr" fontAlgn="ctr"/>
                      <a:r>
                        <a:rPr lang="ru-RU" sz="600" b="0" i="0" u="none" strike="noStrike">
                          <a:solidFill>
                            <a:srgbClr val="000000"/>
                          </a:solidFill>
                          <a:effectLst/>
                          <a:latin typeface="Times New Roman"/>
                        </a:rPr>
                        <a:t>29,0</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FFFF"/>
                    </a:solidFill>
                  </a:tcPr>
                </a:tc>
                <a:tc>
                  <a:txBody>
                    <a:bodyPr/>
                    <a:lstStyle/>
                    <a:p>
                      <a:pPr algn="ctr" fontAlgn="ctr"/>
                      <a:r>
                        <a:rPr lang="ru-RU" sz="600" b="0" i="0" u="none" strike="noStrike">
                          <a:solidFill>
                            <a:srgbClr val="000000"/>
                          </a:solidFill>
                          <a:effectLst/>
                          <a:latin typeface="Times New Roman"/>
                        </a:rPr>
                        <a:t>7,0</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FFFF"/>
                    </a:solidFill>
                  </a:tcPr>
                </a:tc>
                <a:tc>
                  <a:txBody>
                    <a:bodyPr/>
                    <a:lstStyle/>
                    <a:p>
                      <a:pPr algn="ctr" fontAlgn="ctr"/>
                      <a:r>
                        <a:rPr lang="ru-RU" sz="600" b="0" i="0" u="none" strike="noStrike">
                          <a:solidFill>
                            <a:srgbClr val="000000"/>
                          </a:solidFill>
                          <a:effectLst/>
                          <a:latin typeface="Times New Roman"/>
                        </a:rPr>
                        <a:t>13,0</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FFFF"/>
                    </a:solidFill>
                  </a:tcPr>
                </a:tc>
                <a:tc>
                  <a:txBody>
                    <a:bodyPr/>
                    <a:lstStyle/>
                    <a:p>
                      <a:pPr algn="ctr" fontAlgn="ctr"/>
                      <a:r>
                        <a:rPr lang="ru-RU" sz="600" b="0" i="0" u="none" strike="noStrike">
                          <a:solidFill>
                            <a:srgbClr val="000000"/>
                          </a:solidFill>
                          <a:effectLst/>
                          <a:latin typeface="Times New Roman"/>
                        </a:rPr>
                        <a:t> </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FFFF"/>
                    </a:solidFill>
                  </a:tcPr>
                </a:tc>
              </a:tr>
              <a:tr h="129127">
                <a:tc>
                  <a:txBody>
                    <a:bodyPr/>
                    <a:lstStyle/>
                    <a:p>
                      <a:pPr algn="l" fontAlgn="t"/>
                      <a:r>
                        <a:rPr lang="ru-RU" sz="600" b="0" i="0" u="none" strike="noStrike">
                          <a:solidFill>
                            <a:srgbClr val="000000"/>
                          </a:solidFill>
                          <a:effectLst/>
                          <a:latin typeface="Times New Roman"/>
                        </a:rPr>
                        <a:t>Хорольский МО</a:t>
                      </a:r>
                    </a:p>
                  </a:txBody>
                  <a:tcPr marL="4592" marR="4592" marT="45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FFFF"/>
                    </a:solidFill>
                  </a:tcPr>
                </a:tc>
                <a:tc>
                  <a:txBody>
                    <a:bodyPr/>
                    <a:lstStyle/>
                    <a:p>
                      <a:pPr algn="ctr" fontAlgn="ctr"/>
                      <a:r>
                        <a:rPr lang="ru-RU" sz="600" b="1" i="0" u="none" strike="noStrike">
                          <a:solidFill>
                            <a:srgbClr val="000000"/>
                          </a:solidFill>
                          <a:effectLst/>
                          <a:latin typeface="Times New Roman"/>
                        </a:rPr>
                        <a:t>97,0</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FFFF"/>
                    </a:solidFill>
                  </a:tcPr>
                </a:tc>
                <a:tc>
                  <a:txBody>
                    <a:bodyPr/>
                    <a:lstStyle/>
                    <a:p>
                      <a:pPr algn="ctr" fontAlgn="ctr"/>
                      <a:r>
                        <a:rPr lang="ru-RU" sz="600" b="1" i="0" u="none" strike="noStrike">
                          <a:solidFill>
                            <a:srgbClr val="000000"/>
                          </a:solidFill>
                          <a:effectLst/>
                          <a:latin typeface="Times New Roman"/>
                        </a:rPr>
                        <a:t>10-14</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FFFF"/>
                    </a:solidFill>
                  </a:tcPr>
                </a:tc>
                <a:tc>
                  <a:txBody>
                    <a:bodyPr/>
                    <a:lstStyle/>
                    <a:p>
                      <a:pPr algn="ctr" fontAlgn="ctr"/>
                      <a:r>
                        <a:rPr lang="ru-RU" sz="600" b="1" i="0" u="none" strike="noStrike">
                          <a:solidFill>
                            <a:srgbClr val="000000"/>
                          </a:solidFill>
                          <a:effectLst/>
                          <a:latin typeface="Times New Roman"/>
                        </a:rPr>
                        <a:t>97,0</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FFFF"/>
                    </a:solidFill>
                  </a:tcPr>
                </a:tc>
                <a:tc>
                  <a:txBody>
                    <a:bodyPr/>
                    <a:lstStyle/>
                    <a:p>
                      <a:pPr algn="ctr" fontAlgn="ctr"/>
                      <a:r>
                        <a:rPr lang="ru-RU" sz="600" b="0" i="0" u="none" strike="noStrike">
                          <a:solidFill>
                            <a:srgbClr val="000000"/>
                          </a:solidFill>
                          <a:effectLst/>
                          <a:latin typeface="Times New Roman"/>
                        </a:rPr>
                        <a:t>13,0</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FFFF"/>
                    </a:solidFill>
                  </a:tcPr>
                </a:tc>
                <a:tc>
                  <a:txBody>
                    <a:bodyPr/>
                    <a:lstStyle/>
                    <a:p>
                      <a:pPr algn="ctr" fontAlgn="ctr"/>
                      <a:r>
                        <a:rPr lang="ru-RU" sz="600" b="0" i="0" u="none" strike="noStrike">
                          <a:solidFill>
                            <a:srgbClr val="000000"/>
                          </a:solidFill>
                          <a:effectLst/>
                          <a:latin typeface="Times New Roman"/>
                        </a:rPr>
                        <a:t>6,0</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FFFF"/>
                    </a:solidFill>
                  </a:tcPr>
                </a:tc>
                <a:tc>
                  <a:txBody>
                    <a:bodyPr/>
                    <a:lstStyle/>
                    <a:p>
                      <a:pPr algn="ctr" fontAlgn="ctr"/>
                      <a:r>
                        <a:rPr lang="ru-RU" sz="600" b="0" i="0" u="none" strike="noStrike">
                          <a:solidFill>
                            <a:srgbClr val="000000"/>
                          </a:solidFill>
                          <a:effectLst/>
                          <a:latin typeface="Times New Roman"/>
                        </a:rPr>
                        <a:t>29,0</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FFFF"/>
                    </a:solidFill>
                  </a:tcPr>
                </a:tc>
                <a:tc>
                  <a:txBody>
                    <a:bodyPr/>
                    <a:lstStyle/>
                    <a:p>
                      <a:pPr algn="ctr" fontAlgn="ctr"/>
                      <a:r>
                        <a:rPr lang="ru-RU" sz="600" b="0" i="0" u="none" strike="noStrike">
                          <a:solidFill>
                            <a:srgbClr val="000000"/>
                          </a:solidFill>
                          <a:effectLst/>
                          <a:latin typeface="Times New Roman"/>
                        </a:rPr>
                        <a:t>3,0</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FFFF"/>
                    </a:solidFill>
                  </a:tcPr>
                </a:tc>
                <a:tc>
                  <a:txBody>
                    <a:bodyPr/>
                    <a:lstStyle/>
                    <a:p>
                      <a:pPr algn="ctr" fontAlgn="ctr"/>
                      <a:r>
                        <a:rPr lang="ru-RU" sz="600" b="0" i="0" u="none" strike="noStrike">
                          <a:solidFill>
                            <a:srgbClr val="000000"/>
                          </a:solidFill>
                          <a:effectLst/>
                          <a:latin typeface="Times New Roman"/>
                        </a:rPr>
                        <a:t>29,0</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FFFF"/>
                    </a:solidFill>
                  </a:tcPr>
                </a:tc>
                <a:tc>
                  <a:txBody>
                    <a:bodyPr/>
                    <a:lstStyle/>
                    <a:p>
                      <a:pPr algn="ctr" fontAlgn="ctr"/>
                      <a:r>
                        <a:rPr lang="ru-RU" sz="600" b="0" i="0" u="none" strike="noStrike">
                          <a:solidFill>
                            <a:srgbClr val="000000"/>
                          </a:solidFill>
                          <a:effectLst/>
                          <a:latin typeface="Times New Roman"/>
                        </a:rPr>
                        <a:t>7,0</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FFFF"/>
                    </a:solidFill>
                  </a:tcPr>
                </a:tc>
                <a:tc>
                  <a:txBody>
                    <a:bodyPr/>
                    <a:lstStyle/>
                    <a:p>
                      <a:pPr algn="ctr" fontAlgn="ctr"/>
                      <a:r>
                        <a:rPr lang="ru-RU" sz="600" b="0" i="0" u="none" strike="noStrike">
                          <a:solidFill>
                            <a:srgbClr val="000000"/>
                          </a:solidFill>
                          <a:effectLst/>
                          <a:latin typeface="Times New Roman"/>
                        </a:rPr>
                        <a:t>10,0</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FFFF"/>
                    </a:solidFill>
                  </a:tcPr>
                </a:tc>
                <a:tc>
                  <a:txBody>
                    <a:bodyPr/>
                    <a:lstStyle/>
                    <a:p>
                      <a:pPr algn="ctr" fontAlgn="ctr"/>
                      <a:r>
                        <a:rPr lang="ru-RU" sz="600" b="0" i="0" u="none" strike="noStrike">
                          <a:solidFill>
                            <a:srgbClr val="000000"/>
                          </a:solidFill>
                          <a:effectLst/>
                          <a:latin typeface="Times New Roman"/>
                        </a:rPr>
                        <a:t> </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FFFF"/>
                    </a:solidFill>
                  </a:tcPr>
                </a:tc>
              </a:tr>
              <a:tr h="128588">
                <a:tc>
                  <a:txBody>
                    <a:bodyPr/>
                    <a:lstStyle/>
                    <a:p>
                      <a:pPr algn="l" fontAlgn="t"/>
                      <a:r>
                        <a:rPr lang="ru-RU" sz="600" b="0" i="0" u="none" strike="noStrike">
                          <a:solidFill>
                            <a:srgbClr val="000000"/>
                          </a:solidFill>
                          <a:effectLst/>
                          <a:latin typeface="Times New Roman"/>
                        </a:rPr>
                        <a:t>Анучинский МО</a:t>
                      </a:r>
                    </a:p>
                  </a:txBody>
                  <a:tcPr marL="4592" marR="4592" marT="45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FFFF"/>
                    </a:solidFill>
                  </a:tcPr>
                </a:tc>
                <a:tc>
                  <a:txBody>
                    <a:bodyPr/>
                    <a:lstStyle/>
                    <a:p>
                      <a:pPr algn="ctr" fontAlgn="ctr"/>
                      <a:r>
                        <a:rPr lang="ru-RU" sz="600" b="1" i="0" u="none" strike="noStrike">
                          <a:solidFill>
                            <a:srgbClr val="000000"/>
                          </a:solidFill>
                          <a:effectLst/>
                          <a:latin typeface="Times New Roman"/>
                        </a:rPr>
                        <a:t>97,0</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FFFF"/>
                    </a:solidFill>
                  </a:tcPr>
                </a:tc>
                <a:tc>
                  <a:txBody>
                    <a:bodyPr/>
                    <a:lstStyle/>
                    <a:p>
                      <a:pPr algn="ctr" fontAlgn="ctr"/>
                      <a:r>
                        <a:rPr lang="ru-RU" sz="600" b="1" i="0" u="none" strike="noStrike">
                          <a:solidFill>
                            <a:srgbClr val="000000"/>
                          </a:solidFill>
                          <a:effectLst/>
                          <a:latin typeface="Times New Roman"/>
                        </a:rPr>
                        <a:t>10-14</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FFFF"/>
                    </a:solidFill>
                  </a:tcPr>
                </a:tc>
                <a:tc>
                  <a:txBody>
                    <a:bodyPr/>
                    <a:lstStyle/>
                    <a:p>
                      <a:pPr algn="ctr" fontAlgn="ctr"/>
                      <a:r>
                        <a:rPr lang="ru-RU" sz="600" b="1" i="0" u="none" strike="noStrike">
                          <a:solidFill>
                            <a:srgbClr val="000000"/>
                          </a:solidFill>
                          <a:effectLst/>
                          <a:latin typeface="Times New Roman"/>
                        </a:rPr>
                        <a:t>97,0</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FFFF"/>
                    </a:solidFill>
                  </a:tcPr>
                </a:tc>
                <a:tc>
                  <a:txBody>
                    <a:bodyPr/>
                    <a:lstStyle/>
                    <a:p>
                      <a:pPr algn="ctr" fontAlgn="ctr"/>
                      <a:r>
                        <a:rPr lang="ru-RU" sz="600" b="0" i="0" u="none" strike="noStrike">
                          <a:solidFill>
                            <a:srgbClr val="000000"/>
                          </a:solidFill>
                          <a:effectLst/>
                          <a:latin typeface="Times New Roman"/>
                        </a:rPr>
                        <a:t>13,0</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FFFF"/>
                    </a:solidFill>
                  </a:tcPr>
                </a:tc>
                <a:tc>
                  <a:txBody>
                    <a:bodyPr/>
                    <a:lstStyle/>
                    <a:p>
                      <a:pPr algn="ctr" fontAlgn="ctr"/>
                      <a:r>
                        <a:rPr lang="ru-RU" sz="600" b="0" i="0" u="none" strike="noStrike">
                          <a:solidFill>
                            <a:srgbClr val="000000"/>
                          </a:solidFill>
                          <a:effectLst/>
                          <a:latin typeface="Times New Roman"/>
                        </a:rPr>
                        <a:t>6,0</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FFFF"/>
                    </a:solidFill>
                  </a:tcPr>
                </a:tc>
                <a:tc>
                  <a:txBody>
                    <a:bodyPr/>
                    <a:lstStyle/>
                    <a:p>
                      <a:pPr algn="ctr" fontAlgn="ctr"/>
                      <a:r>
                        <a:rPr lang="ru-RU" sz="600" b="0" i="0" u="none" strike="noStrike">
                          <a:solidFill>
                            <a:srgbClr val="000000"/>
                          </a:solidFill>
                          <a:effectLst/>
                          <a:latin typeface="Times New Roman"/>
                        </a:rPr>
                        <a:t>27,0</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FFFF"/>
                    </a:solidFill>
                  </a:tcPr>
                </a:tc>
                <a:tc>
                  <a:txBody>
                    <a:bodyPr/>
                    <a:lstStyle/>
                    <a:p>
                      <a:pPr algn="ctr" fontAlgn="ctr"/>
                      <a:r>
                        <a:rPr lang="ru-RU" sz="600" b="0" i="0" u="none" strike="noStrike">
                          <a:solidFill>
                            <a:srgbClr val="000000"/>
                          </a:solidFill>
                          <a:effectLst/>
                          <a:latin typeface="Times New Roman"/>
                        </a:rPr>
                        <a:t>3,0</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FFFF"/>
                    </a:solidFill>
                  </a:tcPr>
                </a:tc>
                <a:tc>
                  <a:txBody>
                    <a:bodyPr/>
                    <a:lstStyle/>
                    <a:p>
                      <a:pPr algn="ctr" fontAlgn="ctr"/>
                      <a:r>
                        <a:rPr lang="ru-RU" sz="600" b="0" i="0" u="none" strike="noStrike">
                          <a:solidFill>
                            <a:srgbClr val="000000"/>
                          </a:solidFill>
                          <a:effectLst/>
                          <a:latin typeface="Times New Roman"/>
                        </a:rPr>
                        <a:t>28,5</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FFFF"/>
                    </a:solidFill>
                  </a:tcPr>
                </a:tc>
                <a:tc>
                  <a:txBody>
                    <a:bodyPr/>
                    <a:lstStyle/>
                    <a:p>
                      <a:pPr algn="ctr" fontAlgn="ctr"/>
                      <a:r>
                        <a:rPr lang="ru-RU" sz="600" b="0" i="0" u="none" strike="noStrike">
                          <a:solidFill>
                            <a:srgbClr val="000000"/>
                          </a:solidFill>
                          <a:effectLst/>
                          <a:latin typeface="Times New Roman"/>
                        </a:rPr>
                        <a:t>7,0</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FFFF"/>
                    </a:solidFill>
                  </a:tcPr>
                </a:tc>
                <a:tc>
                  <a:txBody>
                    <a:bodyPr/>
                    <a:lstStyle/>
                    <a:p>
                      <a:pPr algn="ctr" fontAlgn="ctr"/>
                      <a:r>
                        <a:rPr lang="ru-RU" sz="600" b="0" i="0" u="none" strike="noStrike">
                          <a:solidFill>
                            <a:srgbClr val="000000"/>
                          </a:solidFill>
                          <a:effectLst/>
                          <a:latin typeface="Times New Roman"/>
                        </a:rPr>
                        <a:t>12,5</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FFFF"/>
                    </a:solidFill>
                  </a:tcPr>
                </a:tc>
                <a:tc>
                  <a:txBody>
                    <a:bodyPr/>
                    <a:lstStyle/>
                    <a:p>
                      <a:pPr algn="ctr" fontAlgn="ctr"/>
                      <a:r>
                        <a:rPr lang="ru-RU" sz="600" b="0" i="0" u="none" strike="noStrike">
                          <a:solidFill>
                            <a:srgbClr val="000000"/>
                          </a:solidFill>
                          <a:effectLst/>
                          <a:latin typeface="Times New Roman"/>
                        </a:rPr>
                        <a:t> </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FFFF"/>
                    </a:solidFill>
                  </a:tcPr>
                </a:tc>
              </a:tr>
              <a:tr h="141424">
                <a:tc>
                  <a:txBody>
                    <a:bodyPr/>
                    <a:lstStyle/>
                    <a:p>
                      <a:pPr algn="l" fontAlgn="t"/>
                      <a:r>
                        <a:rPr lang="ru-RU" sz="600" b="0" i="0" u="none" strike="noStrike">
                          <a:solidFill>
                            <a:srgbClr val="000000"/>
                          </a:solidFill>
                          <a:effectLst/>
                          <a:latin typeface="Times New Roman"/>
                        </a:rPr>
                        <a:t>Яковлевский МР</a:t>
                      </a:r>
                    </a:p>
                  </a:txBody>
                  <a:tcPr marL="4592" marR="4592" marT="45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FFFF"/>
                    </a:solidFill>
                  </a:tcPr>
                </a:tc>
                <a:tc>
                  <a:txBody>
                    <a:bodyPr/>
                    <a:lstStyle/>
                    <a:p>
                      <a:pPr algn="ctr" fontAlgn="ctr"/>
                      <a:r>
                        <a:rPr lang="ru-RU" sz="600" b="1" i="0" u="none" strike="noStrike">
                          <a:solidFill>
                            <a:srgbClr val="000000"/>
                          </a:solidFill>
                          <a:effectLst/>
                          <a:latin typeface="Times New Roman"/>
                        </a:rPr>
                        <a:t>97,0</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FFFF"/>
                    </a:solidFill>
                  </a:tcPr>
                </a:tc>
                <a:tc>
                  <a:txBody>
                    <a:bodyPr/>
                    <a:lstStyle/>
                    <a:p>
                      <a:pPr algn="ctr" fontAlgn="ctr"/>
                      <a:r>
                        <a:rPr lang="ru-RU" sz="600" b="1" i="0" u="none" strike="noStrike">
                          <a:solidFill>
                            <a:srgbClr val="000000"/>
                          </a:solidFill>
                          <a:effectLst/>
                          <a:latin typeface="Times New Roman"/>
                        </a:rPr>
                        <a:t>10-14</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FFFF"/>
                    </a:solidFill>
                  </a:tcPr>
                </a:tc>
                <a:tc>
                  <a:txBody>
                    <a:bodyPr/>
                    <a:lstStyle/>
                    <a:p>
                      <a:pPr algn="ctr" fontAlgn="ctr"/>
                      <a:r>
                        <a:rPr lang="ru-RU" sz="600" b="1" i="0" u="none" strike="noStrike">
                          <a:solidFill>
                            <a:srgbClr val="000000"/>
                          </a:solidFill>
                          <a:effectLst/>
                          <a:latin typeface="Times New Roman"/>
                        </a:rPr>
                        <a:t>97,0</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FFFF"/>
                    </a:solidFill>
                  </a:tcPr>
                </a:tc>
                <a:tc>
                  <a:txBody>
                    <a:bodyPr/>
                    <a:lstStyle/>
                    <a:p>
                      <a:pPr algn="ctr" fontAlgn="ctr"/>
                      <a:r>
                        <a:rPr lang="ru-RU" sz="600" b="0" i="0" u="none" strike="noStrike">
                          <a:solidFill>
                            <a:srgbClr val="000000"/>
                          </a:solidFill>
                          <a:effectLst/>
                          <a:latin typeface="Times New Roman"/>
                        </a:rPr>
                        <a:t>13,0</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FFFF"/>
                    </a:solidFill>
                  </a:tcPr>
                </a:tc>
                <a:tc>
                  <a:txBody>
                    <a:bodyPr/>
                    <a:lstStyle/>
                    <a:p>
                      <a:pPr algn="ctr" fontAlgn="ctr"/>
                      <a:r>
                        <a:rPr lang="ru-RU" sz="600" b="0" i="0" u="none" strike="noStrike">
                          <a:solidFill>
                            <a:srgbClr val="000000"/>
                          </a:solidFill>
                          <a:effectLst/>
                          <a:latin typeface="Times New Roman"/>
                        </a:rPr>
                        <a:t>6,0</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FFFF"/>
                    </a:solidFill>
                  </a:tcPr>
                </a:tc>
                <a:tc>
                  <a:txBody>
                    <a:bodyPr/>
                    <a:lstStyle/>
                    <a:p>
                      <a:pPr algn="ctr" fontAlgn="ctr"/>
                      <a:r>
                        <a:rPr lang="ru-RU" sz="600" b="0" i="0" u="none" strike="noStrike">
                          <a:solidFill>
                            <a:srgbClr val="000000"/>
                          </a:solidFill>
                          <a:effectLst/>
                          <a:latin typeface="Times New Roman"/>
                        </a:rPr>
                        <a:t>29,0</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FFFF"/>
                    </a:solidFill>
                  </a:tcPr>
                </a:tc>
                <a:tc>
                  <a:txBody>
                    <a:bodyPr/>
                    <a:lstStyle/>
                    <a:p>
                      <a:pPr algn="ctr" fontAlgn="ctr"/>
                      <a:r>
                        <a:rPr lang="ru-RU" sz="600" b="0" i="0" u="none" strike="noStrike">
                          <a:solidFill>
                            <a:srgbClr val="000000"/>
                          </a:solidFill>
                          <a:effectLst/>
                          <a:latin typeface="Times New Roman"/>
                        </a:rPr>
                        <a:t>3,0</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FFFF"/>
                    </a:solidFill>
                  </a:tcPr>
                </a:tc>
                <a:tc>
                  <a:txBody>
                    <a:bodyPr/>
                    <a:lstStyle/>
                    <a:p>
                      <a:pPr algn="ctr" fontAlgn="ctr"/>
                      <a:r>
                        <a:rPr lang="ru-RU" sz="600" b="0" i="0" u="none" strike="noStrike">
                          <a:solidFill>
                            <a:srgbClr val="000000"/>
                          </a:solidFill>
                          <a:effectLst/>
                          <a:latin typeface="Times New Roman"/>
                        </a:rPr>
                        <a:t>29,0</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FFFF"/>
                    </a:solidFill>
                  </a:tcPr>
                </a:tc>
                <a:tc>
                  <a:txBody>
                    <a:bodyPr/>
                    <a:lstStyle/>
                    <a:p>
                      <a:pPr algn="ctr" fontAlgn="ctr"/>
                      <a:r>
                        <a:rPr lang="ru-RU" sz="600" b="0" i="0" u="none" strike="noStrike">
                          <a:solidFill>
                            <a:srgbClr val="000000"/>
                          </a:solidFill>
                          <a:effectLst/>
                          <a:latin typeface="Times New Roman"/>
                        </a:rPr>
                        <a:t>7,0</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FFFF"/>
                    </a:solidFill>
                  </a:tcPr>
                </a:tc>
                <a:tc>
                  <a:txBody>
                    <a:bodyPr/>
                    <a:lstStyle/>
                    <a:p>
                      <a:pPr algn="ctr" fontAlgn="ctr"/>
                      <a:r>
                        <a:rPr lang="ru-RU" sz="600" b="0" i="0" u="none" strike="noStrike">
                          <a:solidFill>
                            <a:srgbClr val="000000"/>
                          </a:solidFill>
                          <a:effectLst/>
                          <a:latin typeface="Times New Roman"/>
                        </a:rPr>
                        <a:t>10,0</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FFFF"/>
                    </a:solidFill>
                  </a:tcPr>
                </a:tc>
                <a:tc>
                  <a:txBody>
                    <a:bodyPr/>
                    <a:lstStyle/>
                    <a:p>
                      <a:pPr algn="ctr" fontAlgn="ctr"/>
                      <a:r>
                        <a:rPr lang="ru-RU" sz="600" b="0" i="0" u="none" strike="noStrike">
                          <a:solidFill>
                            <a:srgbClr val="000000"/>
                          </a:solidFill>
                          <a:effectLst/>
                          <a:latin typeface="Times New Roman"/>
                        </a:rPr>
                        <a:t> </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FFFF"/>
                    </a:solidFill>
                  </a:tcPr>
                </a:tc>
              </a:tr>
              <a:tr h="147573">
                <a:tc>
                  <a:txBody>
                    <a:bodyPr/>
                    <a:lstStyle/>
                    <a:p>
                      <a:pPr algn="l" fontAlgn="t"/>
                      <a:r>
                        <a:rPr lang="ru-RU" sz="600" b="0" i="0" u="none" strike="noStrike">
                          <a:solidFill>
                            <a:srgbClr val="000000"/>
                          </a:solidFill>
                          <a:effectLst/>
                          <a:latin typeface="Times New Roman"/>
                        </a:rPr>
                        <a:t>Октябрьский МО</a:t>
                      </a:r>
                    </a:p>
                  </a:txBody>
                  <a:tcPr marL="4592" marR="4592" marT="45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FFFF"/>
                    </a:solidFill>
                  </a:tcPr>
                </a:tc>
                <a:tc>
                  <a:txBody>
                    <a:bodyPr/>
                    <a:lstStyle/>
                    <a:p>
                      <a:pPr algn="ctr" fontAlgn="ctr"/>
                      <a:r>
                        <a:rPr lang="ru-RU" sz="600" b="1" i="0" u="none" strike="noStrike">
                          <a:solidFill>
                            <a:srgbClr val="000000"/>
                          </a:solidFill>
                          <a:effectLst/>
                          <a:latin typeface="Times New Roman"/>
                        </a:rPr>
                        <a:t>97,0</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FFFF"/>
                    </a:solidFill>
                  </a:tcPr>
                </a:tc>
                <a:tc>
                  <a:txBody>
                    <a:bodyPr/>
                    <a:lstStyle/>
                    <a:p>
                      <a:pPr algn="ctr" fontAlgn="ctr"/>
                      <a:r>
                        <a:rPr lang="ru-RU" sz="600" b="1" i="0" u="none" strike="noStrike">
                          <a:solidFill>
                            <a:srgbClr val="000000"/>
                          </a:solidFill>
                          <a:effectLst/>
                          <a:latin typeface="Times New Roman"/>
                        </a:rPr>
                        <a:t>10-14</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FFFF"/>
                    </a:solidFill>
                  </a:tcPr>
                </a:tc>
                <a:tc>
                  <a:txBody>
                    <a:bodyPr/>
                    <a:lstStyle/>
                    <a:p>
                      <a:pPr algn="ctr" fontAlgn="ctr"/>
                      <a:r>
                        <a:rPr lang="ru-RU" sz="600" b="1" i="0" u="none" strike="noStrike">
                          <a:solidFill>
                            <a:srgbClr val="000000"/>
                          </a:solidFill>
                          <a:effectLst/>
                          <a:latin typeface="Times New Roman"/>
                        </a:rPr>
                        <a:t>97,0</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FFFF"/>
                    </a:solidFill>
                  </a:tcPr>
                </a:tc>
                <a:tc>
                  <a:txBody>
                    <a:bodyPr/>
                    <a:lstStyle/>
                    <a:p>
                      <a:pPr algn="ctr" fontAlgn="ctr"/>
                      <a:r>
                        <a:rPr lang="ru-RU" sz="600" b="0" i="0" u="none" strike="noStrike">
                          <a:solidFill>
                            <a:srgbClr val="000000"/>
                          </a:solidFill>
                          <a:effectLst/>
                          <a:latin typeface="Times New Roman"/>
                        </a:rPr>
                        <a:t>13,0</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FFFF"/>
                    </a:solidFill>
                  </a:tcPr>
                </a:tc>
                <a:tc>
                  <a:txBody>
                    <a:bodyPr/>
                    <a:lstStyle/>
                    <a:p>
                      <a:pPr algn="ctr" fontAlgn="ctr"/>
                      <a:r>
                        <a:rPr lang="ru-RU" sz="600" b="0" i="0" u="none" strike="noStrike">
                          <a:solidFill>
                            <a:srgbClr val="000000"/>
                          </a:solidFill>
                          <a:effectLst/>
                          <a:latin typeface="Times New Roman"/>
                        </a:rPr>
                        <a:t>6,0</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FFFF"/>
                    </a:solidFill>
                  </a:tcPr>
                </a:tc>
                <a:tc>
                  <a:txBody>
                    <a:bodyPr/>
                    <a:lstStyle/>
                    <a:p>
                      <a:pPr algn="ctr" fontAlgn="ctr"/>
                      <a:r>
                        <a:rPr lang="ru-RU" sz="600" b="0" i="0" u="none" strike="noStrike">
                          <a:solidFill>
                            <a:srgbClr val="000000"/>
                          </a:solidFill>
                          <a:effectLst/>
                          <a:latin typeface="Times New Roman"/>
                        </a:rPr>
                        <a:t>29,0</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FFFF"/>
                    </a:solidFill>
                  </a:tcPr>
                </a:tc>
                <a:tc>
                  <a:txBody>
                    <a:bodyPr/>
                    <a:lstStyle/>
                    <a:p>
                      <a:pPr algn="ctr" fontAlgn="ctr"/>
                      <a:r>
                        <a:rPr lang="ru-RU" sz="600" b="0" i="0" u="none" strike="noStrike">
                          <a:solidFill>
                            <a:srgbClr val="000000"/>
                          </a:solidFill>
                          <a:effectLst/>
                          <a:latin typeface="Times New Roman"/>
                        </a:rPr>
                        <a:t>3,0</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FFFF"/>
                    </a:solidFill>
                  </a:tcPr>
                </a:tc>
                <a:tc>
                  <a:txBody>
                    <a:bodyPr/>
                    <a:lstStyle/>
                    <a:p>
                      <a:pPr algn="ctr" fontAlgn="ctr"/>
                      <a:r>
                        <a:rPr lang="ru-RU" sz="600" b="0" i="0" u="none" strike="noStrike">
                          <a:solidFill>
                            <a:srgbClr val="000000"/>
                          </a:solidFill>
                          <a:effectLst/>
                          <a:latin typeface="Times New Roman"/>
                        </a:rPr>
                        <a:t>29,0</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FFFF"/>
                    </a:solidFill>
                  </a:tcPr>
                </a:tc>
                <a:tc>
                  <a:txBody>
                    <a:bodyPr/>
                    <a:lstStyle/>
                    <a:p>
                      <a:pPr algn="ctr" fontAlgn="ctr"/>
                      <a:r>
                        <a:rPr lang="ru-RU" sz="600" b="0" i="0" u="none" strike="noStrike">
                          <a:solidFill>
                            <a:srgbClr val="000000"/>
                          </a:solidFill>
                          <a:effectLst/>
                          <a:latin typeface="Times New Roman"/>
                        </a:rPr>
                        <a:t>7,0</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FFFF"/>
                    </a:solidFill>
                  </a:tcPr>
                </a:tc>
                <a:tc>
                  <a:txBody>
                    <a:bodyPr/>
                    <a:lstStyle/>
                    <a:p>
                      <a:pPr algn="ctr" fontAlgn="ctr"/>
                      <a:r>
                        <a:rPr lang="ru-RU" sz="600" b="0" i="0" u="none" strike="noStrike">
                          <a:solidFill>
                            <a:srgbClr val="000000"/>
                          </a:solidFill>
                          <a:effectLst/>
                          <a:latin typeface="Times New Roman"/>
                        </a:rPr>
                        <a:t>10,0</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FFFF"/>
                    </a:solidFill>
                  </a:tcPr>
                </a:tc>
                <a:tc>
                  <a:txBody>
                    <a:bodyPr/>
                    <a:lstStyle/>
                    <a:p>
                      <a:pPr algn="ctr" fontAlgn="ctr"/>
                      <a:r>
                        <a:rPr lang="ru-RU" sz="600" b="0" i="0" u="none" strike="noStrike">
                          <a:solidFill>
                            <a:srgbClr val="000000"/>
                          </a:solidFill>
                          <a:effectLst/>
                          <a:latin typeface="Times New Roman"/>
                        </a:rPr>
                        <a:t> </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FFFF"/>
                    </a:solidFill>
                  </a:tcPr>
                </a:tc>
              </a:tr>
              <a:tr h="135275">
                <a:tc>
                  <a:txBody>
                    <a:bodyPr/>
                    <a:lstStyle/>
                    <a:p>
                      <a:pPr algn="l" fontAlgn="t"/>
                      <a:r>
                        <a:rPr lang="ru-RU" sz="600" b="0" i="0" u="none" strike="noStrike">
                          <a:solidFill>
                            <a:srgbClr val="000000"/>
                          </a:solidFill>
                          <a:effectLst/>
                          <a:latin typeface="Times New Roman"/>
                        </a:rPr>
                        <a:t>Ханкайский МО</a:t>
                      </a:r>
                    </a:p>
                  </a:txBody>
                  <a:tcPr marL="4592" marR="4592" marT="45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FFFF"/>
                    </a:solidFill>
                  </a:tcPr>
                </a:tc>
                <a:tc>
                  <a:txBody>
                    <a:bodyPr/>
                    <a:lstStyle/>
                    <a:p>
                      <a:pPr algn="ctr" fontAlgn="ctr"/>
                      <a:r>
                        <a:rPr lang="ru-RU" sz="600" b="1" i="0" u="none" strike="noStrike">
                          <a:solidFill>
                            <a:srgbClr val="000000"/>
                          </a:solidFill>
                          <a:effectLst/>
                          <a:latin typeface="Times New Roman"/>
                        </a:rPr>
                        <a:t>96,0</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FFFF"/>
                    </a:solidFill>
                  </a:tcPr>
                </a:tc>
                <a:tc>
                  <a:txBody>
                    <a:bodyPr/>
                    <a:lstStyle/>
                    <a:p>
                      <a:pPr algn="ctr" fontAlgn="ctr"/>
                      <a:r>
                        <a:rPr lang="ru-RU" sz="600" b="1" i="0" u="none" strike="noStrike">
                          <a:solidFill>
                            <a:srgbClr val="000000"/>
                          </a:solidFill>
                          <a:effectLst/>
                          <a:latin typeface="Times New Roman"/>
                        </a:rPr>
                        <a:t>15-17</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FFFF"/>
                    </a:solidFill>
                  </a:tcPr>
                </a:tc>
                <a:tc>
                  <a:txBody>
                    <a:bodyPr/>
                    <a:lstStyle/>
                    <a:p>
                      <a:pPr algn="ctr" fontAlgn="ctr"/>
                      <a:r>
                        <a:rPr lang="ru-RU" sz="600" b="1" i="0" u="none" strike="noStrike">
                          <a:solidFill>
                            <a:srgbClr val="000000"/>
                          </a:solidFill>
                          <a:effectLst/>
                          <a:latin typeface="Times New Roman"/>
                        </a:rPr>
                        <a:t>96,0</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FFFF"/>
                    </a:solidFill>
                  </a:tcPr>
                </a:tc>
                <a:tc>
                  <a:txBody>
                    <a:bodyPr/>
                    <a:lstStyle/>
                    <a:p>
                      <a:pPr algn="ctr" fontAlgn="ctr"/>
                      <a:r>
                        <a:rPr lang="ru-RU" sz="600" b="0" i="0" u="none" strike="noStrike">
                          <a:solidFill>
                            <a:srgbClr val="000000"/>
                          </a:solidFill>
                          <a:effectLst/>
                          <a:latin typeface="Times New Roman"/>
                        </a:rPr>
                        <a:t>13,0</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FFFF"/>
                    </a:solidFill>
                  </a:tcPr>
                </a:tc>
                <a:tc>
                  <a:txBody>
                    <a:bodyPr/>
                    <a:lstStyle/>
                    <a:p>
                      <a:pPr algn="ctr" fontAlgn="ctr"/>
                      <a:r>
                        <a:rPr lang="ru-RU" sz="600" b="0" i="0" u="none" strike="noStrike">
                          <a:solidFill>
                            <a:srgbClr val="000000"/>
                          </a:solidFill>
                          <a:effectLst/>
                          <a:latin typeface="Times New Roman"/>
                        </a:rPr>
                        <a:t>6,0</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FFFF"/>
                    </a:solidFill>
                  </a:tcPr>
                </a:tc>
                <a:tc>
                  <a:txBody>
                    <a:bodyPr/>
                    <a:lstStyle/>
                    <a:p>
                      <a:pPr algn="ctr" fontAlgn="ctr"/>
                      <a:r>
                        <a:rPr lang="ru-RU" sz="600" b="0" i="0" u="none" strike="noStrike">
                          <a:solidFill>
                            <a:srgbClr val="000000"/>
                          </a:solidFill>
                          <a:effectLst/>
                          <a:latin typeface="Times New Roman"/>
                        </a:rPr>
                        <a:t>25,0</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FFFF"/>
                    </a:solidFill>
                  </a:tcPr>
                </a:tc>
                <a:tc>
                  <a:txBody>
                    <a:bodyPr/>
                    <a:lstStyle/>
                    <a:p>
                      <a:pPr algn="ctr" fontAlgn="ctr"/>
                      <a:r>
                        <a:rPr lang="ru-RU" sz="600" b="0" i="0" u="none" strike="noStrike">
                          <a:solidFill>
                            <a:srgbClr val="000000"/>
                          </a:solidFill>
                          <a:effectLst/>
                          <a:latin typeface="Times New Roman"/>
                        </a:rPr>
                        <a:t>3,0</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FFFF"/>
                    </a:solidFill>
                  </a:tcPr>
                </a:tc>
                <a:tc>
                  <a:txBody>
                    <a:bodyPr/>
                    <a:lstStyle/>
                    <a:p>
                      <a:pPr algn="ctr" fontAlgn="ctr"/>
                      <a:r>
                        <a:rPr lang="ru-RU" sz="600" b="0" i="0" u="none" strike="noStrike">
                          <a:solidFill>
                            <a:srgbClr val="000000"/>
                          </a:solidFill>
                          <a:effectLst/>
                          <a:latin typeface="Times New Roman"/>
                        </a:rPr>
                        <a:t>29,0</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FFFF"/>
                    </a:solidFill>
                  </a:tcPr>
                </a:tc>
                <a:tc>
                  <a:txBody>
                    <a:bodyPr/>
                    <a:lstStyle/>
                    <a:p>
                      <a:pPr algn="ctr" fontAlgn="ctr"/>
                      <a:r>
                        <a:rPr lang="ru-RU" sz="600" b="0" i="0" u="none" strike="noStrike">
                          <a:solidFill>
                            <a:srgbClr val="000000"/>
                          </a:solidFill>
                          <a:effectLst/>
                          <a:latin typeface="Times New Roman"/>
                        </a:rPr>
                        <a:t>7,0</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FFFF"/>
                    </a:solidFill>
                  </a:tcPr>
                </a:tc>
                <a:tc>
                  <a:txBody>
                    <a:bodyPr/>
                    <a:lstStyle/>
                    <a:p>
                      <a:pPr algn="ctr" fontAlgn="ctr"/>
                      <a:r>
                        <a:rPr lang="ru-RU" sz="600" b="0" i="0" u="none" strike="noStrike">
                          <a:solidFill>
                            <a:srgbClr val="000000"/>
                          </a:solidFill>
                          <a:effectLst/>
                          <a:latin typeface="Times New Roman"/>
                        </a:rPr>
                        <a:t>13,0</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FFFF"/>
                    </a:solidFill>
                  </a:tcPr>
                </a:tc>
                <a:tc>
                  <a:txBody>
                    <a:bodyPr/>
                    <a:lstStyle/>
                    <a:p>
                      <a:pPr algn="ctr" fontAlgn="ctr"/>
                      <a:r>
                        <a:rPr lang="ru-RU" sz="600" b="0" i="0" u="none" strike="noStrike">
                          <a:solidFill>
                            <a:srgbClr val="000000"/>
                          </a:solidFill>
                          <a:effectLst/>
                          <a:latin typeface="Times New Roman"/>
                        </a:rPr>
                        <a:t> </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FFFF"/>
                    </a:solidFill>
                  </a:tcPr>
                </a:tc>
              </a:tr>
              <a:tr h="128588">
                <a:tc>
                  <a:txBody>
                    <a:bodyPr/>
                    <a:lstStyle/>
                    <a:p>
                      <a:pPr algn="l" fontAlgn="t"/>
                      <a:r>
                        <a:rPr lang="ru-RU" sz="600" b="0" i="0" u="none" strike="noStrike">
                          <a:solidFill>
                            <a:srgbClr val="000000"/>
                          </a:solidFill>
                          <a:effectLst/>
                          <a:latin typeface="Times New Roman"/>
                        </a:rPr>
                        <a:t>Лазовский МО</a:t>
                      </a:r>
                    </a:p>
                  </a:txBody>
                  <a:tcPr marL="4592" marR="4592" marT="45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FFFF"/>
                    </a:solidFill>
                  </a:tcPr>
                </a:tc>
                <a:tc>
                  <a:txBody>
                    <a:bodyPr/>
                    <a:lstStyle/>
                    <a:p>
                      <a:pPr algn="ctr" fontAlgn="ctr"/>
                      <a:r>
                        <a:rPr lang="ru-RU" sz="600" b="1" i="0" u="none" strike="noStrike">
                          <a:solidFill>
                            <a:srgbClr val="000000"/>
                          </a:solidFill>
                          <a:effectLst/>
                          <a:latin typeface="Times New Roman"/>
                        </a:rPr>
                        <a:t>96,0</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FFFF"/>
                    </a:solidFill>
                  </a:tcPr>
                </a:tc>
                <a:tc>
                  <a:txBody>
                    <a:bodyPr/>
                    <a:lstStyle/>
                    <a:p>
                      <a:pPr algn="ctr" fontAlgn="ctr"/>
                      <a:r>
                        <a:rPr lang="ru-RU" sz="600" b="1" i="0" u="none" strike="noStrike">
                          <a:solidFill>
                            <a:srgbClr val="000000"/>
                          </a:solidFill>
                          <a:effectLst/>
                          <a:latin typeface="Times New Roman"/>
                        </a:rPr>
                        <a:t>15-17</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FFFF"/>
                    </a:solidFill>
                  </a:tcPr>
                </a:tc>
                <a:tc>
                  <a:txBody>
                    <a:bodyPr/>
                    <a:lstStyle/>
                    <a:p>
                      <a:pPr algn="ctr" fontAlgn="ctr"/>
                      <a:r>
                        <a:rPr lang="ru-RU" sz="600" b="1" i="0" u="none" strike="noStrike">
                          <a:solidFill>
                            <a:srgbClr val="000000"/>
                          </a:solidFill>
                          <a:effectLst/>
                          <a:latin typeface="Times New Roman"/>
                        </a:rPr>
                        <a:t>96,0</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FFFF"/>
                    </a:solidFill>
                  </a:tcPr>
                </a:tc>
                <a:tc>
                  <a:txBody>
                    <a:bodyPr/>
                    <a:lstStyle/>
                    <a:p>
                      <a:pPr algn="ctr" fontAlgn="ctr"/>
                      <a:r>
                        <a:rPr lang="ru-RU" sz="600" b="0" i="0" u="none" strike="noStrike">
                          <a:solidFill>
                            <a:srgbClr val="000000"/>
                          </a:solidFill>
                          <a:effectLst/>
                          <a:latin typeface="Times New Roman"/>
                        </a:rPr>
                        <a:t>13,0</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FFFF"/>
                    </a:solidFill>
                  </a:tcPr>
                </a:tc>
                <a:tc>
                  <a:txBody>
                    <a:bodyPr/>
                    <a:lstStyle/>
                    <a:p>
                      <a:pPr algn="ctr" fontAlgn="ctr"/>
                      <a:r>
                        <a:rPr lang="ru-RU" sz="600" b="0" i="0" u="none" strike="noStrike">
                          <a:solidFill>
                            <a:srgbClr val="000000"/>
                          </a:solidFill>
                          <a:effectLst/>
                          <a:latin typeface="Times New Roman"/>
                        </a:rPr>
                        <a:t>6,0</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FFFF"/>
                    </a:solidFill>
                  </a:tcPr>
                </a:tc>
                <a:tc>
                  <a:txBody>
                    <a:bodyPr/>
                    <a:lstStyle/>
                    <a:p>
                      <a:pPr algn="ctr" fontAlgn="ctr"/>
                      <a:r>
                        <a:rPr lang="ru-RU" sz="600" b="0" i="0" u="none" strike="noStrike">
                          <a:solidFill>
                            <a:srgbClr val="000000"/>
                          </a:solidFill>
                          <a:effectLst/>
                          <a:latin typeface="Times New Roman"/>
                        </a:rPr>
                        <a:t>26,0</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FFFF"/>
                    </a:solidFill>
                  </a:tcPr>
                </a:tc>
                <a:tc>
                  <a:txBody>
                    <a:bodyPr/>
                    <a:lstStyle/>
                    <a:p>
                      <a:pPr algn="ctr" fontAlgn="ctr"/>
                      <a:r>
                        <a:rPr lang="ru-RU" sz="600" b="0" i="0" u="none" strike="noStrike">
                          <a:solidFill>
                            <a:srgbClr val="000000"/>
                          </a:solidFill>
                          <a:effectLst/>
                          <a:latin typeface="Times New Roman"/>
                        </a:rPr>
                        <a:t>3,0</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FFFF"/>
                    </a:solidFill>
                  </a:tcPr>
                </a:tc>
                <a:tc>
                  <a:txBody>
                    <a:bodyPr/>
                    <a:lstStyle/>
                    <a:p>
                      <a:pPr algn="ctr" fontAlgn="ctr"/>
                      <a:r>
                        <a:rPr lang="ru-RU" sz="600" b="0" i="0" u="none" strike="noStrike">
                          <a:solidFill>
                            <a:srgbClr val="000000"/>
                          </a:solidFill>
                          <a:effectLst/>
                          <a:latin typeface="Times New Roman"/>
                        </a:rPr>
                        <a:t>29,0</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FFFF"/>
                    </a:solidFill>
                  </a:tcPr>
                </a:tc>
                <a:tc>
                  <a:txBody>
                    <a:bodyPr/>
                    <a:lstStyle/>
                    <a:p>
                      <a:pPr algn="ctr" fontAlgn="ctr"/>
                      <a:r>
                        <a:rPr lang="ru-RU" sz="600" b="0" i="0" u="none" strike="noStrike">
                          <a:solidFill>
                            <a:srgbClr val="000000"/>
                          </a:solidFill>
                          <a:effectLst/>
                          <a:latin typeface="Times New Roman"/>
                        </a:rPr>
                        <a:t>7,0</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FFFF"/>
                    </a:solidFill>
                  </a:tcPr>
                </a:tc>
                <a:tc>
                  <a:txBody>
                    <a:bodyPr/>
                    <a:lstStyle/>
                    <a:p>
                      <a:pPr algn="ctr" fontAlgn="ctr"/>
                      <a:r>
                        <a:rPr lang="ru-RU" sz="600" b="0" i="0" u="none" strike="noStrike">
                          <a:solidFill>
                            <a:srgbClr val="000000"/>
                          </a:solidFill>
                          <a:effectLst/>
                          <a:latin typeface="Times New Roman"/>
                        </a:rPr>
                        <a:t>12,0</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FFFF"/>
                    </a:solidFill>
                  </a:tcPr>
                </a:tc>
                <a:tc>
                  <a:txBody>
                    <a:bodyPr/>
                    <a:lstStyle/>
                    <a:p>
                      <a:pPr algn="ctr" fontAlgn="ctr"/>
                      <a:r>
                        <a:rPr lang="ru-RU" sz="600" b="0" i="0" u="none" strike="noStrike">
                          <a:solidFill>
                            <a:srgbClr val="000000"/>
                          </a:solidFill>
                          <a:effectLst/>
                          <a:latin typeface="Times New Roman"/>
                        </a:rPr>
                        <a:t> </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FFFF"/>
                    </a:solidFill>
                  </a:tcPr>
                </a:tc>
              </a:tr>
              <a:tr h="135275">
                <a:tc>
                  <a:txBody>
                    <a:bodyPr/>
                    <a:lstStyle/>
                    <a:p>
                      <a:pPr algn="l" fontAlgn="t"/>
                      <a:r>
                        <a:rPr lang="ru-RU" sz="600" b="0" i="0" u="none" strike="noStrike">
                          <a:solidFill>
                            <a:srgbClr val="000000"/>
                          </a:solidFill>
                          <a:effectLst/>
                          <a:latin typeface="Times New Roman"/>
                        </a:rPr>
                        <a:t>Партизанский МР</a:t>
                      </a:r>
                    </a:p>
                  </a:txBody>
                  <a:tcPr marL="4592" marR="4592" marT="45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FFFF"/>
                    </a:solidFill>
                  </a:tcPr>
                </a:tc>
                <a:tc>
                  <a:txBody>
                    <a:bodyPr/>
                    <a:lstStyle/>
                    <a:p>
                      <a:pPr algn="ctr" fontAlgn="ctr"/>
                      <a:r>
                        <a:rPr lang="ru-RU" sz="600" b="1" i="0" u="none" strike="noStrike">
                          <a:solidFill>
                            <a:srgbClr val="000000"/>
                          </a:solidFill>
                          <a:effectLst/>
                          <a:latin typeface="Times New Roman"/>
                        </a:rPr>
                        <a:t>96,0</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FFFF"/>
                    </a:solidFill>
                  </a:tcPr>
                </a:tc>
                <a:tc>
                  <a:txBody>
                    <a:bodyPr/>
                    <a:lstStyle/>
                    <a:p>
                      <a:pPr algn="ctr" fontAlgn="ctr"/>
                      <a:r>
                        <a:rPr lang="ru-RU" sz="600" b="1" i="0" u="none" strike="noStrike">
                          <a:solidFill>
                            <a:srgbClr val="000000"/>
                          </a:solidFill>
                          <a:effectLst/>
                          <a:latin typeface="Times New Roman"/>
                        </a:rPr>
                        <a:t>15-17</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FFFF"/>
                    </a:solidFill>
                  </a:tcPr>
                </a:tc>
                <a:tc>
                  <a:txBody>
                    <a:bodyPr/>
                    <a:lstStyle/>
                    <a:p>
                      <a:pPr algn="ctr" fontAlgn="ctr"/>
                      <a:r>
                        <a:rPr lang="ru-RU" sz="600" b="1" i="0" u="none" strike="noStrike">
                          <a:solidFill>
                            <a:srgbClr val="000000"/>
                          </a:solidFill>
                          <a:effectLst/>
                          <a:latin typeface="Times New Roman"/>
                        </a:rPr>
                        <a:t>96,0</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FFFF"/>
                    </a:solidFill>
                  </a:tcPr>
                </a:tc>
                <a:tc>
                  <a:txBody>
                    <a:bodyPr/>
                    <a:lstStyle/>
                    <a:p>
                      <a:pPr algn="ctr" fontAlgn="ctr"/>
                      <a:r>
                        <a:rPr lang="ru-RU" sz="600" b="0" i="0" u="none" strike="noStrike">
                          <a:solidFill>
                            <a:srgbClr val="000000"/>
                          </a:solidFill>
                          <a:effectLst/>
                          <a:latin typeface="Times New Roman"/>
                        </a:rPr>
                        <a:t>13,0</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FFFF"/>
                    </a:solidFill>
                  </a:tcPr>
                </a:tc>
                <a:tc>
                  <a:txBody>
                    <a:bodyPr/>
                    <a:lstStyle/>
                    <a:p>
                      <a:pPr algn="ctr" fontAlgn="ctr"/>
                      <a:r>
                        <a:rPr lang="ru-RU" sz="600" b="0" i="0" u="none" strike="noStrike">
                          <a:solidFill>
                            <a:srgbClr val="000000"/>
                          </a:solidFill>
                          <a:effectLst/>
                          <a:latin typeface="Times New Roman"/>
                        </a:rPr>
                        <a:t>6,0</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FFFF"/>
                    </a:solidFill>
                  </a:tcPr>
                </a:tc>
                <a:tc>
                  <a:txBody>
                    <a:bodyPr/>
                    <a:lstStyle/>
                    <a:p>
                      <a:pPr algn="ctr" fontAlgn="ctr"/>
                      <a:r>
                        <a:rPr lang="ru-RU" sz="600" b="0" i="0" u="none" strike="noStrike">
                          <a:solidFill>
                            <a:srgbClr val="000000"/>
                          </a:solidFill>
                          <a:effectLst/>
                          <a:latin typeface="Times New Roman"/>
                        </a:rPr>
                        <a:t>28,0</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FFFF"/>
                    </a:solidFill>
                  </a:tcPr>
                </a:tc>
                <a:tc>
                  <a:txBody>
                    <a:bodyPr/>
                    <a:lstStyle/>
                    <a:p>
                      <a:pPr algn="ctr" fontAlgn="ctr"/>
                      <a:r>
                        <a:rPr lang="ru-RU" sz="600" b="0" i="0" u="none" strike="noStrike">
                          <a:solidFill>
                            <a:srgbClr val="000000"/>
                          </a:solidFill>
                          <a:effectLst/>
                          <a:latin typeface="Times New Roman"/>
                        </a:rPr>
                        <a:t>3,0</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FFFF"/>
                    </a:solidFill>
                  </a:tcPr>
                </a:tc>
                <a:tc>
                  <a:txBody>
                    <a:bodyPr/>
                    <a:lstStyle/>
                    <a:p>
                      <a:pPr algn="ctr" fontAlgn="ctr"/>
                      <a:r>
                        <a:rPr lang="ru-RU" sz="600" b="0" i="0" u="none" strike="noStrike">
                          <a:solidFill>
                            <a:srgbClr val="000000"/>
                          </a:solidFill>
                          <a:effectLst/>
                          <a:latin typeface="Times New Roman"/>
                        </a:rPr>
                        <a:t>29,0</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FFFF"/>
                    </a:solidFill>
                  </a:tcPr>
                </a:tc>
                <a:tc>
                  <a:txBody>
                    <a:bodyPr/>
                    <a:lstStyle/>
                    <a:p>
                      <a:pPr algn="ctr" fontAlgn="ctr"/>
                      <a:r>
                        <a:rPr lang="ru-RU" sz="600" b="0" i="0" u="none" strike="noStrike">
                          <a:solidFill>
                            <a:srgbClr val="000000"/>
                          </a:solidFill>
                          <a:effectLst/>
                          <a:latin typeface="Times New Roman"/>
                        </a:rPr>
                        <a:t>7,0</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FFFF"/>
                    </a:solidFill>
                  </a:tcPr>
                </a:tc>
                <a:tc>
                  <a:txBody>
                    <a:bodyPr/>
                    <a:lstStyle/>
                    <a:p>
                      <a:pPr algn="ctr" fontAlgn="ctr"/>
                      <a:r>
                        <a:rPr lang="ru-RU" sz="600" b="0" i="0" u="none" strike="noStrike">
                          <a:solidFill>
                            <a:srgbClr val="000000"/>
                          </a:solidFill>
                          <a:effectLst/>
                          <a:latin typeface="Times New Roman"/>
                        </a:rPr>
                        <a:t>10,0</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FFFF"/>
                    </a:solidFill>
                  </a:tcPr>
                </a:tc>
                <a:tc>
                  <a:txBody>
                    <a:bodyPr/>
                    <a:lstStyle/>
                    <a:p>
                      <a:pPr algn="ctr" fontAlgn="ctr"/>
                      <a:r>
                        <a:rPr lang="ru-RU" sz="600" b="0" i="0" u="none" strike="noStrike">
                          <a:solidFill>
                            <a:srgbClr val="000000"/>
                          </a:solidFill>
                          <a:effectLst/>
                          <a:latin typeface="Times New Roman"/>
                        </a:rPr>
                        <a:t> </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FFFF"/>
                    </a:solidFill>
                  </a:tcPr>
                </a:tc>
              </a:tr>
              <a:tr h="128588">
                <a:tc>
                  <a:txBody>
                    <a:bodyPr/>
                    <a:lstStyle/>
                    <a:p>
                      <a:pPr algn="l" fontAlgn="t"/>
                      <a:r>
                        <a:rPr lang="ru-RU" sz="600" b="0" i="0" u="none" strike="noStrike">
                          <a:solidFill>
                            <a:srgbClr val="000000"/>
                          </a:solidFill>
                          <a:effectLst/>
                          <a:latin typeface="Times New Roman"/>
                        </a:rPr>
                        <a:t>Тернейский МО</a:t>
                      </a:r>
                    </a:p>
                  </a:txBody>
                  <a:tcPr marL="4592" marR="4592" marT="45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FFFF"/>
                    </a:solidFill>
                  </a:tcPr>
                </a:tc>
                <a:tc>
                  <a:txBody>
                    <a:bodyPr/>
                    <a:lstStyle/>
                    <a:p>
                      <a:pPr algn="ctr" fontAlgn="ctr"/>
                      <a:r>
                        <a:rPr lang="ru-RU" sz="600" b="1" i="0" u="none" strike="noStrike">
                          <a:solidFill>
                            <a:srgbClr val="000000"/>
                          </a:solidFill>
                          <a:effectLst/>
                          <a:latin typeface="Times New Roman"/>
                        </a:rPr>
                        <a:t>94,7*</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FFFF"/>
                    </a:solidFill>
                  </a:tcPr>
                </a:tc>
                <a:tc>
                  <a:txBody>
                    <a:bodyPr/>
                    <a:lstStyle/>
                    <a:p>
                      <a:pPr algn="ctr" fontAlgn="ctr"/>
                      <a:r>
                        <a:rPr lang="ru-RU" sz="600" b="1" i="0" u="none" strike="noStrike">
                          <a:solidFill>
                            <a:srgbClr val="000000"/>
                          </a:solidFill>
                          <a:effectLst/>
                          <a:latin typeface="Times New Roman"/>
                        </a:rPr>
                        <a:t>18</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FFFF"/>
                    </a:solidFill>
                  </a:tcPr>
                </a:tc>
                <a:tc>
                  <a:txBody>
                    <a:bodyPr/>
                    <a:lstStyle/>
                    <a:p>
                      <a:pPr algn="ctr" fontAlgn="ctr"/>
                      <a:r>
                        <a:rPr lang="ru-RU" sz="600" b="1" i="0" u="none" strike="noStrike">
                          <a:solidFill>
                            <a:srgbClr val="000000"/>
                          </a:solidFill>
                          <a:effectLst/>
                          <a:latin typeface="Times New Roman"/>
                        </a:rPr>
                        <a:t>91,0*</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FFFF"/>
                    </a:solidFill>
                  </a:tcPr>
                </a:tc>
                <a:tc>
                  <a:txBody>
                    <a:bodyPr/>
                    <a:lstStyle/>
                    <a:p>
                      <a:pPr algn="ctr" fontAlgn="ctr"/>
                      <a:r>
                        <a:rPr lang="ru-RU" sz="600" b="0" i="0" u="none" strike="noStrike">
                          <a:solidFill>
                            <a:srgbClr val="000000"/>
                          </a:solidFill>
                          <a:effectLst/>
                          <a:latin typeface="Times New Roman"/>
                        </a:rPr>
                        <a:t>13,0</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FFFF"/>
                    </a:solidFill>
                  </a:tcPr>
                </a:tc>
                <a:tc>
                  <a:txBody>
                    <a:bodyPr/>
                    <a:lstStyle/>
                    <a:p>
                      <a:pPr algn="ctr" fontAlgn="ctr"/>
                      <a:r>
                        <a:rPr lang="ru-RU" sz="600" b="0" i="0" u="none" strike="noStrike">
                          <a:solidFill>
                            <a:srgbClr val="000000"/>
                          </a:solidFill>
                          <a:effectLst/>
                          <a:latin typeface="Times New Roman"/>
                        </a:rPr>
                        <a:t>6,0</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FFFF"/>
                    </a:solidFill>
                  </a:tcPr>
                </a:tc>
                <a:tc>
                  <a:txBody>
                    <a:bodyPr/>
                    <a:lstStyle/>
                    <a:p>
                      <a:pPr algn="ctr" fontAlgn="ctr"/>
                      <a:r>
                        <a:rPr lang="ru-RU" sz="600" b="0" i="0" u="none" strike="noStrike">
                          <a:solidFill>
                            <a:srgbClr val="000000"/>
                          </a:solidFill>
                          <a:effectLst/>
                          <a:latin typeface="Times New Roman"/>
                        </a:rPr>
                        <a:t>27,0*</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FFFF"/>
                    </a:solidFill>
                  </a:tcPr>
                </a:tc>
                <a:tc>
                  <a:txBody>
                    <a:bodyPr/>
                    <a:lstStyle/>
                    <a:p>
                      <a:pPr algn="ctr" fontAlgn="ctr"/>
                      <a:r>
                        <a:rPr lang="ru-RU" sz="600" b="0" i="0" u="none" strike="noStrike">
                          <a:solidFill>
                            <a:srgbClr val="000000"/>
                          </a:solidFill>
                          <a:effectLst/>
                          <a:latin typeface="Times New Roman"/>
                        </a:rPr>
                        <a:t>3,0</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FFFF"/>
                    </a:solidFill>
                  </a:tcPr>
                </a:tc>
                <a:tc>
                  <a:txBody>
                    <a:bodyPr/>
                    <a:lstStyle/>
                    <a:p>
                      <a:pPr algn="ctr" fontAlgn="ctr"/>
                      <a:r>
                        <a:rPr lang="ru-RU" sz="600" b="0" i="0" u="none" strike="noStrike">
                          <a:solidFill>
                            <a:srgbClr val="000000"/>
                          </a:solidFill>
                          <a:effectLst/>
                          <a:latin typeface="Times New Roman"/>
                        </a:rPr>
                        <a:t>27,0*</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FFFF"/>
                    </a:solidFill>
                  </a:tcPr>
                </a:tc>
                <a:tc>
                  <a:txBody>
                    <a:bodyPr/>
                    <a:lstStyle/>
                    <a:p>
                      <a:pPr algn="ctr" fontAlgn="ctr"/>
                      <a:r>
                        <a:rPr lang="ru-RU" sz="600" b="0" i="0" u="none" strike="noStrike">
                          <a:solidFill>
                            <a:srgbClr val="000000"/>
                          </a:solidFill>
                          <a:effectLst/>
                          <a:latin typeface="Times New Roman"/>
                        </a:rPr>
                        <a:t>7,0</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FFFF"/>
                    </a:solidFill>
                  </a:tcPr>
                </a:tc>
                <a:tc>
                  <a:txBody>
                    <a:bodyPr/>
                    <a:lstStyle/>
                    <a:p>
                      <a:pPr algn="ctr" fontAlgn="ctr"/>
                      <a:r>
                        <a:rPr lang="ru-RU" sz="600" b="0" i="0" u="none" strike="noStrike">
                          <a:solidFill>
                            <a:srgbClr val="000000"/>
                          </a:solidFill>
                          <a:effectLst/>
                          <a:latin typeface="Times New Roman"/>
                        </a:rPr>
                        <a:t>8,0</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FFFF"/>
                    </a:solidFill>
                  </a:tcPr>
                </a:tc>
                <a:tc>
                  <a:txBody>
                    <a:bodyPr/>
                    <a:lstStyle/>
                    <a:p>
                      <a:pPr algn="ctr" fontAlgn="ctr"/>
                      <a:r>
                        <a:rPr lang="ru-RU" sz="600" b="0" i="0" u="none" strike="noStrike">
                          <a:solidFill>
                            <a:srgbClr val="000000"/>
                          </a:solidFill>
                          <a:effectLst/>
                          <a:latin typeface="Times New Roman"/>
                        </a:rPr>
                        <a:t> </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FFFF"/>
                    </a:solidFill>
                  </a:tcPr>
                </a:tc>
              </a:tr>
              <a:tr h="129127">
                <a:tc>
                  <a:txBody>
                    <a:bodyPr/>
                    <a:lstStyle/>
                    <a:p>
                      <a:pPr algn="l" fontAlgn="t"/>
                      <a:r>
                        <a:rPr lang="ru-RU" sz="600" b="0" i="0" u="none" strike="noStrike">
                          <a:solidFill>
                            <a:srgbClr val="000000"/>
                          </a:solidFill>
                          <a:effectLst/>
                          <a:latin typeface="Times New Roman"/>
                        </a:rPr>
                        <a:t>Владивостокский ГО</a:t>
                      </a:r>
                    </a:p>
                  </a:txBody>
                  <a:tcPr marL="4592" marR="4592" marT="45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FFFF"/>
                    </a:solidFill>
                  </a:tcPr>
                </a:tc>
                <a:tc>
                  <a:txBody>
                    <a:bodyPr/>
                    <a:lstStyle/>
                    <a:p>
                      <a:pPr algn="ctr" fontAlgn="ctr"/>
                      <a:r>
                        <a:rPr lang="ru-RU" sz="600" b="1" i="0" u="none" strike="noStrike">
                          <a:solidFill>
                            <a:srgbClr val="000000"/>
                          </a:solidFill>
                          <a:effectLst/>
                          <a:latin typeface="Times New Roman"/>
                        </a:rPr>
                        <a:t>94,0</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FFFF"/>
                    </a:solidFill>
                  </a:tcPr>
                </a:tc>
                <a:tc>
                  <a:txBody>
                    <a:bodyPr/>
                    <a:lstStyle/>
                    <a:p>
                      <a:pPr algn="ctr" fontAlgn="ctr"/>
                      <a:r>
                        <a:rPr lang="ru-RU" sz="600" b="1" i="0" u="none" strike="noStrike">
                          <a:solidFill>
                            <a:srgbClr val="000000"/>
                          </a:solidFill>
                          <a:effectLst/>
                          <a:latin typeface="Times New Roman"/>
                        </a:rPr>
                        <a:t>19</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FFFF"/>
                    </a:solidFill>
                  </a:tcPr>
                </a:tc>
                <a:tc>
                  <a:txBody>
                    <a:bodyPr/>
                    <a:lstStyle/>
                    <a:p>
                      <a:pPr algn="ctr" fontAlgn="ctr"/>
                      <a:r>
                        <a:rPr lang="ru-RU" sz="600" b="1" i="0" u="none" strike="noStrike">
                          <a:solidFill>
                            <a:srgbClr val="000000"/>
                          </a:solidFill>
                          <a:effectLst/>
                          <a:latin typeface="Times New Roman"/>
                        </a:rPr>
                        <a:t>94,0</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FFFF"/>
                    </a:solidFill>
                  </a:tcPr>
                </a:tc>
                <a:tc>
                  <a:txBody>
                    <a:bodyPr/>
                    <a:lstStyle/>
                    <a:p>
                      <a:pPr algn="ctr" fontAlgn="ctr"/>
                      <a:r>
                        <a:rPr lang="ru-RU" sz="600" b="0" i="0" u="none" strike="noStrike">
                          <a:solidFill>
                            <a:srgbClr val="000000"/>
                          </a:solidFill>
                          <a:effectLst/>
                          <a:latin typeface="Times New Roman"/>
                        </a:rPr>
                        <a:t>13,0</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FFFF"/>
                    </a:solidFill>
                  </a:tcPr>
                </a:tc>
                <a:tc>
                  <a:txBody>
                    <a:bodyPr/>
                    <a:lstStyle/>
                    <a:p>
                      <a:pPr algn="ctr" fontAlgn="ctr"/>
                      <a:r>
                        <a:rPr lang="ru-RU" sz="600" b="0" i="0" u="none" strike="noStrike">
                          <a:solidFill>
                            <a:srgbClr val="000000"/>
                          </a:solidFill>
                          <a:effectLst/>
                          <a:latin typeface="Times New Roman"/>
                        </a:rPr>
                        <a:t>6,0</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FFFF"/>
                    </a:solidFill>
                  </a:tcPr>
                </a:tc>
                <a:tc>
                  <a:txBody>
                    <a:bodyPr/>
                    <a:lstStyle/>
                    <a:p>
                      <a:pPr algn="ctr" fontAlgn="ctr"/>
                      <a:r>
                        <a:rPr lang="ru-RU" sz="600" b="0" i="0" u="none" strike="noStrike">
                          <a:solidFill>
                            <a:srgbClr val="000000"/>
                          </a:solidFill>
                          <a:effectLst/>
                          <a:latin typeface="Times New Roman"/>
                        </a:rPr>
                        <a:t>27,0</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FFFF"/>
                    </a:solidFill>
                  </a:tcPr>
                </a:tc>
                <a:tc>
                  <a:txBody>
                    <a:bodyPr/>
                    <a:lstStyle/>
                    <a:p>
                      <a:pPr algn="ctr" fontAlgn="ctr"/>
                      <a:r>
                        <a:rPr lang="ru-RU" sz="600" b="0" i="0" u="none" strike="noStrike">
                          <a:solidFill>
                            <a:srgbClr val="000000"/>
                          </a:solidFill>
                          <a:effectLst/>
                          <a:latin typeface="Times New Roman"/>
                        </a:rPr>
                        <a:t>3,0</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FFFF"/>
                    </a:solidFill>
                  </a:tcPr>
                </a:tc>
                <a:tc>
                  <a:txBody>
                    <a:bodyPr/>
                    <a:lstStyle/>
                    <a:p>
                      <a:pPr algn="ctr" fontAlgn="ctr"/>
                      <a:r>
                        <a:rPr lang="ru-RU" sz="600" b="0" i="0" u="none" strike="noStrike">
                          <a:solidFill>
                            <a:srgbClr val="000000"/>
                          </a:solidFill>
                          <a:effectLst/>
                          <a:latin typeface="Times New Roman"/>
                        </a:rPr>
                        <a:t>27,0</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FFFF"/>
                    </a:solidFill>
                  </a:tcPr>
                </a:tc>
                <a:tc>
                  <a:txBody>
                    <a:bodyPr/>
                    <a:lstStyle/>
                    <a:p>
                      <a:pPr algn="ctr" fontAlgn="ctr"/>
                      <a:r>
                        <a:rPr lang="ru-RU" sz="600" b="0" i="0" u="none" strike="noStrike">
                          <a:solidFill>
                            <a:srgbClr val="000000"/>
                          </a:solidFill>
                          <a:effectLst/>
                          <a:latin typeface="Times New Roman"/>
                        </a:rPr>
                        <a:t>7,0</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FFFF"/>
                    </a:solidFill>
                  </a:tcPr>
                </a:tc>
                <a:tc>
                  <a:txBody>
                    <a:bodyPr/>
                    <a:lstStyle/>
                    <a:p>
                      <a:pPr algn="ctr" fontAlgn="ctr"/>
                      <a:r>
                        <a:rPr lang="ru-RU" sz="600" b="0" i="0" u="none" strike="noStrike">
                          <a:solidFill>
                            <a:srgbClr val="000000"/>
                          </a:solidFill>
                          <a:effectLst/>
                          <a:latin typeface="Times New Roman"/>
                        </a:rPr>
                        <a:t>11,0</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FFFF"/>
                    </a:solidFill>
                  </a:tcPr>
                </a:tc>
                <a:tc>
                  <a:txBody>
                    <a:bodyPr/>
                    <a:lstStyle/>
                    <a:p>
                      <a:pPr algn="ctr" fontAlgn="ctr"/>
                      <a:r>
                        <a:rPr lang="ru-RU" sz="600" b="0" i="0" u="none" strike="noStrike">
                          <a:solidFill>
                            <a:srgbClr val="000000"/>
                          </a:solidFill>
                          <a:effectLst/>
                          <a:latin typeface="Times New Roman"/>
                        </a:rPr>
                        <a:t> </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FFFF"/>
                    </a:solidFill>
                  </a:tcPr>
                </a:tc>
              </a:tr>
              <a:tr h="128588">
                <a:tc>
                  <a:txBody>
                    <a:bodyPr/>
                    <a:lstStyle/>
                    <a:p>
                      <a:pPr algn="l" fontAlgn="t"/>
                      <a:r>
                        <a:rPr lang="ru-RU" sz="600" b="0" i="0" u="none" strike="noStrike">
                          <a:solidFill>
                            <a:srgbClr val="000000"/>
                          </a:solidFill>
                          <a:effectLst/>
                          <a:latin typeface="Times New Roman"/>
                        </a:rPr>
                        <a:t>Дальнегорский ГО</a:t>
                      </a:r>
                    </a:p>
                  </a:txBody>
                  <a:tcPr marL="4592" marR="4592" marT="45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FFFF"/>
                    </a:solidFill>
                  </a:tcPr>
                </a:tc>
                <a:tc>
                  <a:txBody>
                    <a:bodyPr/>
                    <a:lstStyle/>
                    <a:p>
                      <a:pPr algn="ctr" fontAlgn="ctr"/>
                      <a:r>
                        <a:rPr lang="ru-RU" sz="600" b="1" i="0" u="none" strike="noStrike">
                          <a:solidFill>
                            <a:srgbClr val="000000"/>
                          </a:solidFill>
                          <a:effectLst/>
                          <a:latin typeface="Times New Roman"/>
                        </a:rPr>
                        <a:t>93,0</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FFFF"/>
                    </a:solidFill>
                  </a:tcPr>
                </a:tc>
                <a:tc>
                  <a:txBody>
                    <a:bodyPr/>
                    <a:lstStyle/>
                    <a:p>
                      <a:pPr algn="ctr" fontAlgn="ctr"/>
                      <a:r>
                        <a:rPr lang="ru-RU" sz="600" b="1" i="0" u="none" strike="noStrike">
                          <a:solidFill>
                            <a:srgbClr val="000000"/>
                          </a:solidFill>
                          <a:effectLst/>
                          <a:latin typeface="Times New Roman"/>
                        </a:rPr>
                        <a:t>20</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FFFF"/>
                    </a:solidFill>
                  </a:tcPr>
                </a:tc>
                <a:tc>
                  <a:txBody>
                    <a:bodyPr/>
                    <a:lstStyle/>
                    <a:p>
                      <a:pPr algn="ctr" fontAlgn="ctr"/>
                      <a:r>
                        <a:rPr lang="ru-RU" sz="600" b="1" i="0" u="none" strike="noStrike">
                          <a:solidFill>
                            <a:srgbClr val="000000"/>
                          </a:solidFill>
                          <a:effectLst/>
                          <a:latin typeface="Times New Roman"/>
                        </a:rPr>
                        <a:t>93,0</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FFFF"/>
                    </a:solidFill>
                  </a:tcPr>
                </a:tc>
                <a:tc>
                  <a:txBody>
                    <a:bodyPr/>
                    <a:lstStyle/>
                    <a:p>
                      <a:pPr algn="ctr" fontAlgn="ctr"/>
                      <a:r>
                        <a:rPr lang="ru-RU" sz="600" b="0" i="0" u="none" strike="noStrike">
                          <a:solidFill>
                            <a:srgbClr val="000000"/>
                          </a:solidFill>
                          <a:effectLst/>
                          <a:latin typeface="Times New Roman"/>
                        </a:rPr>
                        <a:t>13,0</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FFFF"/>
                    </a:solidFill>
                  </a:tcPr>
                </a:tc>
                <a:tc>
                  <a:txBody>
                    <a:bodyPr/>
                    <a:lstStyle/>
                    <a:p>
                      <a:pPr algn="ctr" fontAlgn="ctr"/>
                      <a:r>
                        <a:rPr lang="ru-RU" sz="600" b="0" i="0" u="none" strike="noStrike">
                          <a:solidFill>
                            <a:srgbClr val="000000"/>
                          </a:solidFill>
                          <a:effectLst/>
                          <a:latin typeface="Times New Roman"/>
                        </a:rPr>
                        <a:t>6,0</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FFFF"/>
                    </a:solidFill>
                  </a:tcPr>
                </a:tc>
                <a:tc>
                  <a:txBody>
                    <a:bodyPr/>
                    <a:lstStyle/>
                    <a:p>
                      <a:pPr algn="ctr" fontAlgn="ctr"/>
                      <a:r>
                        <a:rPr lang="ru-RU" sz="600" b="0" i="0" u="none" strike="noStrike">
                          <a:solidFill>
                            <a:srgbClr val="000000"/>
                          </a:solidFill>
                          <a:effectLst/>
                          <a:latin typeface="Times New Roman"/>
                        </a:rPr>
                        <a:t>27,0</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FFFF"/>
                    </a:solidFill>
                  </a:tcPr>
                </a:tc>
                <a:tc>
                  <a:txBody>
                    <a:bodyPr/>
                    <a:lstStyle/>
                    <a:p>
                      <a:pPr algn="ctr" fontAlgn="ctr"/>
                      <a:r>
                        <a:rPr lang="ru-RU" sz="600" b="0" i="0" u="none" strike="noStrike">
                          <a:solidFill>
                            <a:srgbClr val="000000"/>
                          </a:solidFill>
                          <a:effectLst/>
                          <a:latin typeface="Times New Roman"/>
                        </a:rPr>
                        <a:t>3,0</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FFFF"/>
                    </a:solidFill>
                  </a:tcPr>
                </a:tc>
                <a:tc>
                  <a:txBody>
                    <a:bodyPr/>
                    <a:lstStyle/>
                    <a:p>
                      <a:pPr algn="ctr" fontAlgn="ctr"/>
                      <a:r>
                        <a:rPr lang="ru-RU" sz="600" b="0" i="0" u="none" strike="noStrike">
                          <a:solidFill>
                            <a:srgbClr val="000000"/>
                          </a:solidFill>
                          <a:effectLst/>
                          <a:latin typeface="Times New Roman"/>
                        </a:rPr>
                        <a:t>27,0</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FFFF"/>
                    </a:solidFill>
                  </a:tcPr>
                </a:tc>
                <a:tc>
                  <a:txBody>
                    <a:bodyPr/>
                    <a:lstStyle/>
                    <a:p>
                      <a:pPr algn="ctr" fontAlgn="ctr"/>
                      <a:r>
                        <a:rPr lang="ru-RU" sz="600" b="0" i="0" u="none" strike="noStrike">
                          <a:solidFill>
                            <a:srgbClr val="000000"/>
                          </a:solidFill>
                          <a:effectLst/>
                          <a:latin typeface="Times New Roman"/>
                        </a:rPr>
                        <a:t>7,0</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FFFF"/>
                    </a:solidFill>
                  </a:tcPr>
                </a:tc>
                <a:tc>
                  <a:txBody>
                    <a:bodyPr/>
                    <a:lstStyle/>
                    <a:p>
                      <a:pPr algn="ctr" fontAlgn="ctr"/>
                      <a:r>
                        <a:rPr lang="ru-RU" sz="600" b="0" i="0" u="none" strike="noStrike">
                          <a:solidFill>
                            <a:srgbClr val="000000"/>
                          </a:solidFill>
                          <a:effectLst/>
                          <a:latin typeface="Times New Roman"/>
                        </a:rPr>
                        <a:t>10,0</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FFFF"/>
                    </a:solidFill>
                  </a:tcPr>
                </a:tc>
                <a:tc>
                  <a:txBody>
                    <a:bodyPr/>
                    <a:lstStyle/>
                    <a:p>
                      <a:pPr algn="ctr" fontAlgn="ctr"/>
                      <a:r>
                        <a:rPr lang="ru-RU" sz="600" b="0" i="0" u="none" strike="noStrike">
                          <a:solidFill>
                            <a:srgbClr val="000000"/>
                          </a:solidFill>
                          <a:effectLst/>
                          <a:latin typeface="Times New Roman"/>
                        </a:rPr>
                        <a:t> </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FFFF"/>
                    </a:solidFill>
                  </a:tcPr>
                </a:tc>
              </a:tr>
              <a:tr h="129127">
                <a:tc>
                  <a:txBody>
                    <a:bodyPr/>
                    <a:lstStyle/>
                    <a:p>
                      <a:pPr algn="l" fontAlgn="t"/>
                      <a:r>
                        <a:rPr lang="ru-RU" sz="600" b="0" i="0" u="none" strike="noStrike">
                          <a:solidFill>
                            <a:srgbClr val="000000"/>
                          </a:solidFill>
                          <a:effectLst/>
                          <a:latin typeface="Times New Roman"/>
                        </a:rPr>
                        <a:t>Черниговский МР</a:t>
                      </a:r>
                    </a:p>
                  </a:txBody>
                  <a:tcPr marL="4592" marR="4592" marT="45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FFFF"/>
                    </a:solidFill>
                  </a:tcPr>
                </a:tc>
                <a:tc>
                  <a:txBody>
                    <a:bodyPr/>
                    <a:lstStyle/>
                    <a:p>
                      <a:pPr algn="ctr" fontAlgn="ctr"/>
                      <a:r>
                        <a:rPr lang="ru-RU" sz="600" b="1" i="0" u="none" strike="noStrike">
                          <a:solidFill>
                            <a:srgbClr val="000000"/>
                          </a:solidFill>
                          <a:effectLst/>
                          <a:latin typeface="Times New Roman"/>
                        </a:rPr>
                        <a:t>91,0</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FFFF"/>
                    </a:solidFill>
                  </a:tcPr>
                </a:tc>
                <a:tc>
                  <a:txBody>
                    <a:bodyPr/>
                    <a:lstStyle/>
                    <a:p>
                      <a:pPr algn="ctr" fontAlgn="ctr"/>
                      <a:r>
                        <a:rPr lang="ru-RU" sz="600" b="1" i="0" u="none" strike="noStrike">
                          <a:solidFill>
                            <a:srgbClr val="000000"/>
                          </a:solidFill>
                          <a:effectLst/>
                          <a:latin typeface="Times New Roman"/>
                        </a:rPr>
                        <a:t>21-23</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FFFF"/>
                    </a:solidFill>
                  </a:tcPr>
                </a:tc>
                <a:tc>
                  <a:txBody>
                    <a:bodyPr/>
                    <a:lstStyle/>
                    <a:p>
                      <a:pPr algn="ctr" fontAlgn="ctr"/>
                      <a:r>
                        <a:rPr lang="ru-RU" sz="600" b="1" i="0" u="none" strike="noStrike">
                          <a:solidFill>
                            <a:srgbClr val="000000"/>
                          </a:solidFill>
                          <a:effectLst/>
                          <a:latin typeface="Times New Roman"/>
                        </a:rPr>
                        <a:t>91,0</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FFFF"/>
                    </a:solidFill>
                  </a:tcPr>
                </a:tc>
                <a:tc>
                  <a:txBody>
                    <a:bodyPr/>
                    <a:lstStyle/>
                    <a:p>
                      <a:pPr algn="ctr" fontAlgn="ctr"/>
                      <a:r>
                        <a:rPr lang="ru-RU" sz="600" b="0" i="0" u="none" strike="noStrike">
                          <a:solidFill>
                            <a:srgbClr val="000000"/>
                          </a:solidFill>
                          <a:effectLst/>
                          <a:latin typeface="Times New Roman"/>
                        </a:rPr>
                        <a:t>13,0</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FFFF"/>
                    </a:solidFill>
                  </a:tcPr>
                </a:tc>
                <a:tc>
                  <a:txBody>
                    <a:bodyPr/>
                    <a:lstStyle/>
                    <a:p>
                      <a:pPr algn="ctr" fontAlgn="ctr"/>
                      <a:r>
                        <a:rPr lang="ru-RU" sz="600" b="0" i="0" u="none" strike="noStrike">
                          <a:solidFill>
                            <a:srgbClr val="000000"/>
                          </a:solidFill>
                          <a:effectLst/>
                          <a:latin typeface="Times New Roman"/>
                        </a:rPr>
                        <a:t>6,0</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FFFF"/>
                    </a:solidFill>
                  </a:tcPr>
                </a:tc>
                <a:tc>
                  <a:txBody>
                    <a:bodyPr/>
                    <a:lstStyle/>
                    <a:p>
                      <a:pPr algn="ctr" fontAlgn="ctr"/>
                      <a:r>
                        <a:rPr lang="ru-RU" sz="600" b="0" i="0" u="none" strike="noStrike">
                          <a:solidFill>
                            <a:srgbClr val="000000"/>
                          </a:solidFill>
                          <a:effectLst/>
                          <a:latin typeface="Times New Roman"/>
                        </a:rPr>
                        <a:t>27,0</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FFFF"/>
                    </a:solidFill>
                  </a:tcPr>
                </a:tc>
                <a:tc>
                  <a:txBody>
                    <a:bodyPr/>
                    <a:lstStyle/>
                    <a:p>
                      <a:pPr algn="ctr" fontAlgn="ctr"/>
                      <a:r>
                        <a:rPr lang="ru-RU" sz="600" b="0" i="0" u="none" strike="noStrike">
                          <a:solidFill>
                            <a:srgbClr val="000000"/>
                          </a:solidFill>
                          <a:effectLst/>
                          <a:latin typeface="Times New Roman"/>
                        </a:rPr>
                        <a:t>3,0</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FFFF"/>
                    </a:solidFill>
                  </a:tcPr>
                </a:tc>
                <a:tc>
                  <a:txBody>
                    <a:bodyPr/>
                    <a:lstStyle/>
                    <a:p>
                      <a:pPr algn="ctr" fontAlgn="ctr"/>
                      <a:r>
                        <a:rPr lang="ru-RU" sz="600" b="0" i="0" u="none" strike="noStrike">
                          <a:solidFill>
                            <a:srgbClr val="000000"/>
                          </a:solidFill>
                          <a:effectLst/>
                          <a:latin typeface="Times New Roman"/>
                        </a:rPr>
                        <a:t>27,0</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FFFF"/>
                    </a:solidFill>
                  </a:tcPr>
                </a:tc>
                <a:tc>
                  <a:txBody>
                    <a:bodyPr/>
                    <a:lstStyle/>
                    <a:p>
                      <a:pPr algn="ctr" fontAlgn="ctr"/>
                      <a:r>
                        <a:rPr lang="ru-RU" sz="600" b="0" i="0" u="none" strike="noStrike">
                          <a:solidFill>
                            <a:srgbClr val="000000"/>
                          </a:solidFill>
                          <a:effectLst/>
                          <a:latin typeface="Times New Roman"/>
                        </a:rPr>
                        <a:t>7,0</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FFFF"/>
                    </a:solidFill>
                  </a:tcPr>
                </a:tc>
                <a:tc>
                  <a:txBody>
                    <a:bodyPr/>
                    <a:lstStyle/>
                    <a:p>
                      <a:pPr algn="ctr" fontAlgn="ctr"/>
                      <a:r>
                        <a:rPr lang="ru-RU" sz="600" b="0" i="0" u="none" strike="noStrike">
                          <a:solidFill>
                            <a:srgbClr val="000000"/>
                          </a:solidFill>
                          <a:effectLst/>
                          <a:latin typeface="Times New Roman"/>
                        </a:rPr>
                        <a:t>8,0</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FFFF"/>
                    </a:solidFill>
                  </a:tcPr>
                </a:tc>
                <a:tc>
                  <a:txBody>
                    <a:bodyPr/>
                    <a:lstStyle/>
                    <a:p>
                      <a:pPr algn="ctr" fontAlgn="ctr"/>
                      <a:r>
                        <a:rPr lang="ru-RU" sz="600" b="0" i="0" u="none" strike="noStrike">
                          <a:solidFill>
                            <a:srgbClr val="000000"/>
                          </a:solidFill>
                          <a:effectLst/>
                          <a:latin typeface="Times New Roman"/>
                        </a:rPr>
                        <a:t> </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FFFF"/>
                    </a:solidFill>
                  </a:tcPr>
                </a:tc>
              </a:tr>
              <a:tr h="129127">
                <a:tc>
                  <a:txBody>
                    <a:bodyPr/>
                    <a:lstStyle/>
                    <a:p>
                      <a:pPr algn="l" fontAlgn="t"/>
                      <a:r>
                        <a:rPr lang="ru-RU" sz="600" b="0" i="0" u="none" strike="noStrike">
                          <a:solidFill>
                            <a:srgbClr val="000000"/>
                          </a:solidFill>
                          <a:effectLst/>
                          <a:latin typeface="Times New Roman"/>
                        </a:rPr>
                        <a:t>Дальнереченский ГО</a:t>
                      </a:r>
                    </a:p>
                  </a:txBody>
                  <a:tcPr marL="4592" marR="4592" marT="45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FFFF"/>
                    </a:solidFill>
                  </a:tcPr>
                </a:tc>
                <a:tc>
                  <a:txBody>
                    <a:bodyPr/>
                    <a:lstStyle/>
                    <a:p>
                      <a:pPr algn="ctr" fontAlgn="ctr"/>
                      <a:r>
                        <a:rPr lang="ru-RU" sz="600" b="1" i="0" u="none" strike="noStrike">
                          <a:solidFill>
                            <a:srgbClr val="000000"/>
                          </a:solidFill>
                          <a:effectLst/>
                          <a:latin typeface="Times New Roman"/>
                        </a:rPr>
                        <a:t>91,0</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FFFF"/>
                    </a:solidFill>
                  </a:tcPr>
                </a:tc>
                <a:tc>
                  <a:txBody>
                    <a:bodyPr/>
                    <a:lstStyle/>
                    <a:p>
                      <a:pPr algn="ctr" fontAlgn="ctr"/>
                      <a:r>
                        <a:rPr lang="ru-RU" sz="600" b="1" i="0" u="none" strike="noStrike">
                          <a:solidFill>
                            <a:srgbClr val="000000"/>
                          </a:solidFill>
                          <a:effectLst/>
                          <a:latin typeface="Times New Roman"/>
                        </a:rPr>
                        <a:t>21-23</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FFFF"/>
                    </a:solidFill>
                  </a:tcPr>
                </a:tc>
                <a:tc>
                  <a:txBody>
                    <a:bodyPr/>
                    <a:lstStyle/>
                    <a:p>
                      <a:pPr algn="ctr" fontAlgn="ctr"/>
                      <a:r>
                        <a:rPr lang="ru-RU" sz="600" b="1" i="0" u="none" strike="noStrike">
                          <a:solidFill>
                            <a:srgbClr val="000000"/>
                          </a:solidFill>
                          <a:effectLst/>
                          <a:latin typeface="Times New Roman"/>
                        </a:rPr>
                        <a:t>91,0</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FFFF"/>
                    </a:solidFill>
                  </a:tcPr>
                </a:tc>
                <a:tc>
                  <a:txBody>
                    <a:bodyPr/>
                    <a:lstStyle/>
                    <a:p>
                      <a:pPr algn="ctr" fontAlgn="ctr"/>
                      <a:r>
                        <a:rPr lang="ru-RU" sz="600" b="0" i="0" u="none" strike="noStrike">
                          <a:solidFill>
                            <a:srgbClr val="000000"/>
                          </a:solidFill>
                          <a:effectLst/>
                          <a:latin typeface="Times New Roman"/>
                        </a:rPr>
                        <a:t>13,0</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FFFF"/>
                    </a:solidFill>
                  </a:tcPr>
                </a:tc>
                <a:tc>
                  <a:txBody>
                    <a:bodyPr/>
                    <a:lstStyle/>
                    <a:p>
                      <a:pPr algn="ctr" fontAlgn="ctr"/>
                      <a:r>
                        <a:rPr lang="ru-RU" sz="600" b="0" i="0" u="none" strike="noStrike">
                          <a:solidFill>
                            <a:srgbClr val="000000"/>
                          </a:solidFill>
                          <a:effectLst/>
                          <a:latin typeface="Times New Roman"/>
                        </a:rPr>
                        <a:t>6,0</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FFFF"/>
                    </a:solidFill>
                  </a:tcPr>
                </a:tc>
                <a:tc>
                  <a:txBody>
                    <a:bodyPr/>
                    <a:lstStyle/>
                    <a:p>
                      <a:pPr algn="ctr" fontAlgn="ctr"/>
                      <a:r>
                        <a:rPr lang="ru-RU" sz="600" b="0" i="0" u="none" strike="noStrike">
                          <a:solidFill>
                            <a:srgbClr val="000000"/>
                          </a:solidFill>
                          <a:effectLst/>
                          <a:latin typeface="Times New Roman"/>
                        </a:rPr>
                        <a:t>27,0</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FFFF"/>
                    </a:solidFill>
                  </a:tcPr>
                </a:tc>
                <a:tc>
                  <a:txBody>
                    <a:bodyPr/>
                    <a:lstStyle/>
                    <a:p>
                      <a:pPr algn="ctr" fontAlgn="ctr"/>
                      <a:r>
                        <a:rPr lang="ru-RU" sz="600" b="0" i="0" u="none" strike="noStrike">
                          <a:solidFill>
                            <a:srgbClr val="000000"/>
                          </a:solidFill>
                          <a:effectLst/>
                          <a:latin typeface="Times New Roman"/>
                        </a:rPr>
                        <a:t>3,0</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FFFF"/>
                    </a:solidFill>
                  </a:tcPr>
                </a:tc>
                <a:tc>
                  <a:txBody>
                    <a:bodyPr/>
                    <a:lstStyle/>
                    <a:p>
                      <a:pPr algn="ctr" fontAlgn="ctr"/>
                      <a:r>
                        <a:rPr lang="ru-RU" sz="600" b="0" i="0" u="none" strike="noStrike">
                          <a:solidFill>
                            <a:srgbClr val="000000"/>
                          </a:solidFill>
                          <a:effectLst/>
                          <a:latin typeface="Times New Roman"/>
                        </a:rPr>
                        <a:t>27,0</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FFFF"/>
                    </a:solidFill>
                  </a:tcPr>
                </a:tc>
                <a:tc>
                  <a:txBody>
                    <a:bodyPr/>
                    <a:lstStyle/>
                    <a:p>
                      <a:pPr algn="ctr" fontAlgn="ctr"/>
                      <a:r>
                        <a:rPr lang="ru-RU" sz="600" b="0" i="0" u="none" strike="noStrike">
                          <a:solidFill>
                            <a:srgbClr val="000000"/>
                          </a:solidFill>
                          <a:effectLst/>
                          <a:latin typeface="Times New Roman"/>
                        </a:rPr>
                        <a:t>7,0</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FFFF"/>
                    </a:solidFill>
                  </a:tcPr>
                </a:tc>
                <a:tc>
                  <a:txBody>
                    <a:bodyPr/>
                    <a:lstStyle/>
                    <a:p>
                      <a:pPr algn="ctr" fontAlgn="ctr"/>
                      <a:r>
                        <a:rPr lang="ru-RU" sz="600" b="0" i="0" u="none" strike="noStrike">
                          <a:solidFill>
                            <a:srgbClr val="000000"/>
                          </a:solidFill>
                          <a:effectLst/>
                          <a:latin typeface="Times New Roman"/>
                        </a:rPr>
                        <a:t>8,0</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FFFF"/>
                    </a:solidFill>
                  </a:tcPr>
                </a:tc>
                <a:tc>
                  <a:txBody>
                    <a:bodyPr/>
                    <a:lstStyle/>
                    <a:p>
                      <a:pPr algn="ctr" fontAlgn="ctr"/>
                      <a:r>
                        <a:rPr lang="ru-RU" sz="600" b="0" i="0" u="none" strike="noStrike">
                          <a:solidFill>
                            <a:srgbClr val="000000"/>
                          </a:solidFill>
                          <a:effectLst/>
                          <a:latin typeface="Times New Roman"/>
                        </a:rPr>
                        <a:t> </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FFFF"/>
                    </a:solidFill>
                  </a:tcPr>
                </a:tc>
              </a:tr>
              <a:tr h="129127">
                <a:tc>
                  <a:txBody>
                    <a:bodyPr/>
                    <a:lstStyle/>
                    <a:p>
                      <a:pPr algn="l" fontAlgn="t"/>
                      <a:r>
                        <a:rPr lang="ru-RU" sz="600" b="0" i="0" u="none" strike="noStrike">
                          <a:solidFill>
                            <a:srgbClr val="000000"/>
                          </a:solidFill>
                          <a:effectLst/>
                          <a:latin typeface="Times New Roman"/>
                        </a:rPr>
                        <a:t>Дальнереченский МР</a:t>
                      </a:r>
                    </a:p>
                  </a:txBody>
                  <a:tcPr marL="4592" marR="4592" marT="45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FFFF"/>
                    </a:solidFill>
                  </a:tcPr>
                </a:tc>
                <a:tc>
                  <a:txBody>
                    <a:bodyPr/>
                    <a:lstStyle/>
                    <a:p>
                      <a:pPr algn="ctr" fontAlgn="ctr"/>
                      <a:r>
                        <a:rPr lang="ru-RU" sz="600" b="1" i="0" u="none" strike="noStrike">
                          <a:solidFill>
                            <a:srgbClr val="000000"/>
                          </a:solidFill>
                          <a:effectLst/>
                          <a:latin typeface="Times New Roman"/>
                        </a:rPr>
                        <a:t>91,0</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FFFF"/>
                    </a:solidFill>
                  </a:tcPr>
                </a:tc>
                <a:tc>
                  <a:txBody>
                    <a:bodyPr/>
                    <a:lstStyle/>
                    <a:p>
                      <a:pPr algn="ctr" fontAlgn="ctr"/>
                      <a:r>
                        <a:rPr lang="ru-RU" sz="600" b="1" i="0" u="none" strike="noStrike">
                          <a:solidFill>
                            <a:srgbClr val="000000"/>
                          </a:solidFill>
                          <a:effectLst/>
                          <a:latin typeface="Times New Roman"/>
                        </a:rPr>
                        <a:t>21-23</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FFFF"/>
                    </a:solidFill>
                  </a:tcPr>
                </a:tc>
                <a:tc>
                  <a:txBody>
                    <a:bodyPr/>
                    <a:lstStyle/>
                    <a:p>
                      <a:pPr algn="ctr" fontAlgn="ctr"/>
                      <a:r>
                        <a:rPr lang="ru-RU" sz="600" b="1" i="0" u="none" strike="noStrike">
                          <a:solidFill>
                            <a:srgbClr val="000000"/>
                          </a:solidFill>
                          <a:effectLst/>
                          <a:latin typeface="Times New Roman"/>
                        </a:rPr>
                        <a:t>91,0</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FFFF"/>
                    </a:solidFill>
                  </a:tcPr>
                </a:tc>
                <a:tc>
                  <a:txBody>
                    <a:bodyPr/>
                    <a:lstStyle/>
                    <a:p>
                      <a:pPr algn="ctr" fontAlgn="ctr"/>
                      <a:r>
                        <a:rPr lang="ru-RU" sz="600" b="0" i="0" u="none" strike="noStrike">
                          <a:solidFill>
                            <a:srgbClr val="000000"/>
                          </a:solidFill>
                          <a:effectLst/>
                          <a:latin typeface="Times New Roman"/>
                        </a:rPr>
                        <a:t>13,0</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FFFF"/>
                    </a:solidFill>
                  </a:tcPr>
                </a:tc>
                <a:tc>
                  <a:txBody>
                    <a:bodyPr/>
                    <a:lstStyle/>
                    <a:p>
                      <a:pPr algn="ctr" fontAlgn="ctr"/>
                      <a:r>
                        <a:rPr lang="ru-RU" sz="600" b="0" i="0" u="none" strike="noStrike">
                          <a:solidFill>
                            <a:srgbClr val="000000"/>
                          </a:solidFill>
                          <a:effectLst/>
                          <a:latin typeface="Times New Roman"/>
                        </a:rPr>
                        <a:t>3,0</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FFFF"/>
                    </a:solidFill>
                  </a:tcPr>
                </a:tc>
                <a:tc>
                  <a:txBody>
                    <a:bodyPr/>
                    <a:lstStyle/>
                    <a:p>
                      <a:pPr algn="ctr" fontAlgn="ctr"/>
                      <a:r>
                        <a:rPr lang="ru-RU" sz="600" b="0" i="0" u="none" strike="noStrike">
                          <a:solidFill>
                            <a:srgbClr val="000000"/>
                          </a:solidFill>
                          <a:effectLst/>
                          <a:latin typeface="Times New Roman"/>
                        </a:rPr>
                        <a:t>25,0</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FFFF"/>
                    </a:solidFill>
                  </a:tcPr>
                </a:tc>
                <a:tc>
                  <a:txBody>
                    <a:bodyPr/>
                    <a:lstStyle/>
                    <a:p>
                      <a:pPr algn="ctr" fontAlgn="ctr"/>
                      <a:r>
                        <a:rPr lang="ru-RU" sz="600" b="0" i="0" u="none" strike="noStrike">
                          <a:solidFill>
                            <a:srgbClr val="000000"/>
                          </a:solidFill>
                          <a:effectLst/>
                          <a:latin typeface="Times New Roman"/>
                        </a:rPr>
                        <a:t>3,0</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FFFF"/>
                    </a:solidFill>
                  </a:tcPr>
                </a:tc>
                <a:tc>
                  <a:txBody>
                    <a:bodyPr/>
                    <a:lstStyle/>
                    <a:p>
                      <a:pPr algn="ctr" fontAlgn="ctr"/>
                      <a:r>
                        <a:rPr lang="ru-RU" sz="600" b="0" i="0" u="none" strike="noStrike">
                          <a:solidFill>
                            <a:srgbClr val="000000"/>
                          </a:solidFill>
                          <a:effectLst/>
                          <a:latin typeface="Times New Roman"/>
                        </a:rPr>
                        <a:t>27,0</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FFFF"/>
                    </a:solidFill>
                  </a:tcPr>
                </a:tc>
                <a:tc>
                  <a:txBody>
                    <a:bodyPr/>
                    <a:lstStyle/>
                    <a:p>
                      <a:pPr algn="ctr" fontAlgn="ctr"/>
                      <a:r>
                        <a:rPr lang="ru-RU" sz="600" b="0" i="0" u="none" strike="noStrike">
                          <a:solidFill>
                            <a:srgbClr val="000000"/>
                          </a:solidFill>
                          <a:effectLst/>
                          <a:latin typeface="Times New Roman"/>
                        </a:rPr>
                        <a:t>7,0</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FFFF"/>
                    </a:solidFill>
                  </a:tcPr>
                </a:tc>
                <a:tc>
                  <a:txBody>
                    <a:bodyPr/>
                    <a:lstStyle/>
                    <a:p>
                      <a:pPr algn="ctr" fontAlgn="ctr"/>
                      <a:r>
                        <a:rPr lang="ru-RU" sz="600" b="0" i="0" u="none" strike="noStrike">
                          <a:solidFill>
                            <a:srgbClr val="000000"/>
                          </a:solidFill>
                          <a:effectLst/>
                          <a:latin typeface="Times New Roman"/>
                        </a:rPr>
                        <a:t>13,0</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FFFF"/>
                    </a:solidFill>
                  </a:tcPr>
                </a:tc>
                <a:tc>
                  <a:txBody>
                    <a:bodyPr/>
                    <a:lstStyle/>
                    <a:p>
                      <a:pPr algn="ctr" fontAlgn="ctr"/>
                      <a:r>
                        <a:rPr lang="ru-RU" sz="600" b="0" i="0" u="none" strike="noStrike">
                          <a:solidFill>
                            <a:srgbClr val="000000"/>
                          </a:solidFill>
                          <a:effectLst/>
                          <a:latin typeface="Times New Roman"/>
                        </a:rPr>
                        <a:t> </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FFFF"/>
                    </a:solidFill>
                  </a:tcPr>
                </a:tc>
              </a:tr>
              <a:tr h="129127">
                <a:tc>
                  <a:txBody>
                    <a:bodyPr/>
                    <a:lstStyle/>
                    <a:p>
                      <a:pPr algn="l" fontAlgn="t"/>
                      <a:r>
                        <a:rPr lang="ru-RU" sz="600" b="0" i="0" u="none" strike="noStrike">
                          <a:solidFill>
                            <a:srgbClr val="000000"/>
                          </a:solidFill>
                          <a:effectLst/>
                          <a:latin typeface="Times New Roman"/>
                        </a:rPr>
                        <a:t>Спасский МР</a:t>
                      </a:r>
                    </a:p>
                  </a:txBody>
                  <a:tcPr marL="4592" marR="4592" marT="45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FFFF"/>
                    </a:solidFill>
                  </a:tcPr>
                </a:tc>
                <a:tc>
                  <a:txBody>
                    <a:bodyPr/>
                    <a:lstStyle/>
                    <a:p>
                      <a:pPr algn="ctr" fontAlgn="ctr"/>
                      <a:r>
                        <a:rPr lang="ru-RU" sz="600" b="1" i="0" u="none" strike="noStrike">
                          <a:solidFill>
                            <a:srgbClr val="000000"/>
                          </a:solidFill>
                          <a:effectLst/>
                          <a:latin typeface="Times New Roman"/>
                        </a:rPr>
                        <a:t>88,0</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FFFF"/>
                    </a:solidFill>
                  </a:tcPr>
                </a:tc>
                <a:tc>
                  <a:txBody>
                    <a:bodyPr/>
                    <a:lstStyle/>
                    <a:p>
                      <a:pPr algn="ctr" fontAlgn="ctr"/>
                      <a:r>
                        <a:rPr lang="ru-RU" sz="600" b="1" i="0" u="none" strike="noStrike">
                          <a:solidFill>
                            <a:srgbClr val="000000"/>
                          </a:solidFill>
                          <a:effectLst/>
                          <a:latin typeface="Times New Roman"/>
                        </a:rPr>
                        <a:t>24</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FFFF"/>
                    </a:solidFill>
                  </a:tcPr>
                </a:tc>
                <a:tc>
                  <a:txBody>
                    <a:bodyPr/>
                    <a:lstStyle/>
                    <a:p>
                      <a:pPr algn="ctr" fontAlgn="ctr"/>
                      <a:r>
                        <a:rPr lang="ru-RU" sz="600" b="1" i="0" u="none" strike="noStrike">
                          <a:solidFill>
                            <a:srgbClr val="000000"/>
                          </a:solidFill>
                          <a:effectLst/>
                          <a:latin typeface="Times New Roman"/>
                        </a:rPr>
                        <a:t>88,0</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FFFF"/>
                    </a:solidFill>
                  </a:tcPr>
                </a:tc>
                <a:tc>
                  <a:txBody>
                    <a:bodyPr/>
                    <a:lstStyle/>
                    <a:p>
                      <a:pPr algn="ctr" fontAlgn="ctr"/>
                      <a:r>
                        <a:rPr lang="ru-RU" sz="600" b="0" i="0" u="none" strike="noStrike">
                          <a:solidFill>
                            <a:srgbClr val="000000"/>
                          </a:solidFill>
                          <a:effectLst/>
                          <a:latin typeface="Times New Roman"/>
                        </a:rPr>
                        <a:t>11,0</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FFFF"/>
                    </a:solidFill>
                  </a:tcPr>
                </a:tc>
                <a:tc>
                  <a:txBody>
                    <a:bodyPr/>
                    <a:lstStyle/>
                    <a:p>
                      <a:pPr algn="ctr" fontAlgn="ctr"/>
                      <a:r>
                        <a:rPr lang="ru-RU" sz="600" b="0" i="0" u="none" strike="noStrike">
                          <a:solidFill>
                            <a:srgbClr val="000000"/>
                          </a:solidFill>
                          <a:effectLst/>
                          <a:latin typeface="Times New Roman"/>
                        </a:rPr>
                        <a:t>6,0</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FFFF"/>
                    </a:solidFill>
                  </a:tcPr>
                </a:tc>
                <a:tc>
                  <a:txBody>
                    <a:bodyPr/>
                    <a:lstStyle/>
                    <a:p>
                      <a:pPr algn="ctr" fontAlgn="ctr"/>
                      <a:r>
                        <a:rPr lang="ru-RU" sz="600" b="0" i="0" u="none" strike="noStrike">
                          <a:solidFill>
                            <a:srgbClr val="000000"/>
                          </a:solidFill>
                          <a:effectLst/>
                          <a:latin typeface="Times New Roman"/>
                        </a:rPr>
                        <a:t>27,0</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FFFF"/>
                    </a:solidFill>
                  </a:tcPr>
                </a:tc>
                <a:tc>
                  <a:txBody>
                    <a:bodyPr/>
                    <a:lstStyle/>
                    <a:p>
                      <a:pPr algn="ctr" fontAlgn="ctr"/>
                      <a:r>
                        <a:rPr lang="ru-RU" sz="600" b="0" i="0" u="none" strike="noStrike">
                          <a:solidFill>
                            <a:srgbClr val="000000"/>
                          </a:solidFill>
                          <a:effectLst/>
                          <a:latin typeface="Times New Roman"/>
                        </a:rPr>
                        <a:t>3,0</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FFFF"/>
                    </a:solidFill>
                  </a:tcPr>
                </a:tc>
                <a:tc>
                  <a:txBody>
                    <a:bodyPr/>
                    <a:lstStyle/>
                    <a:p>
                      <a:pPr algn="ctr" fontAlgn="ctr"/>
                      <a:r>
                        <a:rPr lang="ru-RU" sz="600" b="0" i="0" u="none" strike="noStrike">
                          <a:solidFill>
                            <a:srgbClr val="000000"/>
                          </a:solidFill>
                          <a:effectLst/>
                          <a:latin typeface="Times New Roman"/>
                        </a:rPr>
                        <a:t>27,0</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FFFF"/>
                    </a:solidFill>
                  </a:tcPr>
                </a:tc>
                <a:tc>
                  <a:txBody>
                    <a:bodyPr/>
                    <a:lstStyle/>
                    <a:p>
                      <a:pPr algn="ctr" fontAlgn="ctr"/>
                      <a:r>
                        <a:rPr lang="ru-RU" sz="600" b="0" i="0" u="none" strike="noStrike">
                          <a:solidFill>
                            <a:srgbClr val="000000"/>
                          </a:solidFill>
                          <a:effectLst/>
                          <a:latin typeface="Times New Roman"/>
                        </a:rPr>
                        <a:t>7,0</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FFFF"/>
                    </a:solidFill>
                  </a:tcPr>
                </a:tc>
                <a:tc>
                  <a:txBody>
                    <a:bodyPr/>
                    <a:lstStyle/>
                    <a:p>
                      <a:pPr algn="ctr" fontAlgn="ctr"/>
                      <a:r>
                        <a:rPr lang="ru-RU" sz="600" b="0" i="0" u="none" strike="noStrike">
                          <a:solidFill>
                            <a:srgbClr val="000000"/>
                          </a:solidFill>
                          <a:effectLst/>
                          <a:latin typeface="Times New Roman"/>
                        </a:rPr>
                        <a:t>7,0</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FFFF"/>
                    </a:solidFill>
                  </a:tcPr>
                </a:tc>
                <a:tc>
                  <a:txBody>
                    <a:bodyPr/>
                    <a:lstStyle/>
                    <a:p>
                      <a:pPr algn="ctr" fontAlgn="ctr"/>
                      <a:r>
                        <a:rPr lang="ru-RU" sz="600" b="0" i="0" u="none" strike="noStrike">
                          <a:solidFill>
                            <a:srgbClr val="000000"/>
                          </a:solidFill>
                          <a:effectLst/>
                          <a:latin typeface="Times New Roman"/>
                        </a:rPr>
                        <a:t> </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FFFF"/>
                    </a:solidFill>
                  </a:tcPr>
                </a:tc>
              </a:tr>
              <a:tr h="129127">
                <a:tc>
                  <a:txBody>
                    <a:bodyPr/>
                    <a:lstStyle/>
                    <a:p>
                      <a:pPr algn="l" fontAlgn="t"/>
                      <a:r>
                        <a:rPr lang="ru-RU" sz="600" b="0" i="0" u="none" strike="noStrike">
                          <a:solidFill>
                            <a:srgbClr val="000000"/>
                          </a:solidFill>
                          <a:effectLst/>
                          <a:latin typeface="Times New Roman"/>
                        </a:rPr>
                        <a:t>Хасанский МО</a:t>
                      </a:r>
                    </a:p>
                  </a:txBody>
                  <a:tcPr marL="4592" marR="4592" marT="45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FFFF"/>
                    </a:solidFill>
                  </a:tcPr>
                </a:tc>
                <a:tc>
                  <a:txBody>
                    <a:bodyPr/>
                    <a:lstStyle/>
                    <a:p>
                      <a:pPr algn="ctr" fontAlgn="ctr"/>
                      <a:r>
                        <a:rPr lang="ru-RU" sz="600" b="1" i="0" u="none" strike="noStrike">
                          <a:solidFill>
                            <a:srgbClr val="000000"/>
                          </a:solidFill>
                          <a:effectLst/>
                          <a:latin typeface="Times New Roman"/>
                        </a:rPr>
                        <a:t>85,0</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FFFF"/>
                    </a:solidFill>
                  </a:tcPr>
                </a:tc>
                <a:tc>
                  <a:txBody>
                    <a:bodyPr/>
                    <a:lstStyle/>
                    <a:p>
                      <a:pPr algn="ctr" fontAlgn="ctr"/>
                      <a:r>
                        <a:rPr lang="ru-RU" sz="600" b="1" i="0" u="none" strike="noStrike">
                          <a:solidFill>
                            <a:srgbClr val="000000"/>
                          </a:solidFill>
                          <a:effectLst/>
                          <a:latin typeface="Times New Roman"/>
                        </a:rPr>
                        <a:t>25</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FFFF"/>
                    </a:solidFill>
                  </a:tcPr>
                </a:tc>
                <a:tc>
                  <a:txBody>
                    <a:bodyPr/>
                    <a:lstStyle/>
                    <a:p>
                      <a:pPr algn="ctr" fontAlgn="ctr"/>
                      <a:r>
                        <a:rPr lang="ru-RU" sz="600" b="1" i="0" u="none" strike="noStrike">
                          <a:solidFill>
                            <a:srgbClr val="000000"/>
                          </a:solidFill>
                          <a:effectLst/>
                          <a:latin typeface="Times New Roman"/>
                        </a:rPr>
                        <a:t>85,0</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FFFF"/>
                    </a:solidFill>
                  </a:tcPr>
                </a:tc>
                <a:tc>
                  <a:txBody>
                    <a:bodyPr/>
                    <a:lstStyle/>
                    <a:p>
                      <a:pPr algn="ctr" fontAlgn="ctr"/>
                      <a:r>
                        <a:rPr lang="ru-RU" sz="600" b="0" i="0" u="none" strike="noStrike">
                          <a:solidFill>
                            <a:srgbClr val="000000"/>
                          </a:solidFill>
                          <a:effectLst/>
                          <a:latin typeface="Times New Roman"/>
                        </a:rPr>
                        <a:t>11,0</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FFFF"/>
                    </a:solidFill>
                  </a:tcPr>
                </a:tc>
                <a:tc>
                  <a:txBody>
                    <a:bodyPr/>
                    <a:lstStyle/>
                    <a:p>
                      <a:pPr algn="ctr" fontAlgn="ctr"/>
                      <a:r>
                        <a:rPr lang="ru-RU" sz="600" b="0" i="0" u="none" strike="noStrike">
                          <a:solidFill>
                            <a:srgbClr val="000000"/>
                          </a:solidFill>
                          <a:effectLst/>
                          <a:latin typeface="Times New Roman"/>
                        </a:rPr>
                        <a:t>3,0</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FFFF"/>
                    </a:solidFill>
                  </a:tcPr>
                </a:tc>
                <a:tc>
                  <a:txBody>
                    <a:bodyPr/>
                    <a:lstStyle/>
                    <a:p>
                      <a:pPr algn="ctr" fontAlgn="ctr"/>
                      <a:r>
                        <a:rPr lang="ru-RU" sz="600" b="0" i="0" u="none" strike="noStrike">
                          <a:solidFill>
                            <a:srgbClr val="000000"/>
                          </a:solidFill>
                          <a:effectLst/>
                          <a:latin typeface="Times New Roman"/>
                        </a:rPr>
                        <a:t>27,0</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FFFF"/>
                    </a:solidFill>
                  </a:tcPr>
                </a:tc>
                <a:tc>
                  <a:txBody>
                    <a:bodyPr/>
                    <a:lstStyle/>
                    <a:p>
                      <a:pPr algn="ctr" fontAlgn="ctr"/>
                      <a:r>
                        <a:rPr lang="ru-RU" sz="600" b="0" i="0" u="none" strike="noStrike">
                          <a:solidFill>
                            <a:srgbClr val="000000"/>
                          </a:solidFill>
                          <a:effectLst/>
                          <a:latin typeface="Times New Roman"/>
                        </a:rPr>
                        <a:t>2,0</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FFFF"/>
                    </a:solidFill>
                  </a:tcPr>
                </a:tc>
                <a:tc>
                  <a:txBody>
                    <a:bodyPr/>
                    <a:lstStyle/>
                    <a:p>
                      <a:pPr algn="ctr" fontAlgn="ctr"/>
                      <a:r>
                        <a:rPr lang="ru-RU" sz="600" b="0" i="0" u="none" strike="noStrike">
                          <a:solidFill>
                            <a:srgbClr val="000000"/>
                          </a:solidFill>
                          <a:effectLst/>
                          <a:latin typeface="Times New Roman"/>
                        </a:rPr>
                        <a:t>27,0</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FFFF"/>
                    </a:solidFill>
                  </a:tcPr>
                </a:tc>
                <a:tc>
                  <a:txBody>
                    <a:bodyPr/>
                    <a:lstStyle/>
                    <a:p>
                      <a:pPr algn="ctr" fontAlgn="ctr"/>
                      <a:r>
                        <a:rPr lang="ru-RU" sz="600" b="0" i="0" u="none" strike="noStrike">
                          <a:solidFill>
                            <a:srgbClr val="000000"/>
                          </a:solidFill>
                          <a:effectLst/>
                          <a:latin typeface="Times New Roman"/>
                        </a:rPr>
                        <a:t>7,0</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FFFF"/>
                    </a:solidFill>
                  </a:tcPr>
                </a:tc>
                <a:tc>
                  <a:txBody>
                    <a:bodyPr/>
                    <a:lstStyle/>
                    <a:p>
                      <a:pPr algn="ctr" fontAlgn="ctr"/>
                      <a:r>
                        <a:rPr lang="ru-RU" sz="600" b="0" i="0" u="none" strike="noStrike">
                          <a:solidFill>
                            <a:srgbClr val="000000"/>
                          </a:solidFill>
                          <a:effectLst/>
                          <a:latin typeface="Times New Roman"/>
                        </a:rPr>
                        <a:t>8,0</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FFFF"/>
                    </a:solidFill>
                  </a:tcPr>
                </a:tc>
                <a:tc>
                  <a:txBody>
                    <a:bodyPr/>
                    <a:lstStyle/>
                    <a:p>
                      <a:pPr algn="ctr" fontAlgn="ctr"/>
                      <a:r>
                        <a:rPr lang="ru-RU" sz="600" b="0" i="0" u="none" strike="noStrike">
                          <a:solidFill>
                            <a:srgbClr val="000000"/>
                          </a:solidFill>
                          <a:effectLst/>
                          <a:latin typeface="Times New Roman"/>
                        </a:rPr>
                        <a:t> </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FFFF"/>
                    </a:solidFill>
                  </a:tcPr>
                </a:tc>
              </a:tr>
              <a:tr h="172169">
                <a:tc gridSpan="12">
                  <a:txBody>
                    <a:bodyPr/>
                    <a:lstStyle/>
                    <a:p>
                      <a:pPr algn="ctr" fontAlgn="t"/>
                      <a:r>
                        <a:rPr lang="ru-RU" sz="800" b="1" i="0" u="none" strike="noStrike">
                          <a:solidFill>
                            <a:srgbClr val="000000"/>
                          </a:solidFill>
                          <a:effectLst/>
                          <a:latin typeface="Times New Roman"/>
                        </a:rPr>
                        <a:t>II степень открытости бюджетных данных (средний уровень)</a:t>
                      </a:r>
                    </a:p>
                  </a:txBody>
                  <a:tcPr marL="4592" marR="4592" marT="45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129127">
                <a:tc>
                  <a:txBody>
                    <a:bodyPr/>
                    <a:lstStyle/>
                    <a:p>
                      <a:pPr algn="l" fontAlgn="t"/>
                      <a:r>
                        <a:rPr lang="ru-RU" sz="600" b="0" i="0" u="none" strike="noStrike">
                          <a:solidFill>
                            <a:srgbClr val="000000"/>
                          </a:solidFill>
                          <a:effectLst/>
                          <a:latin typeface="Times New Roman"/>
                        </a:rPr>
                        <a:t>ГО Большой Камень</a:t>
                      </a:r>
                    </a:p>
                  </a:txBody>
                  <a:tcPr marL="4592" marR="4592" marT="45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FFFF"/>
                    </a:solidFill>
                  </a:tcPr>
                </a:tc>
                <a:tc>
                  <a:txBody>
                    <a:bodyPr/>
                    <a:lstStyle/>
                    <a:p>
                      <a:pPr algn="ctr" fontAlgn="ctr"/>
                      <a:r>
                        <a:rPr lang="ru-RU" sz="600" b="1" i="0" u="none" strike="noStrike">
                          <a:solidFill>
                            <a:srgbClr val="000000"/>
                          </a:solidFill>
                          <a:effectLst/>
                          <a:latin typeface="Times New Roman"/>
                        </a:rPr>
                        <a:t>79,0</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FFFF"/>
                    </a:solidFill>
                  </a:tcPr>
                </a:tc>
                <a:tc>
                  <a:txBody>
                    <a:bodyPr/>
                    <a:lstStyle/>
                    <a:p>
                      <a:pPr algn="ctr" fontAlgn="ctr"/>
                      <a:r>
                        <a:rPr lang="ru-RU" sz="600" b="1" i="0" u="none" strike="noStrike">
                          <a:solidFill>
                            <a:srgbClr val="000000"/>
                          </a:solidFill>
                          <a:effectLst/>
                          <a:latin typeface="Times New Roman"/>
                        </a:rPr>
                        <a:t>26</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FFFF"/>
                    </a:solidFill>
                  </a:tcPr>
                </a:tc>
                <a:tc>
                  <a:txBody>
                    <a:bodyPr/>
                    <a:lstStyle/>
                    <a:p>
                      <a:pPr algn="ctr" fontAlgn="ctr"/>
                      <a:r>
                        <a:rPr lang="ru-RU" sz="600" b="1" i="0" u="none" strike="noStrike">
                          <a:solidFill>
                            <a:srgbClr val="000000"/>
                          </a:solidFill>
                          <a:effectLst/>
                          <a:latin typeface="Times New Roman"/>
                        </a:rPr>
                        <a:t>79,0</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FFFF"/>
                    </a:solidFill>
                  </a:tcPr>
                </a:tc>
                <a:tc>
                  <a:txBody>
                    <a:bodyPr/>
                    <a:lstStyle/>
                    <a:p>
                      <a:pPr algn="ctr" fontAlgn="ctr"/>
                      <a:r>
                        <a:rPr lang="ru-RU" sz="600" b="0" i="0" u="none" strike="noStrike">
                          <a:solidFill>
                            <a:srgbClr val="000000"/>
                          </a:solidFill>
                          <a:effectLst/>
                          <a:latin typeface="Times New Roman"/>
                        </a:rPr>
                        <a:t>13,0</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FFFF"/>
                    </a:solidFill>
                  </a:tcPr>
                </a:tc>
                <a:tc>
                  <a:txBody>
                    <a:bodyPr/>
                    <a:lstStyle/>
                    <a:p>
                      <a:pPr algn="ctr" fontAlgn="ctr"/>
                      <a:r>
                        <a:rPr lang="ru-RU" sz="600" b="0" i="0" u="none" strike="noStrike">
                          <a:solidFill>
                            <a:srgbClr val="000000"/>
                          </a:solidFill>
                          <a:effectLst/>
                          <a:latin typeface="Times New Roman"/>
                        </a:rPr>
                        <a:t>6,0</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FFFF"/>
                    </a:solidFill>
                  </a:tcPr>
                </a:tc>
                <a:tc>
                  <a:txBody>
                    <a:bodyPr/>
                    <a:lstStyle/>
                    <a:p>
                      <a:pPr algn="ctr" fontAlgn="ctr"/>
                      <a:r>
                        <a:rPr lang="ru-RU" sz="600" b="0" i="0" u="none" strike="noStrike">
                          <a:solidFill>
                            <a:srgbClr val="000000"/>
                          </a:solidFill>
                          <a:effectLst/>
                          <a:latin typeface="Times New Roman"/>
                        </a:rPr>
                        <a:t>25,0</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FFFF"/>
                    </a:solidFill>
                  </a:tcPr>
                </a:tc>
                <a:tc>
                  <a:txBody>
                    <a:bodyPr/>
                    <a:lstStyle/>
                    <a:p>
                      <a:pPr algn="ctr" fontAlgn="ctr"/>
                      <a:r>
                        <a:rPr lang="ru-RU" sz="600" b="0" i="0" u="none" strike="noStrike">
                          <a:solidFill>
                            <a:srgbClr val="000000"/>
                          </a:solidFill>
                          <a:effectLst/>
                          <a:latin typeface="Times New Roman"/>
                        </a:rPr>
                        <a:t>3,0</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FFFF"/>
                    </a:solidFill>
                  </a:tcPr>
                </a:tc>
                <a:tc>
                  <a:txBody>
                    <a:bodyPr/>
                    <a:lstStyle/>
                    <a:p>
                      <a:pPr algn="ctr" fontAlgn="ctr"/>
                      <a:r>
                        <a:rPr lang="ru-RU" sz="600" b="0" i="0" u="none" strike="noStrike">
                          <a:solidFill>
                            <a:srgbClr val="000000"/>
                          </a:solidFill>
                          <a:effectLst/>
                          <a:latin typeface="Times New Roman"/>
                        </a:rPr>
                        <a:t>23,0</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FFFF"/>
                    </a:solidFill>
                  </a:tcPr>
                </a:tc>
                <a:tc>
                  <a:txBody>
                    <a:bodyPr/>
                    <a:lstStyle/>
                    <a:p>
                      <a:pPr algn="ctr" fontAlgn="ctr"/>
                      <a:r>
                        <a:rPr lang="ru-RU" sz="600" b="0" i="0" u="none" strike="noStrike">
                          <a:solidFill>
                            <a:srgbClr val="000000"/>
                          </a:solidFill>
                          <a:effectLst/>
                          <a:latin typeface="Times New Roman"/>
                        </a:rPr>
                        <a:t>5,0</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FFFF"/>
                    </a:solidFill>
                  </a:tcPr>
                </a:tc>
                <a:tc>
                  <a:txBody>
                    <a:bodyPr/>
                    <a:lstStyle/>
                    <a:p>
                      <a:pPr algn="ctr" fontAlgn="ctr"/>
                      <a:r>
                        <a:rPr lang="ru-RU" sz="600" b="0" i="0" u="none" strike="noStrike">
                          <a:solidFill>
                            <a:srgbClr val="000000"/>
                          </a:solidFill>
                          <a:effectLst/>
                          <a:latin typeface="Times New Roman"/>
                        </a:rPr>
                        <a:t>4,0</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FFFF"/>
                    </a:solidFill>
                  </a:tcPr>
                </a:tc>
                <a:tc>
                  <a:txBody>
                    <a:bodyPr/>
                    <a:lstStyle/>
                    <a:p>
                      <a:pPr algn="ctr" fontAlgn="ctr"/>
                      <a:r>
                        <a:rPr lang="ru-RU" sz="600" b="0" i="0" u="none" strike="noStrike">
                          <a:solidFill>
                            <a:srgbClr val="000000"/>
                          </a:solidFill>
                          <a:effectLst/>
                          <a:latin typeface="Times New Roman"/>
                        </a:rPr>
                        <a:t> </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FFFF"/>
                    </a:solidFill>
                  </a:tcPr>
                </a:tc>
              </a:tr>
              <a:tr h="128588">
                <a:tc>
                  <a:txBody>
                    <a:bodyPr/>
                    <a:lstStyle/>
                    <a:p>
                      <a:pPr algn="l" fontAlgn="t"/>
                      <a:r>
                        <a:rPr lang="ru-RU" sz="600" b="0" i="0" u="none" strike="noStrike">
                          <a:solidFill>
                            <a:srgbClr val="000000"/>
                          </a:solidFill>
                          <a:effectLst/>
                          <a:latin typeface="Times New Roman"/>
                        </a:rPr>
                        <a:t>Лесозаводский ГО</a:t>
                      </a:r>
                    </a:p>
                  </a:txBody>
                  <a:tcPr marL="4592" marR="4592" marT="45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FFFF"/>
                    </a:solidFill>
                  </a:tcPr>
                </a:tc>
                <a:tc>
                  <a:txBody>
                    <a:bodyPr/>
                    <a:lstStyle/>
                    <a:p>
                      <a:pPr algn="ctr" fontAlgn="ctr"/>
                      <a:r>
                        <a:rPr lang="ru-RU" sz="600" b="1" i="0" u="none" strike="noStrike">
                          <a:solidFill>
                            <a:srgbClr val="000000"/>
                          </a:solidFill>
                          <a:effectLst/>
                          <a:latin typeface="Times New Roman"/>
                        </a:rPr>
                        <a:t>78,0</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FFFF"/>
                    </a:solidFill>
                  </a:tcPr>
                </a:tc>
                <a:tc>
                  <a:txBody>
                    <a:bodyPr/>
                    <a:lstStyle/>
                    <a:p>
                      <a:pPr algn="ctr" fontAlgn="ctr"/>
                      <a:r>
                        <a:rPr lang="ru-RU" sz="600" b="1" i="0" u="none" strike="noStrike">
                          <a:solidFill>
                            <a:srgbClr val="000000"/>
                          </a:solidFill>
                          <a:effectLst/>
                          <a:latin typeface="Times New Roman"/>
                        </a:rPr>
                        <a:t>27</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FFFF"/>
                    </a:solidFill>
                  </a:tcPr>
                </a:tc>
                <a:tc>
                  <a:txBody>
                    <a:bodyPr/>
                    <a:lstStyle/>
                    <a:p>
                      <a:pPr algn="ctr" fontAlgn="ctr"/>
                      <a:r>
                        <a:rPr lang="ru-RU" sz="600" b="1" i="0" u="none" strike="noStrike">
                          <a:solidFill>
                            <a:srgbClr val="000000"/>
                          </a:solidFill>
                          <a:effectLst/>
                          <a:latin typeface="Times New Roman"/>
                        </a:rPr>
                        <a:t>78,0</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FFFF"/>
                    </a:solidFill>
                  </a:tcPr>
                </a:tc>
                <a:tc>
                  <a:txBody>
                    <a:bodyPr/>
                    <a:lstStyle/>
                    <a:p>
                      <a:pPr algn="ctr" fontAlgn="ctr"/>
                      <a:r>
                        <a:rPr lang="ru-RU" sz="600" b="0" i="0" u="none" strike="noStrike">
                          <a:solidFill>
                            <a:srgbClr val="000000"/>
                          </a:solidFill>
                          <a:effectLst/>
                          <a:latin typeface="Times New Roman"/>
                        </a:rPr>
                        <a:t>13,0</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FFFF"/>
                    </a:solidFill>
                  </a:tcPr>
                </a:tc>
                <a:tc>
                  <a:txBody>
                    <a:bodyPr/>
                    <a:lstStyle/>
                    <a:p>
                      <a:pPr algn="ctr" fontAlgn="ctr"/>
                      <a:r>
                        <a:rPr lang="ru-RU" sz="600" b="0" i="0" u="none" strike="noStrike">
                          <a:solidFill>
                            <a:srgbClr val="000000"/>
                          </a:solidFill>
                          <a:effectLst/>
                          <a:latin typeface="Times New Roman"/>
                        </a:rPr>
                        <a:t>6,0</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FFFF"/>
                    </a:solidFill>
                  </a:tcPr>
                </a:tc>
                <a:tc>
                  <a:txBody>
                    <a:bodyPr/>
                    <a:lstStyle/>
                    <a:p>
                      <a:pPr algn="ctr" fontAlgn="ctr"/>
                      <a:r>
                        <a:rPr lang="ru-RU" sz="600" b="0" i="0" u="none" strike="noStrike">
                          <a:solidFill>
                            <a:srgbClr val="000000"/>
                          </a:solidFill>
                          <a:effectLst/>
                          <a:latin typeface="Times New Roman"/>
                        </a:rPr>
                        <a:t>20,0</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FFFF"/>
                    </a:solidFill>
                  </a:tcPr>
                </a:tc>
                <a:tc>
                  <a:txBody>
                    <a:bodyPr/>
                    <a:lstStyle/>
                    <a:p>
                      <a:pPr algn="ctr" fontAlgn="ctr"/>
                      <a:r>
                        <a:rPr lang="ru-RU" sz="600" b="0" i="0" u="none" strike="noStrike">
                          <a:solidFill>
                            <a:srgbClr val="000000"/>
                          </a:solidFill>
                          <a:effectLst/>
                          <a:latin typeface="Times New Roman"/>
                        </a:rPr>
                        <a:t>3,0</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FFFF"/>
                    </a:solidFill>
                  </a:tcPr>
                </a:tc>
                <a:tc>
                  <a:txBody>
                    <a:bodyPr/>
                    <a:lstStyle/>
                    <a:p>
                      <a:pPr algn="ctr" fontAlgn="ctr"/>
                      <a:r>
                        <a:rPr lang="ru-RU" sz="600" b="0" i="0" u="none" strike="noStrike">
                          <a:solidFill>
                            <a:srgbClr val="000000"/>
                          </a:solidFill>
                          <a:effectLst/>
                          <a:latin typeface="Times New Roman"/>
                        </a:rPr>
                        <a:t>21.0</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FFFF"/>
                    </a:solidFill>
                  </a:tcPr>
                </a:tc>
                <a:tc>
                  <a:txBody>
                    <a:bodyPr/>
                    <a:lstStyle/>
                    <a:p>
                      <a:pPr algn="ctr" fontAlgn="ctr"/>
                      <a:r>
                        <a:rPr lang="ru-RU" sz="600" b="0" i="0" u="none" strike="noStrike">
                          <a:solidFill>
                            <a:srgbClr val="000000"/>
                          </a:solidFill>
                          <a:effectLst/>
                          <a:latin typeface="Times New Roman"/>
                        </a:rPr>
                        <a:t>7,0</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FFFF"/>
                    </a:solidFill>
                  </a:tcPr>
                </a:tc>
                <a:tc>
                  <a:txBody>
                    <a:bodyPr/>
                    <a:lstStyle/>
                    <a:p>
                      <a:pPr algn="ctr" fontAlgn="ctr"/>
                      <a:r>
                        <a:rPr lang="ru-RU" sz="600" b="0" i="0" u="none" strike="noStrike">
                          <a:solidFill>
                            <a:srgbClr val="000000"/>
                          </a:solidFill>
                          <a:effectLst/>
                          <a:latin typeface="Times New Roman"/>
                        </a:rPr>
                        <a:t>8,0</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FFFF"/>
                    </a:solidFill>
                  </a:tcPr>
                </a:tc>
                <a:tc>
                  <a:txBody>
                    <a:bodyPr/>
                    <a:lstStyle/>
                    <a:p>
                      <a:pPr algn="ctr" fontAlgn="ctr"/>
                      <a:r>
                        <a:rPr lang="ru-RU" sz="600" b="0" i="0" u="none" strike="noStrike">
                          <a:solidFill>
                            <a:srgbClr val="000000"/>
                          </a:solidFill>
                          <a:effectLst/>
                          <a:latin typeface="Times New Roman"/>
                        </a:rPr>
                        <a:t> </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FFFF"/>
                    </a:solidFill>
                  </a:tcPr>
                </a:tc>
              </a:tr>
              <a:tr h="128588">
                <a:tc>
                  <a:txBody>
                    <a:bodyPr/>
                    <a:lstStyle/>
                    <a:p>
                      <a:pPr algn="l" fontAlgn="t"/>
                      <a:r>
                        <a:rPr lang="ru-RU" sz="600" b="0" i="0" u="none" strike="noStrike">
                          <a:solidFill>
                            <a:srgbClr val="000000"/>
                          </a:solidFill>
                          <a:effectLst/>
                          <a:latin typeface="Times New Roman"/>
                        </a:rPr>
                        <a:t>ГО ЗАТО Фокино</a:t>
                      </a:r>
                    </a:p>
                  </a:txBody>
                  <a:tcPr marL="4592" marR="4592" marT="45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FFFF"/>
                    </a:solidFill>
                  </a:tcPr>
                </a:tc>
                <a:tc>
                  <a:txBody>
                    <a:bodyPr/>
                    <a:lstStyle/>
                    <a:p>
                      <a:pPr algn="ctr" fontAlgn="ctr"/>
                      <a:r>
                        <a:rPr lang="ru-RU" sz="600" b="1" i="0" u="none" strike="noStrike">
                          <a:solidFill>
                            <a:srgbClr val="000000"/>
                          </a:solidFill>
                          <a:effectLst/>
                          <a:latin typeface="Times New Roman"/>
                        </a:rPr>
                        <a:t>76,0</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FFFF"/>
                    </a:solidFill>
                  </a:tcPr>
                </a:tc>
                <a:tc>
                  <a:txBody>
                    <a:bodyPr/>
                    <a:lstStyle/>
                    <a:p>
                      <a:pPr algn="ctr" fontAlgn="ctr"/>
                      <a:r>
                        <a:rPr lang="ru-RU" sz="600" b="1" i="0" u="none" strike="noStrike">
                          <a:solidFill>
                            <a:srgbClr val="000000"/>
                          </a:solidFill>
                          <a:effectLst/>
                          <a:latin typeface="Times New Roman"/>
                        </a:rPr>
                        <a:t>28</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FFFF"/>
                    </a:solidFill>
                  </a:tcPr>
                </a:tc>
                <a:tc>
                  <a:txBody>
                    <a:bodyPr/>
                    <a:lstStyle/>
                    <a:p>
                      <a:pPr algn="ctr" fontAlgn="ctr"/>
                      <a:r>
                        <a:rPr lang="ru-RU" sz="600" b="1" i="0" u="none" strike="noStrike">
                          <a:solidFill>
                            <a:srgbClr val="000000"/>
                          </a:solidFill>
                          <a:effectLst/>
                          <a:latin typeface="Times New Roman"/>
                        </a:rPr>
                        <a:t>76,0</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FFFF"/>
                    </a:solidFill>
                  </a:tcPr>
                </a:tc>
                <a:tc>
                  <a:txBody>
                    <a:bodyPr/>
                    <a:lstStyle/>
                    <a:p>
                      <a:pPr algn="ctr" fontAlgn="ctr"/>
                      <a:r>
                        <a:rPr lang="ru-RU" sz="600" b="0" i="0" u="none" strike="noStrike">
                          <a:solidFill>
                            <a:srgbClr val="000000"/>
                          </a:solidFill>
                          <a:effectLst/>
                          <a:latin typeface="Times New Roman"/>
                        </a:rPr>
                        <a:t>11,0</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FFFF"/>
                    </a:solidFill>
                  </a:tcPr>
                </a:tc>
                <a:tc>
                  <a:txBody>
                    <a:bodyPr/>
                    <a:lstStyle/>
                    <a:p>
                      <a:pPr algn="ctr" fontAlgn="ctr"/>
                      <a:r>
                        <a:rPr lang="ru-RU" sz="600" b="0" i="0" u="none" strike="noStrike">
                          <a:solidFill>
                            <a:srgbClr val="000000"/>
                          </a:solidFill>
                          <a:effectLst/>
                          <a:latin typeface="Times New Roman"/>
                        </a:rPr>
                        <a:t>6,0</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FFFF"/>
                    </a:solidFill>
                  </a:tcPr>
                </a:tc>
                <a:tc>
                  <a:txBody>
                    <a:bodyPr/>
                    <a:lstStyle/>
                    <a:p>
                      <a:pPr algn="ctr" fontAlgn="ctr"/>
                      <a:r>
                        <a:rPr lang="ru-RU" sz="600" b="0" i="0" u="none" strike="noStrike">
                          <a:solidFill>
                            <a:srgbClr val="000000"/>
                          </a:solidFill>
                          <a:effectLst/>
                          <a:latin typeface="Times New Roman"/>
                        </a:rPr>
                        <a:t>25,0</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FFFF"/>
                    </a:solidFill>
                  </a:tcPr>
                </a:tc>
                <a:tc>
                  <a:txBody>
                    <a:bodyPr/>
                    <a:lstStyle/>
                    <a:p>
                      <a:pPr algn="ctr" fontAlgn="ctr"/>
                      <a:r>
                        <a:rPr lang="ru-RU" sz="600" b="0" i="0" u="none" strike="noStrike">
                          <a:solidFill>
                            <a:srgbClr val="000000"/>
                          </a:solidFill>
                          <a:effectLst/>
                          <a:latin typeface="Times New Roman"/>
                        </a:rPr>
                        <a:t>3,0</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FFFF"/>
                    </a:solidFill>
                  </a:tcPr>
                </a:tc>
                <a:tc>
                  <a:txBody>
                    <a:bodyPr/>
                    <a:lstStyle/>
                    <a:p>
                      <a:pPr algn="ctr" fontAlgn="ctr"/>
                      <a:r>
                        <a:rPr lang="ru-RU" sz="600" b="0" i="0" u="none" strike="noStrike">
                          <a:solidFill>
                            <a:srgbClr val="000000"/>
                          </a:solidFill>
                          <a:effectLst/>
                          <a:latin typeface="Times New Roman"/>
                        </a:rPr>
                        <a:t>23,0</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FFFF"/>
                    </a:solidFill>
                  </a:tcPr>
                </a:tc>
                <a:tc>
                  <a:txBody>
                    <a:bodyPr/>
                    <a:lstStyle/>
                    <a:p>
                      <a:pPr algn="ctr" fontAlgn="ctr"/>
                      <a:r>
                        <a:rPr lang="ru-RU" sz="600" b="0" i="0" u="none" strike="noStrike">
                          <a:solidFill>
                            <a:srgbClr val="000000"/>
                          </a:solidFill>
                          <a:effectLst/>
                          <a:latin typeface="Times New Roman"/>
                        </a:rPr>
                        <a:t>5,0</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FFFF"/>
                    </a:solidFill>
                  </a:tcPr>
                </a:tc>
                <a:tc>
                  <a:txBody>
                    <a:bodyPr/>
                    <a:lstStyle/>
                    <a:p>
                      <a:pPr algn="ctr" fontAlgn="ctr"/>
                      <a:r>
                        <a:rPr lang="ru-RU" sz="600" b="0" i="0" u="none" strike="noStrike">
                          <a:solidFill>
                            <a:srgbClr val="000000"/>
                          </a:solidFill>
                          <a:effectLst/>
                          <a:latin typeface="Times New Roman"/>
                        </a:rPr>
                        <a:t>3,0</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FFFF"/>
                    </a:solidFill>
                  </a:tcPr>
                </a:tc>
                <a:tc>
                  <a:txBody>
                    <a:bodyPr/>
                    <a:lstStyle/>
                    <a:p>
                      <a:pPr algn="ctr" fontAlgn="ctr"/>
                      <a:r>
                        <a:rPr lang="ru-RU" sz="600" b="0" i="0" u="none" strike="noStrike">
                          <a:solidFill>
                            <a:srgbClr val="000000"/>
                          </a:solidFill>
                          <a:effectLst/>
                          <a:latin typeface="Times New Roman"/>
                        </a:rPr>
                        <a:t> </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FFFF"/>
                    </a:solidFill>
                  </a:tcPr>
                </a:tc>
              </a:tr>
              <a:tr h="135275">
                <a:tc>
                  <a:txBody>
                    <a:bodyPr/>
                    <a:lstStyle/>
                    <a:p>
                      <a:pPr algn="l" fontAlgn="t"/>
                      <a:r>
                        <a:rPr lang="ru-RU" sz="600" b="0" i="0" u="none" strike="noStrike">
                          <a:solidFill>
                            <a:srgbClr val="000000"/>
                          </a:solidFill>
                          <a:effectLst/>
                          <a:latin typeface="Times New Roman"/>
                        </a:rPr>
                        <a:t>Пожарский МО</a:t>
                      </a:r>
                    </a:p>
                  </a:txBody>
                  <a:tcPr marL="4592" marR="4592" marT="45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FFFF"/>
                    </a:solidFill>
                  </a:tcPr>
                </a:tc>
                <a:tc>
                  <a:txBody>
                    <a:bodyPr/>
                    <a:lstStyle/>
                    <a:p>
                      <a:pPr algn="ctr" fontAlgn="ctr"/>
                      <a:r>
                        <a:rPr lang="ru-RU" sz="600" b="1" i="0" u="none" strike="noStrike">
                          <a:solidFill>
                            <a:srgbClr val="000000"/>
                          </a:solidFill>
                          <a:effectLst/>
                          <a:latin typeface="Times New Roman"/>
                        </a:rPr>
                        <a:t>74,5</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FFFF"/>
                    </a:solidFill>
                  </a:tcPr>
                </a:tc>
                <a:tc>
                  <a:txBody>
                    <a:bodyPr/>
                    <a:lstStyle/>
                    <a:p>
                      <a:pPr algn="ctr" fontAlgn="ctr"/>
                      <a:r>
                        <a:rPr lang="ru-RU" sz="600" b="1" i="0" u="none" strike="noStrike">
                          <a:solidFill>
                            <a:srgbClr val="000000"/>
                          </a:solidFill>
                          <a:effectLst/>
                          <a:latin typeface="Times New Roman"/>
                        </a:rPr>
                        <a:t>29</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FFFF"/>
                    </a:solidFill>
                  </a:tcPr>
                </a:tc>
                <a:tc>
                  <a:txBody>
                    <a:bodyPr/>
                    <a:lstStyle/>
                    <a:p>
                      <a:pPr algn="ctr" fontAlgn="ctr"/>
                      <a:r>
                        <a:rPr lang="ru-RU" sz="600" b="1" i="0" u="none" strike="noStrike">
                          <a:solidFill>
                            <a:srgbClr val="000000"/>
                          </a:solidFill>
                          <a:effectLst/>
                          <a:latin typeface="Times New Roman"/>
                        </a:rPr>
                        <a:t>74,5</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FFFF"/>
                    </a:solidFill>
                  </a:tcPr>
                </a:tc>
                <a:tc>
                  <a:txBody>
                    <a:bodyPr/>
                    <a:lstStyle/>
                    <a:p>
                      <a:pPr algn="ctr" fontAlgn="ctr"/>
                      <a:r>
                        <a:rPr lang="ru-RU" sz="600" b="0" i="0" u="none" strike="noStrike">
                          <a:solidFill>
                            <a:srgbClr val="000000"/>
                          </a:solidFill>
                          <a:effectLst/>
                          <a:latin typeface="Times New Roman"/>
                        </a:rPr>
                        <a:t>11,0</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FFFF"/>
                    </a:solidFill>
                  </a:tcPr>
                </a:tc>
                <a:tc>
                  <a:txBody>
                    <a:bodyPr/>
                    <a:lstStyle/>
                    <a:p>
                      <a:pPr algn="ctr" fontAlgn="ctr"/>
                      <a:r>
                        <a:rPr lang="ru-RU" sz="600" b="0" i="0" u="none" strike="noStrike">
                          <a:solidFill>
                            <a:srgbClr val="000000"/>
                          </a:solidFill>
                          <a:effectLst/>
                          <a:latin typeface="Times New Roman"/>
                        </a:rPr>
                        <a:t>6,0</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FFFF"/>
                    </a:solidFill>
                  </a:tcPr>
                </a:tc>
                <a:tc>
                  <a:txBody>
                    <a:bodyPr/>
                    <a:lstStyle/>
                    <a:p>
                      <a:pPr algn="ctr" fontAlgn="ctr"/>
                      <a:r>
                        <a:rPr lang="ru-RU" sz="600" b="0" i="0" u="none" strike="noStrike">
                          <a:solidFill>
                            <a:srgbClr val="000000"/>
                          </a:solidFill>
                          <a:effectLst/>
                          <a:latin typeface="Times New Roman"/>
                        </a:rPr>
                        <a:t>21,5</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FFFF"/>
                    </a:solidFill>
                  </a:tcPr>
                </a:tc>
                <a:tc>
                  <a:txBody>
                    <a:bodyPr/>
                    <a:lstStyle/>
                    <a:p>
                      <a:pPr algn="ctr" fontAlgn="ctr"/>
                      <a:r>
                        <a:rPr lang="ru-RU" sz="600" b="0" i="0" u="none" strike="noStrike">
                          <a:solidFill>
                            <a:srgbClr val="000000"/>
                          </a:solidFill>
                          <a:effectLst/>
                          <a:latin typeface="Times New Roman"/>
                        </a:rPr>
                        <a:t>3,0</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FFFF"/>
                    </a:solidFill>
                  </a:tcPr>
                </a:tc>
                <a:tc>
                  <a:txBody>
                    <a:bodyPr/>
                    <a:lstStyle/>
                    <a:p>
                      <a:pPr algn="ctr" fontAlgn="ctr"/>
                      <a:r>
                        <a:rPr lang="ru-RU" sz="600" b="0" i="0" u="none" strike="noStrike">
                          <a:solidFill>
                            <a:srgbClr val="000000"/>
                          </a:solidFill>
                          <a:effectLst/>
                          <a:latin typeface="Times New Roman"/>
                        </a:rPr>
                        <a:t>25,0</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FFFF"/>
                    </a:solidFill>
                  </a:tcPr>
                </a:tc>
                <a:tc>
                  <a:txBody>
                    <a:bodyPr/>
                    <a:lstStyle/>
                    <a:p>
                      <a:pPr algn="ctr" fontAlgn="ctr"/>
                      <a:r>
                        <a:rPr lang="ru-RU" sz="600" b="0" i="0" u="none" strike="noStrike">
                          <a:solidFill>
                            <a:srgbClr val="000000"/>
                          </a:solidFill>
                          <a:effectLst/>
                          <a:latin typeface="Times New Roman"/>
                        </a:rPr>
                        <a:t>0,0</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FFFF"/>
                    </a:solidFill>
                  </a:tcPr>
                </a:tc>
                <a:tc>
                  <a:txBody>
                    <a:bodyPr/>
                    <a:lstStyle/>
                    <a:p>
                      <a:pPr algn="ctr" fontAlgn="ctr"/>
                      <a:r>
                        <a:rPr lang="ru-RU" sz="600" b="0" i="0" u="none" strike="noStrike">
                          <a:solidFill>
                            <a:srgbClr val="000000"/>
                          </a:solidFill>
                          <a:effectLst/>
                          <a:latin typeface="Times New Roman"/>
                        </a:rPr>
                        <a:t>8,0</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FFFF"/>
                    </a:solidFill>
                  </a:tcPr>
                </a:tc>
                <a:tc>
                  <a:txBody>
                    <a:bodyPr/>
                    <a:lstStyle/>
                    <a:p>
                      <a:pPr algn="ctr" fontAlgn="ctr"/>
                      <a:r>
                        <a:rPr lang="ru-RU" sz="600" b="0" i="0" u="none" strike="noStrike">
                          <a:solidFill>
                            <a:srgbClr val="000000"/>
                          </a:solidFill>
                          <a:effectLst/>
                          <a:latin typeface="Times New Roman"/>
                        </a:rPr>
                        <a:t> </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FFFF"/>
                    </a:solidFill>
                  </a:tcPr>
                </a:tc>
              </a:tr>
              <a:tr h="169402">
                <a:tc gridSpan="12">
                  <a:txBody>
                    <a:bodyPr/>
                    <a:lstStyle/>
                    <a:p>
                      <a:pPr algn="ctr" fontAlgn="t"/>
                      <a:r>
                        <a:rPr lang="ru-RU" sz="800" b="1" i="0" u="none" strike="noStrike">
                          <a:solidFill>
                            <a:srgbClr val="000000"/>
                          </a:solidFill>
                          <a:effectLst/>
                          <a:latin typeface="Times New Roman"/>
                        </a:rPr>
                        <a:t>III степень открытости бюджетных данных (низкий уровень)</a:t>
                      </a:r>
                    </a:p>
                  </a:txBody>
                  <a:tcPr marL="4592" marR="4592" marT="45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129127">
                <a:tc>
                  <a:txBody>
                    <a:bodyPr/>
                    <a:lstStyle/>
                    <a:p>
                      <a:pPr algn="l" fontAlgn="t"/>
                      <a:r>
                        <a:rPr lang="ru-RU" sz="600" b="0" i="0" u="none" strike="noStrike">
                          <a:solidFill>
                            <a:srgbClr val="000000"/>
                          </a:solidFill>
                          <a:effectLst/>
                          <a:latin typeface="Times New Roman"/>
                        </a:rPr>
                        <a:t>Красноармейский МО</a:t>
                      </a:r>
                    </a:p>
                  </a:txBody>
                  <a:tcPr marL="4592" marR="4592" marT="45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FFFF"/>
                    </a:solidFill>
                  </a:tcPr>
                </a:tc>
                <a:tc>
                  <a:txBody>
                    <a:bodyPr/>
                    <a:lstStyle/>
                    <a:p>
                      <a:pPr algn="ctr" fontAlgn="ctr"/>
                      <a:r>
                        <a:rPr lang="ru-RU" sz="600" b="1" i="0" u="none" strike="noStrike">
                          <a:solidFill>
                            <a:srgbClr val="000000"/>
                          </a:solidFill>
                          <a:effectLst/>
                          <a:latin typeface="Times New Roman"/>
                        </a:rPr>
                        <a:t>59,5</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FFFF"/>
                    </a:solidFill>
                  </a:tcPr>
                </a:tc>
                <a:tc>
                  <a:txBody>
                    <a:bodyPr/>
                    <a:lstStyle/>
                    <a:p>
                      <a:pPr algn="ctr" fontAlgn="ctr"/>
                      <a:r>
                        <a:rPr lang="ru-RU" sz="600" b="1" i="0" u="none" strike="noStrike">
                          <a:solidFill>
                            <a:srgbClr val="000000"/>
                          </a:solidFill>
                          <a:effectLst/>
                          <a:latin typeface="Times New Roman"/>
                        </a:rPr>
                        <a:t>30</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FFFF"/>
                    </a:solidFill>
                  </a:tcPr>
                </a:tc>
                <a:tc>
                  <a:txBody>
                    <a:bodyPr/>
                    <a:lstStyle/>
                    <a:p>
                      <a:pPr algn="ctr" fontAlgn="ctr"/>
                      <a:r>
                        <a:rPr lang="ru-RU" sz="600" b="1" i="0" u="none" strike="noStrike">
                          <a:solidFill>
                            <a:srgbClr val="000000"/>
                          </a:solidFill>
                          <a:effectLst/>
                          <a:latin typeface="Times New Roman"/>
                        </a:rPr>
                        <a:t>59,5</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FFFF"/>
                    </a:solidFill>
                  </a:tcPr>
                </a:tc>
                <a:tc>
                  <a:txBody>
                    <a:bodyPr/>
                    <a:lstStyle/>
                    <a:p>
                      <a:pPr algn="ctr" fontAlgn="ctr"/>
                      <a:r>
                        <a:rPr lang="ru-RU" sz="600" b="0" i="0" u="none" strike="noStrike">
                          <a:solidFill>
                            <a:srgbClr val="000000"/>
                          </a:solidFill>
                          <a:effectLst/>
                          <a:latin typeface="Times New Roman"/>
                        </a:rPr>
                        <a:t>8,0</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FFFF"/>
                    </a:solidFill>
                  </a:tcPr>
                </a:tc>
                <a:tc>
                  <a:txBody>
                    <a:bodyPr/>
                    <a:lstStyle/>
                    <a:p>
                      <a:pPr algn="ctr" fontAlgn="ctr"/>
                      <a:r>
                        <a:rPr lang="ru-RU" sz="600" b="0" i="0" u="none" strike="noStrike">
                          <a:solidFill>
                            <a:srgbClr val="000000"/>
                          </a:solidFill>
                          <a:effectLst/>
                          <a:latin typeface="Times New Roman"/>
                        </a:rPr>
                        <a:t>6,0</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FFFF"/>
                    </a:solidFill>
                  </a:tcPr>
                </a:tc>
                <a:tc>
                  <a:txBody>
                    <a:bodyPr/>
                    <a:lstStyle/>
                    <a:p>
                      <a:pPr algn="ctr" fontAlgn="ctr"/>
                      <a:r>
                        <a:rPr lang="ru-RU" sz="600" b="0" i="0" u="none" strike="noStrike">
                          <a:solidFill>
                            <a:srgbClr val="000000"/>
                          </a:solidFill>
                          <a:effectLst/>
                          <a:latin typeface="Times New Roman"/>
                        </a:rPr>
                        <a:t>3,0</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FFFF"/>
                    </a:solidFill>
                  </a:tcPr>
                </a:tc>
                <a:tc>
                  <a:txBody>
                    <a:bodyPr/>
                    <a:lstStyle/>
                    <a:p>
                      <a:pPr algn="ctr" fontAlgn="ctr"/>
                      <a:r>
                        <a:rPr lang="ru-RU" sz="600" b="0" i="0" u="none" strike="noStrike">
                          <a:solidFill>
                            <a:srgbClr val="000000"/>
                          </a:solidFill>
                          <a:effectLst/>
                          <a:latin typeface="Times New Roman"/>
                        </a:rPr>
                        <a:t>3,0</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FFFF"/>
                    </a:solidFill>
                  </a:tcPr>
                </a:tc>
                <a:tc>
                  <a:txBody>
                    <a:bodyPr/>
                    <a:lstStyle/>
                    <a:p>
                      <a:pPr algn="ctr" fontAlgn="ctr"/>
                      <a:r>
                        <a:rPr lang="ru-RU" sz="600" b="0" i="0" u="none" strike="noStrike">
                          <a:solidFill>
                            <a:srgbClr val="000000"/>
                          </a:solidFill>
                          <a:effectLst/>
                          <a:latin typeface="Times New Roman"/>
                        </a:rPr>
                        <a:t>23,5</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FFFF"/>
                    </a:solidFill>
                  </a:tcPr>
                </a:tc>
                <a:tc>
                  <a:txBody>
                    <a:bodyPr/>
                    <a:lstStyle/>
                    <a:p>
                      <a:pPr algn="ctr" fontAlgn="ctr"/>
                      <a:r>
                        <a:rPr lang="ru-RU" sz="600" b="0" i="0" u="none" strike="noStrike">
                          <a:solidFill>
                            <a:srgbClr val="000000"/>
                          </a:solidFill>
                          <a:effectLst/>
                          <a:latin typeface="Times New Roman"/>
                        </a:rPr>
                        <a:t>7,0</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FFFF"/>
                    </a:solidFill>
                  </a:tcPr>
                </a:tc>
                <a:tc>
                  <a:txBody>
                    <a:bodyPr/>
                    <a:lstStyle/>
                    <a:p>
                      <a:pPr algn="ctr" fontAlgn="ctr"/>
                      <a:r>
                        <a:rPr lang="ru-RU" sz="600" b="0" i="0" u="none" strike="noStrike">
                          <a:solidFill>
                            <a:srgbClr val="000000"/>
                          </a:solidFill>
                          <a:effectLst/>
                          <a:latin typeface="Times New Roman"/>
                        </a:rPr>
                        <a:t>9,0</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FFFF"/>
                    </a:solidFill>
                  </a:tcPr>
                </a:tc>
                <a:tc>
                  <a:txBody>
                    <a:bodyPr/>
                    <a:lstStyle/>
                    <a:p>
                      <a:pPr algn="ctr" fontAlgn="ctr"/>
                      <a:r>
                        <a:rPr lang="ru-RU" sz="600" b="0" i="0" u="none" strike="noStrike">
                          <a:solidFill>
                            <a:srgbClr val="000000"/>
                          </a:solidFill>
                          <a:effectLst/>
                          <a:latin typeface="Times New Roman"/>
                        </a:rPr>
                        <a:t> </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FFFF"/>
                    </a:solidFill>
                  </a:tcPr>
                </a:tc>
              </a:tr>
              <a:tr h="135275">
                <a:tc>
                  <a:txBody>
                    <a:bodyPr/>
                    <a:lstStyle/>
                    <a:p>
                      <a:pPr algn="l" fontAlgn="t"/>
                      <a:r>
                        <a:rPr lang="ru-RU" sz="600" b="0" i="0" u="none" strike="noStrike" dirty="0">
                          <a:solidFill>
                            <a:srgbClr val="000000"/>
                          </a:solidFill>
                          <a:effectLst/>
                          <a:latin typeface="Times New Roman"/>
                        </a:rPr>
                        <a:t>Михайловский МР</a:t>
                      </a:r>
                    </a:p>
                  </a:txBody>
                  <a:tcPr marL="4592" marR="4592" marT="45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FFFF"/>
                    </a:solidFill>
                  </a:tcPr>
                </a:tc>
                <a:tc>
                  <a:txBody>
                    <a:bodyPr/>
                    <a:lstStyle/>
                    <a:p>
                      <a:pPr algn="ctr" fontAlgn="ctr"/>
                      <a:r>
                        <a:rPr lang="ru-RU" sz="600" b="1" i="0" u="none" strike="noStrike">
                          <a:solidFill>
                            <a:srgbClr val="000000"/>
                          </a:solidFill>
                          <a:effectLst/>
                          <a:latin typeface="Times New Roman"/>
                        </a:rPr>
                        <a:t>29,0</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FFFF"/>
                    </a:solidFill>
                  </a:tcPr>
                </a:tc>
                <a:tc>
                  <a:txBody>
                    <a:bodyPr/>
                    <a:lstStyle/>
                    <a:p>
                      <a:pPr algn="ctr" fontAlgn="ctr"/>
                      <a:r>
                        <a:rPr lang="ru-RU" sz="600" b="1" i="0" u="none" strike="noStrike">
                          <a:solidFill>
                            <a:srgbClr val="000000"/>
                          </a:solidFill>
                          <a:effectLst/>
                          <a:latin typeface="Times New Roman"/>
                        </a:rPr>
                        <a:t>31</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FFFF"/>
                    </a:solidFill>
                  </a:tcPr>
                </a:tc>
                <a:tc>
                  <a:txBody>
                    <a:bodyPr/>
                    <a:lstStyle/>
                    <a:p>
                      <a:pPr algn="ctr" fontAlgn="ctr"/>
                      <a:r>
                        <a:rPr lang="ru-RU" sz="600" b="1" i="0" u="none" strike="noStrike">
                          <a:solidFill>
                            <a:srgbClr val="000000"/>
                          </a:solidFill>
                          <a:effectLst/>
                          <a:latin typeface="Times New Roman"/>
                        </a:rPr>
                        <a:t>29,0</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FFFF"/>
                    </a:solidFill>
                  </a:tcPr>
                </a:tc>
                <a:tc>
                  <a:txBody>
                    <a:bodyPr/>
                    <a:lstStyle/>
                    <a:p>
                      <a:pPr algn="ctr" fontAlgn="ctr"/>
                      <a:r>
                        <a:rPr lang="ru-RU" sz="600" b="0" i="0" u="none" strike="noStrike">
                          <a:solidFill>
                            <a:srgbClr val="000000"/>
                          </a:solidFill>
                          <a:effectLst/>
                          <a:latin typeface="Times New Roman"/>
                        </a:rPr>
                        <a:t>13,0</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FFFF"/>
                    </a:solidFill>
                  </a:tcPr>
                </a:tc>
                <a:tc>
                  <a:txBody>
                    <a:bodyPr/>
                    <a:lstStyle/>
                    <a:p>
                      <a:pPr algn="ctr" fontAlgn="ctr"/>
                      <a:r>
                        <a:rPr lang="ru-RU" sz="600" b="0" i="0" u="none" strike="noStrike">
                          <a:solidFill>
                            <a:srgbClr val="000000"/>
                          </a:solidFill>
                          <a:effectLst/>
                          <a:latin typeface="Times New Roman"/>
                        </a:rPr>
                        <a:t>6,0</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FFFF"/>
                    </a:solidFill>
                  </a:tcPr>
                </a:tc>
                <a:tc>
                  <a:txBody>
                    <a:bodyPr/>
                    <a:lstStyle/>
                    <a:p>
                      <a:pPr algn="ctr" fontAlgn="ctr"/>
                      <a:r>
                        <a:rPr lang="ru-RU" sz="600" b="0" i="0" u="none" strike="noStrike">
                          <a:solidFill>
                            <a:srgbClr val="000000"/>
                          </a:solidFill>
                          <a:effectLst/>
                          <a:latin typeface="Times New Roman"/>
                        </a:rPr>
                        <a:t>0,0</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FFFF"/>
                    </a:solidFill>
                  </a:tcPr>
                </a:tc>
                <a:tc>
                  <a:txBody>
                    <a:bodyPr/>
                    <a:lstStyle/>
                    <a:p>
                      <a:pPr algn="ctr" fontAlgn="ctr"/>
                      <a:r>
                        <a:rPr lang="ru-RU" sz="600" b="0" i="0" u="none" strike="noStrike">
                          <a:solidFill>
                            <a:srgbClr val="000000"/>
                          </a:solidFill>
                          <a:effectLst/>
                          <a:latin typeface="Times New Roman"/>
                        </a:rPr>
                        <a:t>3,0</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FFFF"/>
                    </a:solidFill>
                  </a:tcPr>
                </a:tc>
                <a:tc>
                  <a:txBody>
                    <a:bodyPr/>
                    <a:lstStyle/>
                    <a:p>
                      <a:pPr algn="ctr" fontAlgn="ctr"/>
                      <a:r>
                        <a:rPr lang="ru-RU" sz="600" b="0" i="0" u="none" strike="noStrike">
                          <a:solidFill>
                            <a:srgbClr val="000000"/>
                          </a:solidFill>
                          <a:effectLst/>
                          <a:latin typeface="Times New Roman"/>
                        </a:rPr>
                        <a:t>0,0</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FFFF"/>
                    </a:solidFill>
                  </a:tcPr>
                </a:tc>
                <a:tc>
                  <a:txBody>
                    <a:bodyPr/>
                    <a:lstStyle/>
                    <a:p>
                      <a:pPr algn="ctr" fontAlgn="ctr"/>
                      <a:r>
                        <a:rPr lang="ru-RU" sz="600" b="0" i="0" u="none" strike="noStrike">
                          <a:solidFill>
                            <a:srgbClr val="000000"/>
                          </a:solidFill>
                          <a:effectLst/>
                          <a:latin typeface="Times New Roman"/>
                        </a:rPr>
                        <a:t>7,0</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FFFF"/>
                    </a:solidFill>
                  </a:tcPr>
                </a:tc>
                <a:tc>
                  <a:txBody>
                    <a:bodyPr/>
                    <a:lstStyle/>
                    <a:p>
                      <a:pPr algn="ctr" fontAlgn="ctr"/>
                      <a:r>
                        <a:rPr lang="ru-RU" sz="600" b="0" i="0" u="none" strike="noStrike">
                          <a:solidFill>
                            <a:srgbClr val="000000"/>
                          </a:solidFill>
                          <a:effectLst/>
                          <a:latin typeface="Times New Roman"/>
                        </a:rPr>
                        <a:t>0,0</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FFFF"/>
                    </a:solidFill>
                  </a:tcPr>
                </a:tc>
                <a:tc>
                  <a:txBody>
                    <a:bodyPr/>
                    <a:lstStyle/>
                    <a:p>
                      <a:pPr algn="ctr" fontAlgn="ctr"/>
                      <a:r>
                        <a:rPr lang="ru-RU" sz="600" b="0" i="0" u="none" strike="noStrike">
                          <a:solidFill>
                            <a:srgbClr val="000000"/>
                          </a:solidFill>
                          <a:effectLst/>
                          <a:latin typeface="Times New Roman"/>
                        </a:rPr>
                        <a:t> </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FFFF"/>
                    </a:solidFill>
                  </a:tcPr>
                </a:tc>
              </a:tr>
              <a:tr h="135275">
                <a:tc>
                  <a:txBody>
                    <a:bodyPr/>
                    <a:lstStyle/>
                    <a:p>
                      <a:pPr algn="l" fontAlgn="t"/>
                      <a:r>
                        <a:rPr lang="ru-RU" sz="600" b="0" i="0" u="none" strike="noStrike">
                          <a:solidFill>
                            <a:srgbClr val="000000"/>
                          </a:solidFill>
                          <a:effectLst/>
                          <a:latin typeface="Times New Roman"/>
                        </a:rPr>
                        <a:t>Кировский МР</a:t>
                      </a:r>
                    </a:p>
                  </a:txBody>
                  <a:tcPr marL="4592" marR="4592" marT="45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FFFF"/>
                    </a:solidFill>
                  </a:tcPr>
                </a:tc>
                <a:tc>
                  <a:txBody>
                    <a:bodyPr/>
                    <a:lstStyle/>
                    <a:p>
                      <a:pPr algn="ctr" fontAlgn="ctr"/>
                      <a:r>
                        <a:rPr lang="ru-RU" sz="600" b="1" i="0" u="none" strike="noStrike">
                          <a:solidFill>
                            <a:srgbClr val="000000"/>
                          </a:solidFill>
                          <a:effectLst/>
                          <a:latin typeface="Times New Roman"/>
                        </a:rPr>
                        <a:t>20,0</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FFFF"/>
                    </a:solidFill>
                  </a:tcPr>
                </a:tc>
                <a:tc>
                  <a:txBody>
                    <a:bodyPr/>
                    <a:lstStyle/>
                    <a:p>
                      <a:pPr algn="ctr" fontAlgn="ctr"/>
                      <a:r>
                        <a:rPr lang="ru-RU" sz="600" b="1" i="0" u="none" strike="noStrike">
                          <a:solidFill>
                            <a:srgbClr val="000000"/>
                          </a:solidFill>
                          <a:effectLst/>
                          <a:latin typeface="Times New Roman"/>
                        </a:rPr>
                        <a:t>32</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FFFF"/>
                    </a:solidFill>
                  </a:tcPr>
                </a:tc>
                <a:tc>
                  <a:txBody>
                    <a:bodyPr/>
                    <a:lstStyle/>
                    <a:p>
                      <a:pPr algn="ctr" fontAlgn="ctr"/>
                      <a:r>
                        <a:rPr lang="ru-RU" sz="600" b="1" i="0" u="none" strike="noStrike">
                          <a:solidFill>
                            <a:srgbClr val="000000"/>
                          </a:solidFill>
                          <a:effectLst/>
                          <a:latin typeface="Times New Roman"/>
                        </a:rPr>
                        <a:t>20,0</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FFFF"/>
                    </a:solidFill>
                  </a:tcPr>
                </a:tc>
                <a:tc>
                  <a:txBody>
                    <a:bodyPr/>
                    <a:lstStyle/>
                    <a:p>
                      <a:pPr algn="ctr" fontAlgn="ctr"/>
                      <a:r>
                        <a:rPr lang="ru-RU" sz="600" b="0" i="0" u="none" strike="noStrike">
                          <a:solidFill>
                            <a:srgbClr val="000000"/>
                          </a:solidFill>
                          <a:effectLst/>
                          <a:latin typeface="Times New Roman"/>
                        </a:rPr>
                        <a:t>11,0</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FFFF"/>
                    </a:solidFill>
                  </a:tcPr>
                </a:tc>
                <a:tc>
                  <a:txBody>
                    <a:bodyPr/>
                    <a:lstStyle/>
                    <a:p>
                      <a:pPr algn="ctr" fontAlgn="ctr"/>
                      <a:r>
                        <a:rPr lang="ru-RU" sz="600" b="0" i="0" u="none" strike="noStrike">
                          <a:solidFill>
                            <a:srgbClr val="000000"/>
                          </a:solidFill>
                          <a:effectLst/>
                          <a:latin typeface="Times New Roman"/>
                        </a:rPr>
                        <a:t>6,0</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FFFF"/>
                    </a:solidFill>
                  </a:tcPr>
                </a:tc>
                <a:tc>
                  <a:txBody>
                    <a:bodyPr/>
                    <a:lstStyle/>
                    <a:p>
                      <a:pPr algn="ctr" fontAlgn="ctr"/>
                      <a:r>
                        <a:rPr lang="ru-RU" sz="600" b="0" i="0" u="none" strike="noStrike">
                          <a:solidFill>
                            <a:srgbClr val="000000"/>
                          </a:solidFill>
                          <a:effectLst/>
                          <a:latin typeface="Times New Roman"/>
                        </a:rPr>
                        <a:t>0,0</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FFFF"/>
                    </a:solidFill>
                  </a:tcPr>
                </a:tc>
                <a:tc>
                  <a:txBody>
                    <a:bodyPr/>
                    <a:lstStyle/>
                    <a:p>
                      <a:pPr algn="ctr" fontAlgn="ctr"/>
                      <a:r>
                        <a:rPr lang="ru-RU" sz="600" b="0" i="0" u="none" strike="noStrike">
                          <a:solidFill>
                            <a:srgbClr val="000000"/>
                          </a:solidFill>
                          <a:effectLst/>
                          <a:latin typeface="Times New Roman"/>
                        </a:rPr>
                        <a:t>3,0</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FFFF"/>
                    </a:solidFill>
                  </a:tcPr>
                </a:tc>
                <a:tc>
                  <a:txBody>
                    <a:bodyPr/>
                    <a:lstStyle/>
                    <a:p>
                      <a:pPr algn="ctr" fontAlgn="ctr"/>
                      <a:r>
                        <a:rPr lang="ru-RU" sz="600" b="0" i="0" u="none" strike="noStrike">
                          <a:solidFill>
                            <a:srgbClr val="000000"/>
                          </a:solidFill>
                          <a:effectLst/>
                          <a:latin typeface="Times New Roman"/>
                        </a:rPr>
                        <a:t>0,0</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FFFF"/>
                    </a:solidFill>
                  </a:tcPr>
                </a:tc>
                <a:tc>
                  <a:txBody>
                    <a:bodyPr/>
                    <a:lstStyle/>
                    <a:p>
                      <a:pPr algn="ctr" fontAlgn="ctr"/>
                      <a:r>
                        <a:rPr lang="ru-RU" sz="600" b="0" i="0" u="none" strike="noStrike">
                          <a:solidFill>
                            <a:srgbClr val="000000"/>
                          </a:solidFill>
                          <a:effectLst/>
                          <a:latin typeface="Times New Roman"/>
                        </a:rPr>
                        <a:t>0,0</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FFFF"/>
                    </a:solidFill>
                  </a:tcPr>
                </a:tc>
                <a:tc>
                  <a:txBody>
                    <a:bodyPr/>
                    <a:lstStyle/>
                    <a:p>
                      <a:pPr algn="ctr" fontAlgn="ctr"/>
                      <a:r>
                        <a:rPr lang="ru-RU" sz="600" b="0" i="0" u="none" strike="noStrike">
                          <a:solidFill>
                            <a:srgbClr val="000000"/>
                          </a:solidFill>
                          <a:effectLst/>
                          <a:latin typeface="Times New Roman"/>
                        </a:rPr>
                        <a:t>0,0</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FFFF"/>
                    </a:solidFill>
                  </a:tcPr>
                </a:tc>
                <a:tc>
                  <a:txBody>
                    <a:bodyPr/>
                    <a:lstStyle/>
                    <a:p>
                      <a:pPr algn="ctr" fontAlgn="ctr"/>
                      <a:r>
                        <a:rPr lang="ru-RU" sz="600" b="0" i="0" u="none" strike="noStrike">
                          <a:solidFill>
                            <a:srgbClr val="000000"/>
                          </a:solidFill>
                          <a:effectLst/>
                          <a:latin typeface="Times New Roman"/>
                        </a:rPr>
                        <a:t> </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FFFF"/>
                    </a:solidFill>
                  </a:tcPr>
                </a:tc>
              </a:tr>
              <a:tr h="129127">
                <a:tc>
                  <a:txBody>
                    <a:bodyPr/>
                    <a:lstStyle/>
                    <a:p>
                      <a:pPr algn="l" fontAlgn="t"/>
                      <a:r>
                        <a:rPr lang="ru-RU" sz="600" b="0" i="0" u="none" strike="noStrike">
                          <a:solidFill>
                            <a:srgbClr val="000000"/>
                          </a:solidFill>
                          <a:effectLst/>
                          <a:latin typeface="Times New Roman"/>
                        </a:rPr>
                        <a:t>Ольгинский МО</a:t>
                      </a:r>
                    </a:p>
                  </a:txBody>
                  <a:tcPr marL="4592" marR="4592" marT="45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FFFF"/>
                    </a:solidFill>
                  </a:tcPr>
                </a:tc>
                <a:tc>
                  <a:txBody>
                    <a:bodyPr/>
                    <a:lstStyle/>
                    <a:p>
                      <a:pPr algn="ctr" fontAlgn="ctr"/>
                      <a:r>
                        <a:rPr lang="ru-RU" sz="600" b="1" i="0" u="none" strike="noStrike">
                          <a:solidFill>
                            <a:srgbClr val="000000"/>
                          </a:solidFill>
                          <a:effectLst/>
                          <a:latin typeface="Times New Roman"/>
                        </a:rPr>
                        <a:t>15,0</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FFFF"/>
                    </a:solidFill>
                  </a:tcPr>
                </a:tc>
                <a:tc>
                  <a:txBody>
                    <a:bodyPr/>
                    <a:lstStyle/>
                    <a:p>
                      <a:pPr algn="ctr" fontAlgn="ctr"/>
                      <a:r>
                        <a:rPr lang="ru-RU" sz="600" b="1" i="0" u="none" strike="noStrike">
                          <a:solidFill>
                            <a:srgbClr val="000000"/>
                          </a:solidFill>
                          <a:effectLst/>
                          <a:latin typeface="Times New Roman"/>
                        </a:rPr>
                        <a:t>33</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FFFF"/>
                    </a:solidFill>
                  </a:tcPr>
                </a:tc>
                <a:tc>
                  <a:txBody>
                    <a:bodyPr/>
                    <a:lstStyle/>
                    <a:p>
                      <a:pPr algn="ctr" fontAlgn="ctr"/>
                      <a:r>
                        <a:rPr lang="ru-RU" sz="600" b="1" i="0" u="none" strike="noStrike">
                          <a:solidFill>
                            <a:srgbClr val="000000"/>
                          </a:solidFill>
                          <a:effectLst/>
                          <a:latin typeface="Times New Roman"/>
                        </a:rPr>
                        <a:t>15,0</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FFFF"/>
                    </a:solidFill>
                  </a:tcPr>
                </a:tc>
                <a:tc>
                  <a:txBody>
                    <a:bodyPr/>
                    <a:lstStyle/>
                    <a:p>
                      <a:pPr algn="ctr" fontAlgn="ctr"/>
                      <a:r>
                        <a:rPr lang="ru-RU" sz="600" b="0" i="0" u="none" strike="noStrike">
                          <a:solidFill>
                            <a:srgbClr val="000000"/>
                          </a:solidFill>
                          <a:effectLst/>
                          <a:latin typeface="Times New Roman"/>
                        </a:rPr>
                        <a:t>10,0</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FFFF"/>
                    </a:solidFill>
                  </a:tcPr>
                </a:tc>
                <a:tc>
                  <a:txBody>
                    <a:bodyPr/>
                    <a:lstStyle/>
                    <a:p>
                      <a:pPr algn="ctr" fontAlgn="ctr"/>
                      <a:r>
                        <a:rPr lang="ru-RU" sz="600" b="0" i="0" u="none" strike="noStrike">
                          <a:solidFill>
                            <a:srgbClr val="000000"/>
                          </a:solidFill>
                          <a:effectLst/>
                          <a:latin typeface="Times New Roman"/>
                        </a:rPr>
                        <a:t>4,0</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FFFF"/>
                    </a:solidFill>
                  </a:tcPr>
                </a:tc>
                <a:tc>
                  <a:txBody>
                    <a:bodyPr/>
                    <a:lstStyle/>
                    <a:p>
                      <a:pPr algn="ctr" fontAlgn="ctr"/>
                      <a:r>
                        <a:rPr lang="ru-RU" sz="600" b="0" i="0" u="none" strike="noStrike">
                          <a:solidFill>
                            <a:srgbClr val="000000"/>
                          </a:solidFill>
                          <a:effectLst/>
                          <a:latin typeface="Times New Roman"/>
                        </a:rPr>
                        <a:t>0,0</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FFFF"/>
                    </a:solidFill>
                  </a:tcPr>
                </a:tc>
                <a:tc>
                  <a:txBody>
                    <a:bodyPr/>
                    <a:lstStyle/>
                    <a:p>
                      <a:pPr algn="ctr" fontAlgn="ctr"/>
                      <a:r>
                        <a:rPr lang="ru-RU" sz="600" b="0" i="0" u="none" strike="noStrike">
                          <a:solidFill>
                            <a:srgbClr val="000000"/>
                          </a:solidFill>
                          <a:effectLst/>
                          <a:latin typeface="Times New Roman"/>
                        </a:rPr>
                        <a:t>1,0</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FFFF"/>
                    </a:solidFill>
                  </a:tcPr>
                </a:tc>
                <a:tc>
                  <a:txBody>
                    <a:bodyPr/>
                    <a:lstStyle/>
                    <a:p>
                      <a:pPr algn="ctr" fontAlgn="ctr"/>
                      <a:r>
                        <a:rPr lang="ru-RU" sz="600" b="0" i="0" u="none" strike="noStrike">
                          <a:solidFill>
                            <a:srgbClr val="000000"/>
                          </a:solidFill>
                          <a:effectLst/>
                          <a:latin typeface="Times New Roman"/>
                        </a:rPr>
                        <a:t>0,0</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FFFF"/>
                    </a:solidFill>
                  </a:tcPr>
                </a:tc>
                <a:tc>
                  <a:txBody>
                    <a:bodyPr/>
                    <a:lstStyle/>
                    <a:p>
                      <a:pPr algn="ctr" fontAlgn="ctr"/>
                      <a:r>
                        <a:rPr lang="ru-RU" sz="600" b="0" i="0" u="none" strike="noStrike">
                          <a:solidFill>
                            <a:srgbClr val="000000"/>
                          </a:solidFill>
                          <a:effectLst/>
                          <a:latin typeface="Times New Roman"/>
                        </a:rPr>
                        <a:t>0,0</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FFFF"/>
                    </a:solidFill>
                  </a:tcPr>
                </a:tc>
                <a:tc>
                  <a:txBody>
                    <a:bodyPr/>
                    <a:lstStyle/>
                    <a:p>
                      <a:pPr algn="ctr" fontAlgn="ctr"/>
                      <a:r>
                        <a:rPr lang="ru-RU" sz="600" b="0" i="0" u="none" strike="noStrike">
                          <a:solidFill>
                            <a:srgbClr val="000000"/>
                          </a:solidFill>
                          <a:effectLst/>
                          <a:latin typeface="Times New Roman"/>
                        </a:rPr>
                        <a:t>0,0</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FFFF"/>
                    </a:solidFill>
                  </a:tcPr>
                </a:tc>
                <a:tc>
                  <a:txBody>
                    <a:bodyPr/>
                    <a:lstStyle/>
                    <a:p>
                      <a:pPr algn="ctr" fontAlgn="ctr"/>
                      <a:r>
                        <a:rPr lang="ru-RU" sz="600" b="0" i="0" u="none" strike="noStrike">
                          <a:solidFill>
                            <a:srgbClr val="000000"/>
                          </a:solidFill>
                          <a:effectLst/>
                          <a:latin typeface="Times New Roman"/>
                        </a:rPr>
                        <a:t> </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FFFF"/>
                    </a:solidFill>
                  </a:tcPr>
                </a:tc>
              </a:tr>
              <a:tr h="129127">
                <a:tc>
                  <a:txBody>
                    <a:bodyPr/>
                    <a:lstStyle/>
                    <a:p>
                      <a:pPr algn="l" fontAlgn="t"/>
                      <a:r>
                        <a:rPr lang="ru-RU" sz="600" b="0" i="0" u="none" strike="noStrike">
                          <a:solidFill>
                            <a:srgbClr val="000000"/>
                          </a:solidFill>
                          <a:effectLst/>
                          <a:latin typeface="Times New Roman"/>
                        </a:rPr>
                        <a:t>Шкотовский МР</a:t>
                      </a:r>
                    </a:p>
                  </a:txBody>
                  <a:tcPr marL="4592" marR="4592" marT="45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FFFF"/>
                    </a:solidFill>
                  </a:tcPr>
                </a:tc>
                <a:tc>
                  <a:txBody>
                    <a:bodyPr/>
                    <a:lstStyle/>
                    <a:p>
                      <a:pPr algn="ctr" fontAlgn="ctr"/>
                      <a:r>
                        <a:rPr lang="ru-RU" sz="600" b="1" i="0" u="none" strike="noStrike">
                          <a:solidFill>
                            <a:srgbClr val="000000"/>
                          </a:solidFill>
                          <a:effectLst/>
                          <a:latin typeface="Times New Roman"/>
                        </a:rPr>
                        <a:t>14,0</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FFFF"/>
                    </a:solidFill>
                  </a:tcPr>
                </a:tc>
                <a:tc>
                  <a:txBody>
                    <a:bodyPr/>
                    <a:lstStyle/>
                    <a:p>
                      <a:pPr algn="ctr" fontAlgn="ctr"/>
                      <a:r>
                        <a:rPr lang="ru-RU" sz="600" b="1" i="0" u="none" strike="noStrike">
                          <a:solidFill>
                            <a:srgbClr val="000000"/>
                          </a:solidFill>
                          <a:effectLst/>
                          <a:latin typeface="Times New Roman"/>
                        </a:rPr>
                        <a:t>34</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FFFF"/>
                    </a:solidFill>
                  </a:tcPr>
                </a:tc>
                <a:tc>
                  <a:txBody>
                    <a:bodyPr/>
                    <a:lstStyle/>
                    <a:p>
                      <a:pPr algn="ctr" fontAlgn="ctr"/>
                      <a:r>
                        <a:rPr lang="ru-RU" sz="600" b="1" i="0" u="none" strike="noStrike">
                          <a:solidFill>
                            <a:srgbClr val="000000"/>
                          </a:solidFill>
                          <a:effectLst/>
                          <a:latin typeface="Times New Roman"/>
                        </a:rPr>
                        <a:t>14,0</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FFFF"/>
                    </a:solidFill>
                  </a:tcPr>
                </a:tc>
                <a:tc>
                  <a:txBody>
                    <a:bodyPr/>
                    <a:lstStyle/>
                    <a:p>
                      <a:pPr algn="ctr" fontAlgn="ctr"/>
                      <a:r>
                        <a:rPr lang="ru-RU" sz="600" b="0" i="0" u="none" strike="noStrike">
                          <a:solidFill>
                            <a:srgbClr val="000000"/>
                          </a:solidFill>
                          <a:effectLst/>
                          <a:latin typeface="Times New Roman"/>
                        </a:rPr>
                        <a:t>8,0</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FFFF"/>
                    </a:solidFill>
                  </a:tcPr>
                </a:tc>
                <a:tc>
                  <a:txBody>
                    <a:bodyPr/>
                    <a:lstStyle/>
                    <a:p>
                      <a:pPr algn="ctr" fontAlgn="ctr"/>
                      <a:r>
                        <a:rPr lang="ru-RU" sz="600" b="0" i="0" u="none" strike="noStrike">
                          <a:solidFill>
                            <a:srgbClr val="000000"/>
                          </a:solidFill>
                          <a:effectLst/>
                          <a:latin typeface="Times New Roman"/>
                        </a:rPr>
                        <a:t>3,0</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FFFF"/>
                    </a:solidFill>
                  </a:tcPr>
                </a:tc>
                <a:tc>
                  <a:txBody>
                    <a:bodyPr/>
                    <a:lstStyle/>
                    <a:p>
                      <a:pPr algn="ctr" fontAlgn="ctr"/>
                      <a:r>
                        <a:rPr lang="ru-RU" sz="600" b="0" i="0" u="none" strike="noStrike">
                          <a:solidFill>
                            <a:srgbClr val="000000"/>
                          </a:solidFill>
                          <a:effectLst/>
                          <a:latin typeface="Times New Roman"/>
                        </a:rPr>
                        <a:t>0,0</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FFFF"/>
                    </a:solidFill>
                  </a:tcPr>
                </a:tc>
                <a:tc>
                  <a:txBody>
                    <a:bodyPr/>
                    <a:lstStyle/>
                    <a:p>
                      <a:pPr algn="ctr" fontAlgn="ctr"/>
                      <a:r>
                        <a:rPr lang="ru-RU" sz="600" b="0" i="0" u="none" strike="noStrike">
                          <a:solidFill>
                            <a:srgbClr val="000000"/>
                          </a:solidFill>
                          <a:effectLst/>
                          <a:latin typeface="Times New Roman"/>
                        </a:rPr>
                        <a:t>3,0</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FFFF"/>
                    </a:solidFill>
                  </a:tcPr>
                </a:tc>
                <a:tc>
                  <a:txBody>
                    <a:bodyPr/>
                    <a:lstStyle/>
                    <a:p>
                      <a:pPr algn="ctr" fontAlgn="ctr"/>
                      <a:r>
                        <a:rPr lang="ru-RU" sz="600" b="0" i="0" u="none" strike="noStrike">
                          <a:solidFill>
                            <a:srgbClr val="000000"/>
                          </a:solidFill>
                          <a:effectLst/>
                          <a:latin typeface="Times New Roman"/>
                        </a:rPr>
                        <a:t>0,0</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FFFF"/>
                    </a:solidFill>
                  </a:tcPr>
                </a:tc>
                <a:tc>
                  <a:txBody>
                    <a:bodyPr/>
                    <a:lstStyle/>
                    <a:p>
                      <a:pPr algn="ctr" fontAlgn="ctr"/>
                      <a:r>
                        <a:rPr lang="ru-RU" sz="600" b="0" i="0" u="none" strike="noStrike">
                          <a:solidFill>
                            <a:srgbClr val="000000"/>
                          </a:solidFill>
                          <a:effectLst/>
                          <a:latin typeface="Times New Roman"/>
                        </a:rPr>
                        <a:t>0,0</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FFFF"/>
                    </a:solidFill>
                  </a:tcPr>
                </a:tc>
                <a:tc>
                  <a:txBody>
                    <a:bodyPr/>
                    <a:lstStyle/>
                    <a:p>
                      <a:pPr algn="ctr" fontAlgn="ctr"/>
                      <a:r>
                        <a:rPr lang="ru-RU" sz="600" b="0" i="0" u="none" strike="noStrike">
                          <a:solidFill>
                            <a:srgbClr val="000000"/>
                          </a:solidFill>
                          <a:effectLst/>
                          <a:latin typeface="Times New Roman"/>
                        </a:rPr>
                        <a:t>0,0</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FFFF"/>
                    </a:solidFill>
                  </a:tcPr>
                </a:tc>
                <a:tc>
                  <a:txBody>
                    <a:bodyPr/>
                    <a:lstStyle/>
                    <a:p>
                      <a:pPr algn="ctr" fontAlgn="ctr"/>
                      <a:r>
                        <a:rPr lang="ru-RU" sz="600" b="0" i="0" u="none" strike="noStrike" dirty="0">
                          <a:solidFill>
                            <a:srgbClr val="000000"/>
                          </a:solidFill>
                          <a:effectLst/>
                          <a:latin typeface="Times New Roman"/>
                        </a:rPr>
                        <a:t> </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FFFF"/>
                    </a:solidFill>
                  </a:tcPr>
                </a:tc>
              </a:tr>
            </a:tbl>
          </a:graphicData>
        </a:graphic>
      </p:graphicFrame>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idx="1"/>
          </p:nvPr>
        </p:nvSpPr>
        <p:spPr>
          <a:xfrm>
            <a:off x="395536" y="1196752"/>
            <a:ext cx="8229600" cy="4032448"/>
          </a:xfrm>
        </p:spPr>
        <p:style>
          <a:lnRef idx="2">
            <a:schemeClr val="accent1"/>
          </a:lnRef>
          <a:fillRef idx="1">
            <a:schemeClr val="lt1"/>
          </a:fillRef>
          <a:effectRef idx="0">
            <a:schemeClr val="accent1"/>
          </a:effectRef>
          <a:fontRef idx="minor">
            <a:schemeClr val="dk1"/>
          </a:fontRef>
        </p:style>
        <p:txBody>
          <a:bodyPr rtlCol="0">
            <a:normAutofit lnSpcReduction="10000"/>
          </a:bodyPr>
          <a:lstStyle/>
          <a:p>
            <a:pPr marL="548640" indent="-411480" algn="ctr" eaLnBrk="1" fontAlgn="auto" hangingPunct="1">
              <a:lnSpc>
                <a:spcPct val="90000"/>
              </a:lnSpc>
              <a:spcAft>
                <a:spcPts val="0"/>
              </a:spcAft>
              <a:buClr>
                <a:schemeClr val="tx1">
                  <a:shade val="95000"/>
                </a:schemeClr>
              </a:buClr>
              <a:buFontTx/>
              <a:buNone/>
              <a:defRPr/>
            </a:pPr>
            <a:r>
              <a:rPr lang="ru-RU" sz="2400" dirty="0" smtClean="0">
                <a:latin typeface="Times New Roman" pitchFamily="18" charset="0"/>
                <a:cs typeface="Times New Roman" pitchFamily="18" charset="0"/>
              </a:rPr>
              <a:t>   </a:t>
            </a:r>
            <a:r>
              <a:rPr lang="ru-RU" b="1" dirty="0" smtClean="0">
                <a:solidFill>
                  <a:srgbClr val="000000"/>
                </a:solidFill>
                <a:effectLst>
                  <a:outerShdw blurRad="38100" dist="38100" dir="2700000" algn="tl">
                    <a:srgbClr val="FFFFFF"/>
                  </a:outerShdw>
                </a:effectLst>
                <a:latin typeface="Times New Roman" pitchFamily="18" charset="0"/>
                <a:cs typeface="Times New Roman" pitchFamily="18" charset="0"/>
              </a:rPr>
              <a:t>Бюджет Михайловского муниципального района за 2023 год исполнен с соблюдением требований Бюджетного кодекса Российской Федерации, Положения  "О бюджетном процессе в  Михайловском муниципальном  районе» и на основе прогноза социально-экономического развития Михайловского муниципального района.</a:t>
            </a:r>
            <a:r>
              <a:rPr lang="ru-RU" b="1" dirty="0" smtClean="0">
                <a:solidFill>
                  <a:srgbClr val="000000"/>
                </a:solidFill>
                <a:latin typeface="Times New Roman" pitchFamily="18" charset="0"/>
                <a:cs typeface="Times New Roman" pitchFamily="18" charset="0"/>
              </a:rPr>
              <a:t> </a:t>
            </a: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2300812263"/>
              </p:ext>
            </p:extLst>
          </p:nvPr>
        </p:nvGraphicFramePr>
        <p:xfrm>
          <a:off x="1187624" y="547060"/>
          <a:ext cx="6984776" cy="6288125"/>
        </p:xfrm>
        <a:graphic>
          <a:graphicData uri="http://schemas.openxmlformats.org/drawingml/2006/table">
            <a:tbl>
              <a:tblPr>
                <a:tableStyleId>{284E427A-3D55-4303-BF80-6455036E1DE7}</a:tableStyleId>
              </a:tblPr>
              <a:tblGrid>
                <a:gridCol w="504056"/>
                <a:gridCol w="3024336"/>
                <a:gridCol w="1872208"/>
                <a:gridCol w="1584176"/>
              </a:tblGrid>
              <a:tr h="157247">
                <a:tc rowSpan="2">
                  <a:txBody>
                    <a:bodyPr/>
                    <a:lstStyle/>
                    <a:p>
                      <a:pPr algn="ctr" fontAlgn="ctr"/>
                      <a:r>
                        <a:rPr lang="ru-RU" sz="1200" u="none" strike="noStrike" dirty="0">
                          <a:effectLst/>
                        </a:rPr>
                        <a:t>№</a:t>
                      </a:r>
                      <a:endParaRPr lang="ru-RU" sz="1200" b="1" i="0" u="none" strike="noStrike" dirty="0">
                        <a:solidFill>
                          <a:srgbClr val="000000"/>
                        </a:solidFill>
                        <a:effectLst/>
                        <a:latin typeface="Times New Roman"/>
                      </a:endParaRPr>
                    </a:p>
                  </a:txBody>
                  <a:tcPr marL="5354" marR="5354" marT="5354" marB="0" anchor="ctr"/>
                </a:tc>
                <a:tc rowSpan="2">
                  <a:txBody>
                    <a:bodyPr/>
                    <a:lstStyle/>
                    <a:p>
                      <a:pPr algn="ctr" fontAlgn="ctr"/>
                      <a:r>
                        <a:rPr lang="ru-RU" sz="1200" u="none" strike="noStrike" dirty="0">
                          <a:effectLst/>
                        </a:rPr>
                        <a:t>Муниципальные районы, городские округа</a:t>
                      </a:r>
                      <a:endParaRPr lang="ru-RU" sz="1200" b="1" i="0" u="none" strike="noStrike" dirty="0">
                        <a:solidFill>
                          <a:srgbClr val="000000"/>
                        </a:solidFill>
                        <a:effectLst/>
                        <a:latin typeface="Times New Roman"/>
                      </a:endParaRPr>
                    </a:p>
                  </a:txBody>
                  <a:tcPr marL="5354" marR="5354" marT="5354" marB="0" anchor="ctr"/>
                </a:tc>
                <a:tc gridSpan="2">
                  <a:txBody>
                    <a:bodyPr/>
                    <a:lstStyle/>
                    <a:p>
                      <a:pPr algn="ctr" fontAlgn="ctr"/>
                      <a:r>
                        <a:rPr lang="ru-RU" sz="1000" u="none" strike="noStrike" dirty="0">
                          <a:effectLst/>
                        </a:rPr>
                        <a:t>Результаты мониторинга за 2022 год</a:t>
                      </a:r>
                      <a:endParaRPr lang="ru-RU" sz="1000" b="1" i="0" u="none" strike="noStrike" dirty="0">
                        <a:solidFill>
                          <a:srgbClr val="000000"/>
                        </a:solidFill>
                        <a:effectLst/>
                        <a:latin typeface="Times New Roman"/>
                      </a:endParaRPr>
                    </a:p>
                  </a:txBody>
                  <a:tcPr marL="5354" marR="5354" marT="5354" marB="0" anchor="ctr"/>
                </a:tc>
                <a:tc hMerge="1">
                  <a:txBody>
                    <a:bodyPr/>
                    <a:lstStyle/>
                    <a:p>
                      <a:endParaRPr lang="ru-RU"/>
                    </a:p>
                  </a:txBody>
                  <a:tcPr/>
                </a:tc>
              </a:tr>
              <a:tr h="719278">
                <a:tc vMerge="1">
                  <a:txBody>
                    <a:bodyPr/>
                    <a:lstStyle/>
                    <a:p>
                      <a:endParaRPr lang="ru-RU"/>
                    </a:p>
                  </a:txBody>
                  <a:tcPr/>
                </a:tc>
                <a:tc vMerge="1">
                  <a:txBody>
                    <a:bodyPr/>
                    <a:lstStyle/>
                    <a:p>
                      <a:endParaRPr lang="ru-RU"/>
                    </a:p>
                  </a:txBody>
                  <a:tcPr/>
                </a:tc>
                <a:tc>
                  <a:txBody>
                    <a:bodyPr/>
                    <a:lstStyle/>
                    <a:p>
                      <a:pPr algn="ctr" fontAlgn="ctr"/>
                      <a:r>
                        <a:rPr lang="ru-RU" sz="1000" u="none" strike="noStrike" dirty="0">
                          <a:effectLst/>
                        </a:rPr>
                        <a:t>Комплексная оценка качества управления бюджетным процессом (с учетом соблюдения бюджетного законодательства)</a:t>
                      </a:r>
                      <a:endParaRPr lang="ru-RU" sz="1000" b="1" i="0" u="none" strike="noStrike" dirty="0">
                        <a:solidFill>
                          <a:srgbClr val="000000"/>
                        </a:solidFill>
                        <a:effectLst/>
                        <a:latin typeface="Times New Roman"/>
                      </a:endParaRPr>
                    </a:p>
                  </a:txBody>
                  <a:tcPr marL="5354" marR="5354" marT="5354" marB="0" anchor="ctr"/>
                </a:tc>
                <a:tc>
                  <a:txBody>
                    <a:bodyPr/>
                    <a:lstStyle/>
                    <a:p>
                      <a:pPr algn="ctr" fontAlgn="ctr"/>
                      <a:r>
                        <a:rPr lang="ru-RU" sz="900" u="none" strike="noStrike" dirty="0">
                          <a:effectLst/>
                        </a:rPr>
                        <a:t>Степень качества управления бюджетным процессом (с учетом соблюдения бюджетного законодательства)</a:t>
                      </a:r>
                      <a:endParaRPr lang="ru-RU" sz="900" b="1" i="0" u="none" strike="noStrike" dirty="0">
                        <a:solidFill>
                          <a:srgbClr val="000000"/>
                        </a:solidFill>
                        <a:effectLst/>
                        <a:latin typeface="Times New Roman"/>
                      </a:endParaRPr>
                    </a:p>
                  </a:txBody>
                  <a:tcPr marL="5354" marR="5354" marT="5354" marB="0" anchor="ctr"/>
                </a:tc>
              </a:tr>
              <a:tr h="112328">
                <a:tc>
                  <a:txBody>
                    <a:bodyPr/>
                    <a:lstStyle/>
                    <a:p>
                      <a:pPr algn="ctr" fontAlgn="ctr"/>
                      <a:r>
                        <a:rPr lang="ru-RU" sz="600" u="none" strike="noStrike" dirty="0">
                          <a:effectLst/>
                        </a:rPr>
                        <a:t>1</a:t>
                      </a:r>
                      <a:endParaRPr lang="ru-RU" sz="600" b="1" i="0" u="none" strike="noStrike" dirty="0">
                        <a:solidFill>
                          <a:srgbClr val="000000"/>
                        </a:solidFill>
                        <a:effectLst/>
                        <a:latin typeface="Times New Roman"/>
                      </a:endParaRPr>
                    </a:p>
                  </a:txBody>
                  <a:tcPr marL="5354" marR="5354" marT="5354" marB="0" anchor="ctr"/>
                </a:tc>
                <a:tc>
                  <a:txBody>
                    <a:bodyPr/>
                    <a:lstStyle/>
                    <a:p>
                      <a:pPr algn="ctr" fontAlgn="ctr"/>
                      <a:r>
                        <a:rPr lang="ru-RU" sz="600" u="none" strike="noStrike" dirty="0">
                          <a:effectLst/>
                        </a:rPr>
                        <a:t>2</a:t>
                      </a:r>
                      <a:endParaRPr lang="ru-RU" sz="600" b="1" i="0" u="none" strike="noStrike" dirty="0">
                        <a:solidFill>
                          <a:srgbClr val="000000"/>
                        </a:solidFill>
                        <a:effectLst/>
                        <a:latin typeface="Times New Roman"/>
                      </a:endParaRPr>
                    </a:p>
                  </a:txBody>
                  <a:tcPr marL="5354" marR="5354" marT="5354" marB="0" anchor="ctr"/>
                </a:tc>
                <a:tc>
                  <a:txBody>
                    <a:bodyPr/>
                    <a:lstStyle/>
                    <a:p>
                      <a:pPr algn="ctr" fontAlgn="ctr"/>
                      <a:r>
                        <a:rPr lang="ru-RU" sz="600" u="none" strike="noStrike" dirty="0">
                          <a:effectLst/>
                        </a:rPr>
                        <a:t>3</a:t>
                      </a:r>
                      <a:endParaRPr lang="ru-RU" sz="600" b="1" i="0" u="none" strike="noStrike" dirty="0">
                        <a:solidFill>
                          <a:srgbClr val="000000"/>
                        </a:solidFill>
                        <a:effectLst/>
                        <a:latin typeface="Times New Roman"/>
                      </a:endParaRPr>
                    </a:p>
                  </a:txBody>
                  <a:tcPr marL="5354" marR="5354" marT="5354" marB="0" anchor="ctr"/>
                </a:tc>
                <a:tc>
                  <a:txBody>
                    <a:bodyPr/>
                    <a:lstStyle/>
                    <a:p>
                      <a:pPr algn="ctr" fontAlgn="ctr"/>
                      <a:r>
                        <a:rPr lang="ru-RU" sz="600" u="none" strike="noStrike" dirty="0">
                          <a:effectLst/>
                        </a:rPr>
                        <a:t>4</a:t>
                      </a:r>
                      <a:endParaRPr lang="ru-RU" sz="600" b="1" i="0" u="none" strike="noStrike" dirty="0">
                        <a:solidFill>
                          <a:srgbClr val="000000"/>
                        </a:solidFill>
                        <a:effectLst/>
                        <a:latin typeface="Times New Roman"/>
                      </a:endParaRPr>
                    </a:p>
                  </a:txBody>
                  <a:tcPr marL="5354" marR="5354" marT="5354" marB="0" anchor="ctr"/>
                </a:tc>
              </a:tr>
              <a:tr h="159767">
                <a:tc>
                  <a:txBody>
                    <a:bodyPr/>
                    <a:lstStyle/>
                    <a:p>
                      <a:pPr algn="l" fontAlgn="t"/>
                      <a:r>
                        <a:rPr lang="ru-RU" sz="1000" u="none" strike="noStrike">
                          <a:effectLst/>
                        </a:rPr>
                        <a:t>1</a:t>
                      </a:r>
                      <a:endParaRPr lang="ru-RU" sz="1000" b="0" i="0" u="none" strike="noStrike">
                        <a:solidFill>
                          <a:srgbClr val="000000"/>
                        </a:solidFill>
                        <a:effectLst/>
                        <a:latin typeface="Times New Roman"/>
                      </a:endParaRPr>
                    </a:p>
                  </a:txBody>
                  <a:tcPr marL="5354" marR="5354" marT="5354" marB="0"/>
                </a:tc>
                <a:tc>
                  <a:txBody>
                    <a:bodyPr/>
                    <a:lstStyle/>
                    <a:p>
                      <a:pPr algn="l" fontAlgn="t"/>
                      <a:r>
                        <a:rPr lang="ru-RU" sz="1000" u="none" strike="noStrike">
                          <a:effectLst/>
                        </a:rPr>
                        <a:t>Партизанский городской округ</a:t>
                      </a:r>
                      <a:endParaRPr lang="ru-RU" sz="1000" b="0" i="0" u="none" strike="noStrike">
                        <a:solidFill>
                          <a:srgbClr val="000000"/>
                        </a:solidFill>
                        <a:effectLst/>
                        <a:latin typeface="Times New Roman"/>
                      </a:endParaRPr>
                    </a:p>
                  </a:txBody>
                  <a:tcPr marL="5354" marR="5354" marT="5354" marB="0"/>
                </a:tc>
                <a:tc>
                  <a:txBody>
                    <a:bodyPr/>
                    <a:lstStyle/>
                    <a:p>
                      <a:pPr algn="ctr" fontAlgn="t"/>
                      <a:r>
                        <a:rPr lang="ru-RU" sz="1000" u="none" strike="noStrike">
                          <a:effectLst/>
                        </a:rPr>
                        <a:t>84,953</a:t>
                      </a:r>
                      <a:endParaRPr lang="ru-RU" sz="1000" b="0" i="0" u="none" strike="noStrike">
                        <a:solidFill>
                          <a:srgbClr val="000000"/>
                        </a:solidFill>
                        <a:effectLst/>
                        <a:latin typeface="Times New Roman"/>
                      </a:endParaRPr>
                    </a:p>
                  </a:txBody>
                  <a:tcPr marL="5354" marR="5354" marT="5354" marB="0"/>
                </a:tc>
                <a:tc>
                  <a:txBody>
                    <a:bodyPr/>
                    <a:lstStyle/>
                    <a:p>
                      <a:pPr algn="ctr" fontAlgn="t"/>
                      <a:r>
                        <a:rPr lang="en-US" sz="1000" u="none" strike="noStrike" dirty="0">
                          <a:effectLst/>
                        </a:rPr>
                        <a:t>I</a:t>
                      </a:r>
                      <a:endParaRPr lang="en-US" sz="1000" b="0" i="0" u="none" strike="noStrike" dirty="0">
                        <a:solidFill>
                          <a:srgbClr val="000000"/>
                        </a:solidFill>
                        <a:effectLst/>
                        <a:latin typeface="Times New Roman"/>
                      </a:endParaRPr>
                    </a:p>
                  </a:txBody>
                  <a:tcPr marL="5354" marR="5354" marT="5354" marB="0"/>
                </a:tc>
              </a:tr>
              <a:tr h="159767">
                <a:tc>
                  <a:txBody>
                    <a:bodyPr/>
                    <a:lstStyle/>
                    <a:p>
                      <a:pPr algn="l" fontAlgn="t"/>
                      <a:r>
                        <a:rPr lang="ru-RU" sz="1000" u="none" strike="noStrike">
                          <a:effectLst/>
                        </a:rPr>
                        <a:t>2</a:t>
                      </a:r>
                      <a:endParaRPr lang="ru-RU" sz="1000" b="0" i="0" u="none" strike="noStrike">
                        <a:solidFill>
                          <a:srgbClr val="000000"/>
                        </a:solidFill>
                        <a:effectLst/>
                        <a:latin typeface="Times New Roman"/>
                      </a:endParaRPr>
                    </a:p>
                  </a:txBody>
                  <a:tcPr marL="5354" marR="5354" marT="5354" marB="0"/>
                </a:tc>
                <a:tc>
                  <a:txBody>
                    <a:bodyPr/>
                    <a:lstStyle/>
                    <a:p>
                      <a:pPr algn="l" fontAlgn="t"/>
                      <a:r>
                        <a:rPr lang="ru-RU" sz="1000" u="none" strike="noStrike">
                          <a:effectLst/>
                        </a:rPr>
                        <a:t>Уссурийский городской округ</a:t>
                      </a:r>
                      <a:endParaRPr lang="ru-RU" sz="1000" b="0" i="0" u="none" strike="noStrike">
                        <a:solidFill>
                          <a:srgbClr val="000000"/>
                        </a:solidFill>
                        <a:effectLst/>
                        <a:latin typeface="Times New Roman"/>
                      </a:endParaRPr>
                    </a:p>
                  </a:txBody>
                  <a:tcPr marL="5354" marR="5354" marT="5354" marB="0"/>
                </a:tc>
                <a:tc>
                  <a:txBody>
                    <a:bodyPr/>
                    <a:lstStyle/>
                    <a:p>
                      <a:pPr algn="ctr" fontAlgn="t"/>
                      <a:r>
                        <a:rPr lang="ru-RU" sz="1000" u="none" strike="noStrike">
                          <a:effectLst/>
                        </a:rPr>
                        <a:t>84,613</a:t>
                      </a:r>
                      <a:endParaRPr lang="ru-RU" sz="1000" b="0" i="0" u="none" strike="noStrike">
                        <a:solidFill>
                          <a:srgbClr val="000000"/>
                        </a:solidFill>
                        <a:effectLst/>
                        <a:latin typeface="Times New Roman"/>
                      </a:endParaRPr>
                    </a:p>
                  </a:txBody>
                  <a:tcPr marL="5354" marR="5354" marT="5354" marB="0"/>
                </a:tc>
                <a:tc>
                  <a:txBody>
                    <a:bodyPr/>
                    <a:lstStyle/>
                    <a:p>
                      <a:pPr algn="ctr" fontAlgn="t"/>
                      <a:r>
                        <a:rPr lang="en-US" sz="1000" u="none" strike="noStrike" dirty="0">
                          <a:effectLst/>
                        </a:rPr>
                        <a:t>I</a:t>
                      </a:r>
                      <a:endParaRPr lang="en-US" sz="1000" b="0" i="0" u="none" strike="noStrike" dirty="0">
                        <a:solidFill>
                          <a:srgbClr val="000000"/>
                        </a:solidFill>
                        <a:effectLst/>
                        <a:latin typeface="Times New Roman"/>
                      </a:endParaRPr>
                    </a:p>
                  </a:txBody>
                  <a:tcPr marL="5354" marR="5354" marT="5354" marB="0"/>
                </a:tc>
              </a:tr>
              <a:tr h="159767">
                <a:tc>
                  <a:txBody>
                    <a:bodyPr/>
                    <a:lstStyle/>
                    <a:p>
                      <a:pPr algn="l" fontAlgn="t"/>
                      <a:r>
                        <a:rPr lang="ru-RU" sz="1000" u="none" strike="noStrike">
                          <a:effectLst/>
                        </a:rPr>
                        <a:t>3</a:t>
                      </a:r>
                      <a:endParaRPr lang="ru-RU" sz="1000" b="0" i="0" u="none" strike="noStrike">
                        <a:solidFill>
                          <a:srgbClr val="000000"/>
                        </a:solidFill>
                        <a:effectLst/>
                        <a:latin typeface="Times New Roman"/>
                      </a:endParaRPr>
                    </a:p>
                  </a:txBody>
                  <a:tcPr marL="5354" marR="5354" marT="5354" marB="0"/>
                </a:tc>
                <a:tc>
                  <a:txBody>
                    <a:bodyPr/>
                    <a:lstStyle/>
                    <a:p>
                      <a:pPr algn="l" fontAlgn="t"/>
                      <a:r>
                        <a:rPr lang="ru-RU" sz="1000" u="none" strike="noStrike">
                          <a:effectLst/>
                        </a:rPr>
                        <a:t>Октябрьский муниципальный округ</a:t>
                      </a:r>
                      <a:endParaRPr lang="ru-RU" sz="1000" b="0" i="0" u="none" strike="noStrike">
                        <a:solidFill>
                          <a:srgbClr val="000000"/>
                        </a:solidFill>
                        <a:effectLst/>
                        <a:latin typeface="Times New Roman"/>
                      </a:endParaRPr>
                    </a:p>
                  </a:txBody>
                  <a:tcPr marL="5354" marR="5354" marT="5354" marB="0"/>
                </a:tc>
                <a:tc>
                  <a:txBody>
                    <a:bodyPr/>
                    <a:lstStyle/>
                    <a:p>
                      <a:pPr algn="ctr" fontAlgn="t"/>
                      <a:r>
                        <a:rPr lang="ru-RU" sz="1000" u="none" strike="noStrike">
                          <a:effectLst/>
                        </a:rPr>
                        <a:t>80,652</a:t>
                      </a:r>
                      <a:endParaRPr lang="ru-RU" sz="1000" b="0" i="0" u="none" strike="noStrike">
                        <a:solidFill>
                          <a:srgbClr val="000000"/>
                        </a:solidFill>
                        <a:effectLst/>
                        <a:latin typeface="Times New Roman"/>
                      </a:endParaRPr>
                    </a:p>
                  </a:txBody>
                  <a:tcPr marL="5354" marR="5354" marT="5354" marB="0"/>
                </a:tc>
                <a:tc>
                  <a:txBody>
                    <a:bodyPr/>
                    <a:lstStyle/>
                    <a:p>
                      <a:pPr algn="ctr" fontAlgn="t"/>
                      <a:r>
                        <a:rPr lang="en-US" sz="1000" u="none" strike="noStrike" dirty="0">
                          <a:effectLst/>
                        </a:rPr>
                        <a:t>I</a:t>
                      </a:r>
                      <a:endParaRPr lang="en-US" sz="1000" b="0" i="0" u="none" strike="noStrike" dirty="0">
                        <a:solidFill>
                          <a:srgbClr val="000000"/>
                        </a:solidFill>
                        <a:effectLst/>
                        <a:latin typeface="Times New Roman"/>
                      </a:endParaRPr>
                    </a:p>
                  </a:txBody>
                  <a:tcPr marL="5354" marR="5354" marT="5354" marB="0"/>
                </a:tc>
              </a:tr>
              <a:tr h="159767">
                <a:tc>
                  <a:txBody>
                    <a:bodyPr/>
                    <a:lstStyle/>
                    <a:p>
                      <a:pPr algn="l" fontAlgn="t"/>
                      <a:r>
                        <a:rPr lang="ru-RU" sz="1000" u="none" strike="noStrike" dirty="0">
                          <a:effectLst/>
                        </a:rPr>
                        <a:t>4</a:t>
                      </a:r>
                      <a:endParaRPr lang="ru-RU" sz="1000" b="0" i="0" u="none" strike="noStrike" dirty="0">
                        <a:solidFill>
                          <a:srgbClr val="000000"/>
                        </a:solidFill>
                        <a:effectLst/>
                        <a:latin typeface="Times New Roman"/>
                      </a:endParaRPr>
                    </a:p>
                  </a:txBody>
                  <a:tcPr marL="5354" marR="5354" marT="5354" marB="0"/>
                </a:tc>
                <a:tc>
                  <a:txBody>
                    <a:bodyPr/>
                    <a:lstStyle/>
                    <a:p>
                      <a:pPr algn="l" fontAlgn="t"/>
                      <a:r>
                        <a:rPr lang="ru-RU" sz="1000" u="none" strike="noStrike">
                          <a:effectLst/>
                        </a:rPr>
                        <a:t>Анучинский муниципальный округ</a:t>
                      </a:r>
                      <a:endParaRPr lang="ru-RU" sz="1000" b="0" i="0" u="none" strike="noStrike">
                        <a:solidFill>
                          <a:srgbClr val="000000"/>
                        </a:solidFill>
                        <a:effectLst/>
                        <a:latin typeface="Times New Roman"/>
                      </a:endParaRPr>
                    </a:p>
                  </a:txBody>
                  <a:tcPr marL="5354" marR="5354" marT="5354" marB="0"/>
                </a:tc>
                <a:tc>
                  <a:txBody>
                    <a:bodyPr/>
                    <a:lstStyle/>
                    <a:p>
                      <a:pPr algn="ctr" fontAlgn="t"/>
                      <a:r>
                        <a:rPr lang="ru-RU" sz="1000" u="none" strike="noStrike">
                          <a:effectLst/>
                        </a:rPr>
                        <a:t>82,218</a:t>
                      </a:r>
                      <a:endParaRPr lang="ru-RU" sz="1000" b="0" i="0" u="none" strike="noStrike">
                        <a:solidFill>
                          <a:srgbClr val="000000"/>
                        </a:solidFill>
                        <a:effectLst/>
                        <a:latin typeface="Times New Roman"/>
                      </a:endParaRPr>
                    </a:p>
                  </a:txBody>
                  <a:tcPr marL="5354" marR="5354" marT="5354" marB="0"/>
                </a:tc>
                <a:tc>
                  <a:txBody>
                    <a:bodyPr/>
                    <a:lstStyle/>
                    <a:p>
                      <a:pPr algn="ctr" fontAlgn="t"/>
                      <a:r>
                        <a:rPr lang="en-US" sz="1000" u="none" strike="noStrike" dirty="0">
                          <a:effectLst/>
                        </a:rPr>
                        <a:t>II</a:t>
                      </a:r>
                      <a:endParaRPr lang="en-US" sz="1000" b="0" i="0" u="none" strike="noStrike" dirty="0">
                        <a:solidFill>
                          <a:srgbClr val="000000"/>
                        </a:solidFill>
                        <a:effectLst/>
                        <a:latin typeface="Times New Roman"/>
                      </a:endParaRPr>
                    </a:p>
                  </a:txBody>
                  <a:tcPr marL="5354" marR="5354" marT="5354" marB="0"/>
                </a:tc>
              </a:tr>
              <a:tr h="159767">
                <a:tc>
                  <a:txBody>
                    <a:bodyPr/>
                    <a:lstStyle/>
                    <a:p>
                      <a:pPr algn="l" fontAlgn="t"/>
                      <a:r>
                        <a:rPr lang="ru-RU" sz="1000" u="none" strike="noStrike">
                          <a:effectLst/>
                        </a:rPr>
                        <a:t>5</a:t>
                      </a:r>
                      <a:endParaRPr lang="ru-RU" sz="1000" b="0" i="0" u="none" strike="noStrike">
                        <a:solidFill>
                          <a:srgbClr val="000000"/>
                        </a:solidFill>
                        <a:effectLst/>
                        <a:latin typeface="Times New Roman"/>
                      </a:endParaRPr>
                    </a:p>
                  </a:txBody>
                  <a:tcPr marL="5354" marR="5354" marT="5354" marB="0"/>
                </a:tc>
                <a:tc>
                  <a:txBody>
                    <a:bodyPr/>
                    <a:lstStyle/>
                    <a:p>
                      <a:pPr algn="l" fontAlgn="t"/>
                      <a:r>
                        <a:rPr lang="ru-RU" sz="1000" u="none" strike="noStrike">
                          <a:effectLst/>
                        </a:rPr>
                        <a:t>Городской округ Спасск-Дальний</a:t>
                      </a:r>
                      <a:endParaRPr lang="ru-RU" sz="1000" b="0" i="0" u="none" strike="noStrike">
                        <a:solidFill>
                          <a:srgbClr val="000000"/>
                        </a:solidFill>
                        <a:effectLst/>
                        <a:latin typeface="Times New Roman"/>
                      </a:endParaRPr>
                    </a:p>
                  </a:txBody>
                  <a:tcPr marL="5354" marR="5354" marT="5354" marB="0"/>
                </a:tc>
                <a:tc>
                  <a:txBody>
                    <a:bodyPr/>
                    <a:lstStyle/>
                    <a:p>
                      <a:pPr algn="ctr" fontAlgn="t"/>
                      <a:r>
                        <a:rPr lang="ru-RU" sz="1000" u="none" strike="noStrike">
                          <a:effectLst/>
                        </a:rPr>
                        <a:t>81,984</a:t>
                      </a:r>
                      <a:endParaRPr lang="ru-RU" sz="1000" b="0" i="0" u="none" strike="noStrike">
                        <a:solidFill>
                          <a:srgbClr val="000000"/>
                        </a:solidFill>
                        <a:effectLst/>
                        <a:latin typeface="Times New Roman"/>
                      </a:endParaRPr>
                    </a:p>
                  </a:txBody>
                  <a:tcPr marL="5354" marR="5354" marT="5354" marB="0"/>
                </a:tc>
                <a:tc>
                  <a:txBody>
                    <a:bodyPr/>
                    <a:lstStyle/>
                    <a:p>
                      <a:pPr algn="ctr" fontAlgn="t"/>
                      <a:r>
                        <a:rPr lang="en-US" sz="1000" u="none" strike="noStrike" dirty="0">
                          <a:effectLst/>
                        </a:rPr>
                        <a:t>II</a:t>
                      </a:r>
                      <a:endParaRPr lang="en-US" sz="1000" b="0" i="0" u="none" strike="noStrike" dirty="0">
                        <a:solidFill>
                          <a:srgbClr val="000000"/>
                        </a:solidFill>
                        <a:effectLst/>
                        <a:latin typeface="Times New Roman"/>
                      </a:endParaRPr>
                    </a:p>
                  </a:txBody>
                  <a:tcPr marL="5354" marR="5354" marT="5354" marB="0"/>
                </a:tc>
              </a:tr>
              <a:tr h="159767">
                <a:tc>
                  <a:txBody>
                    <a:bodyPr/>
                    <a:lstStyle/>
                    <a:p>
                      <a:pPr algn="l" fontAlgn="t"/>
                      <a:r>
                        <a:rPr lang="ru-RU" sz="1000" u="none" strike="noStrike">
                          <a:effectLst/>
                        </a:rPr>
                        <a:t>6</a:t>
                      </a:r>
                      <a:endParaRPr lang="ru-RU" sz="1000" b="0" i="0" u="none" strike="noStrike">
                        <a:solidFill>
                          <a:srgbClr val="000000"/>
                        </a:solidFill>
                        <a:effectLst/>
                        <a:latin typeface="Times New Roman"/>
                      </a:endParaRPr>
                    </a:p>
                  </a:txBody>
                  <a:tcPr marL="5354" marR="5354" marT="5354" marB="0"/>
                </a:tc>
                <a:tc>
                  <a:txBody>
                    <a:bodyPr/>
                    <a:lstStyle/>
                    <a:p>
                      <a:pPr algn="l" fontAlgn="t"/>
                      <a:r>
                        <a:rPr lang="ru-RU" sz="1000" u="none" strike="noStrike">
                          <a:effectLst/>
                        </a:rPr>
                        <a:t>Лесозаводский городской округ</a:t>
                      </a:r>
                      <a:endParaRPr lang="ru-RU" sz="1000" b="0" i="0" u="none" strike="noStrike">
                        <a:solidFill>
                          <a:srgbClr val="000000"/>
                        </a:solidFill>
                        <a:effectLst/>
                        <a:latin typeface="Times New Roman"/>
                      </a:endParaRPr>
                    </a:p>
                  </a:txBody>
                  <a:tcPr marL="5354" marR="5354" marT="5354" marB="0"/>
                </a:tc>
                <a:tc>
                  <a:txBody>
                    <a:bodyPr/>
                    <a:lstStyle/>
                    <a:p>
                      <a:pPr algn="ctr" fontAlgn="t"/>
                      <a:r>
                        <a:rPr lang="ru-RU" sz="1000" u="none" strike="noStrike">
                          <a:effectLst/>
                        </a:rPr>
                        <a:t>81,140</a:t>
                      </a:r>
                      <a:endParaRPr lang="ru-RU" sz="1000" b="0" i="0" u="none" strike="noStrike">
                        <a:solidFill>
                          <a:srgbClr val="000000"/>
                        </a:solidFill>
                        <a:effectLst/>
                        <a:latin typeface="Times New Roman"/>
                      </a:endParaRPr>
                    </a:p>
                  </a:txBody>
                  <a:tcPr marL="5354" marR="5354" marT="5354" marB="0"/>
                </a:tc>
                <a:tc>
                  <a:txBody>
                    <a:bodyPr/>
                    <a:lstStyle/>
                    <a:p>
                      <a:pPr algn="ctr" fontAlgn="t"/>
                      <a:r>
                        <a:rPr lang="en-US" sz="1000" u="none" strike="noStrike">
                          <a:effectLst/>
                        </a:rPr>
                        <a:t>II</a:t>
                      </a:r>
                      <a:endParaRPr lang="en-US" sz="1000" b="0" i="0" u="none" strike="noStrike">
                        <a:solidFill>
                          <a:srgbClr val="000000"/>
                        </a:solidFill>
                        <a:effectLst/>
                        <a:latin typeface="Times New Roman"/>
                      </a:endParaRPr>
                    </a:p>
                  </a:txBody>
                  <a:tcPr marL="5354" marR="5354" marT="5354" marB="0"/>
                </a:tc>
              </a:tr>
              <a:tr h="159767">
                <a:tc>
                  <a:txBody>
                    <a:bodyPr/>
                    <a:lstStyle/>
                    <a:p>
                      <a:pPr algn="l" fontAlgn="t"/>
                      <a:r>
                        <a:rPr lang="ru-RU" sz="1000" u="none" strike="noStrike">
                          <a:effectLst/>
                        </a:rPr>
                        <a:t>7</a:t>
                      </a:r>
                      <a:endParaRPr lang="ru-RU" sz="1000" b="0" i="0" u="none" strike="noStrike">
                        <a:solidFill>
                          <a:srgbClr val="000000"/>
                        </a:solidFill>
                        <a:effectLst/>
                        <a:latin typeface="Times New Roman"/>
                      </a:endParaRPr>
                    </a:p>
                  </a:txBody>
                  <a:tcPr marL="5354" marR="5354" marT="5354" marB="0"/>
                </a:tc>
                <a:tc>
                  <a:txBody>
                    <a:bodyPr/>
                    <a:lstStyle/>
                    <a:p>
                      <a:pPr algn="l" fontAlgn="t"/>
                      <a:r>
                        <a:rPr lang="ru-RU" sz="1000" u="none" strike="noStrike">
                          <a:effectLst/>
                        </a:rPr>
                        <a:t>Красноармейский муниципальный район</a:t>
                      </a:r>
                      <a:endParaRPr lang="ru-RU" sz="1000" b="0" i="0" u="none" strike="noStrike">
                        <a:solidFill>
                          <a:srgbClr val="000000"/>
                        </a:solidFill>
                        <a:effectLst/>
                        <a:latin typeface="Times New Roman"/>
                      </a:endParaRPr>
                    </a:p>
                  </a:txBody>
                  <a:tcPr marL="5354" marR="5354" marT="5354" marB="0"/>
                </a:tc>
                <a:tc>
                  <a:txBody>
                    <a:bodyPr/>
                    <a:lstStyle/>
                    <a:p>
                      <a:pPr algn="ctr" fontAlgn="t"/>
                      <a:r>
                        <a:rPr lang="ru-RU" sz="1000" u="none" strike="noStrike">
                          <a:effectLst/>
                        </a:rPr>
                        <a:t>80,021</a:t>
                      </a:r>
                      <a:endParaRPr lang="ru-RU" sz="1000" b="0" i="0" u="none" strike="noStrike">
                        <a:solidFill>
                          <a:srgbClr val="000000"/>
                        </a:solidFill>
                        <a:effectLst/>
                        <a:latin typeface="Times New Roman"/>
                      </a:endParaRPr>
                    </a:p>
                  </a:txBody>
                  <a:tcPr marL="5354" marR="5354" marT="5354" marB="0"/>
                </a:tc>
                <a:tc>
                  <a:txBody>
                    <a:bodyPr/>
                    <a:lstStyle/>
                    <a:p>
                      <a:pPr algn="ctr" fontAlgn="t"/>
                      <a:r>
                        <a:rPr lang="en-US" sz="1000" u="none" strike="noStrike" dirty="0">
                          <a:effectLst/>
                        </a:rPr>
                        <a:t>II</a:t>
                      </a:r>
                      <a:endParaRPr lang="en-US" sz="1000" b="0" i="0" u="none" strike="noStrike" dirty="0">
                        <a:solidFill>
                          <a:srgbClr val="000000"/>
                        </a:solidFill>
                        <a:effectLst/>
                        <a:latin typeface="Times New Roman"/>
                      </a:endParaRPr>
                    </a:p>
                  </a:txBody>
                  <a:tcPr marL="5354" marR="5354" marT="5354" marB="0"/>
                </a:tc>
              </a:tr>
              <a:tr h="159767">
                <a:tc>
                  <a:txBody>
                    <a:bodyPr/>
                    <a:lstStyle/>
                    <a:p>
                      <a:pPr algn="l" fontAlgn="t"/>
                      <a:r>
                        <a:rPr lang="ru-RU" sz="1000" u="none" strike="noStrike">
                          <a:effectLst/>
                        </a:rPr>
                        <a:t>8</a:t>
                      </a:r>
                      <a:endParaRPr lang="ru-RU" sz="1000" b="0" i="0" u="none" strike="noStrike">
                        <a:solidFill>
                          <a:srgbClr val="000000"/>
                        </a:solidFill>
                        <a:effectLst/>
                        <a:latin typeface="Times New Roman"/>
                      </a:endParaRPr>
                    </a:p>
                  </a:txBody>
                  <a:tcPr marL="5354" marR="5354" marT="5354" marB="0"/>
                </a:tc>
                <a:tc>
                  <a:txBody>
                    <a:bodyPr/>
                    <a:lstStyle/>
                    <a:p>
                      <a:pPr algn="l" fontAlgn="t"/>
                      <a:r>
                        <a:rPr lang="ru-RU" sz="1000" u="none" strike="noStrike">
                          <a:effectLst/>
                        </a:rPr>
                        <a:t>Владивостокский городской округ</a:t>
                      </a:r>
                      <a:endParaRPr lang="ru-RU" sz="1000" b="0" i="0" u="none" strike="noStrike">
                        <a:solidFill>
                          <a:srgbClr val="000000"/>
                        </a:solidFill>
                        <a:effectLst/>
                        <a:latin typeface="Times New Roman"/>
                      </a:endParaRPr>
                    </a:p>
                  </a:txBody>
                  <a:tcPr marL="5354" marR="5354" marT="5354" marB="0"/>
                </a:tc>
                <a:tc>
                  <a:txBody>
                    <a:bodyPr/>
                    <a:lstStyle/>
                    <a:p>
                      <a:pPr algn="ctr" fontAlgn="t"/>
                      <a:r>
                        <a:rPr lang="ru-RU" sz="1000" u="none" strike="noStrike">
                          <a:effectLst/>
                        </a:rPr>
                        <a:t>79,098</a:t>
                      </a:r>
                      <a:endParaRPr lang="ru-RU" sz="1000" b="0" i="0" u="none" strike="noStrike">
                        <a:solidFill>
                          <a:srgbClr val="000000"/>
                        </a:solidFill>
                        <a:effectLst/>
                        <a:latin typeface="Times New Roman"/>
                      </a:endParaRPr>
                    </a:p>
                  </a:txBody>
                  <a:tcPr marL="5354" marR="5354" marT="5354" marB="0"/>
                </a:tc>
                <a:tc>
                  <a:txBody>
                    <a:bodyPr/>
                    <a:lstStyle/>
                    <a:p>
                      <a:pPr algn="ctr" fontAlgn="t"/>
                      <a:r>
                        <a:rPr lang="en-US" sz="1000" u="none" strike="noStrike" dirty="0">
                          <a:effectLst/>
                        </a:rPr>
                        <a:t>II</a:t>
                      </a:r>
                      <a:endParaRPr lang="en-US" sz="1000" b="0" i="0" u="none" strike="noStrike" dirty="0">
                        <a:solidFill>
                          <a:srgbClr val="000000"/>
                        </a:solidFill>
                        <a:effectLst/>
                        <a:latin typeface="Times New Roman"/>
                      </a:endParaRPr>
                    </a:p>
                  </a:txBody>
                  <a:tcPr marL="5354" marR="5354" marT="5354" marB="0"/>
                </a:tc>
              </a:tr>
              <a:tr h="159767">
                <a:tc>
                  <a:txBody>
                    <a:bodyPr/>
                    <a:lstStyle/>
                    <a:p>
                      <a:pPr algn="l" fontAlgn="t"/>
                      <a:r>
                        <a:rPr lang="ru-RU" sz="1000" u="none" strike="noStrike">
                          <a:effectLst/>
                        </a:rPr>
                        <a:t>9</a:t>
                      </a:r>
                      <a:endParaRPr lang="ru-RU" sz="1000" b="0" i="0" u="none" strike="noStrike">
                        <a:solidFill>
                          <a:srgbClr val="000000"/>
                        </a:solidFill>
                        <a:effectLst/>
                        <a:latin typeface="Times New Roman"/>
                      </a:endParaRPr>
                    </a:p>
                  </a:txBody>
                  <a:tcPr marL="5354" marR="5354" marT="5354" marB="0"/>
                </a:tc>
                <a:tc>
                  <a:txBody>
                    <a:bodyPr/>
                    <a:lstStyle/>
                    <a:p>
                      <a:pPr algn="l" fontAlgn="t"/>
                      <a:r>
                        <a:rPr lang="ru-RU" sz="1000" u="none" strike="noStrike">
                          <a:effectLst/>
                        </a:rPr>
                        <a:t>Дальнегорский городской округ</a:t>
                      </a:r>
                      <a:endParaRPr lang="ru-RU" sz="1000" b="0" i="0" u="none" strike="noStrike">
                        <a:solidFill>
                          <a:srgbClr val="000000"/>
                        </a:solidFill>
                        <a:effectLst/>
                        <a:latin typeface="Times New Roman"/>
                      </a:endParaRPr>
                    </a:p>
                  </a:txBody>
                  <a:tcPr marL="5354" marR="5354" marT="5354" marB="0"/>
                </a:tc>
                <a:tc>
                  <a:txBody>
                    <a:bodyPr/>
                    <a:lstStyle/>
                    <a:p>
                      <a:pPr algn="ctr" fontAlgn="t"/>
                      <a:r>
                        <a:rPr lang="ru-RU" sz="1000" u="none" strike="noStrike">
                          <a:effectLst/>
                        </a:rPr>
                        <a:t>78,109</a:t>
                      </a:r>
                      <a:endParaRPr lang="ru-RU" sz="1000" b="0" i="0" u="none" strike="noStrike">
                        <a:solidFill>
                          <a:srgbClr val="000000"/>
                        </a:solidFill>
                        <a:effectLst/>
                        <a:latin typeface="Times New Roman"/>
                      </a:endParaRPr>
                    </a:p>
                  </a:txBody>
                  <a:tcPr marL="5354" marR="5354" marT="5354" marB="0"/>
                </a:tc>
                <a:tc>
                  <a:txBody>
                    <a:bodyPr/>
                    <a:lstStyle/>
                    <a:p>
                      <a:pPr algn="ctr" fontAlgn="t"/>
                      <a:r>
                        <a:rPr lang="en-US" sz="1000" u="none" strike="noStrike" dirty="0">
                          <a:effectLst/>
                        </a:rPr>
                        <a:t>II</a:t>
                      </a:r>
                      <a:endParaRPr lang="en-US" sz="1000" b="0" i="0" u="none" strike="noStrike" dirty="0">
                        <a:solidFill>
                          <a:srgbClr val="000000"/>
                        </a:solidFill>
                        <a:effectLst/>
                        <a:latin typeface="Times New Roman"/>
                      </a:endParaRPr>
                    </a:p>
                  </a:txBody>
                  <a:tcPr marL="5354" marR="5354" marT="5354" marB="0"/>
                </a:tc>
              </a:tr>
              <a:tr h="159767">
                <a:tc>
                  <a:txBody>
                    <a:bodyPr/>
                    <a:lstStyle/>
                    <a:p>
                      <a:pPr algn="l" fontAlgn="t"/>
                      <a:r>
                        <a:rPr lang="ru-RU" sz="1000" u="none" strike="noStrike">
                          <a:effectLst/>
                        </a:rPr>
                        <a:t>10</a:t>
                      </a:r>
                      <a:endParaRPr lang="ru-RU" sz="1000" b="0" i="0" u="none" strike="noStrike">
                        <a:solidFill>
                          <a:srgbClr val="000000"/>
                        </a:solidFill>
                        <a:effectLst/>
                        <a:latin typeface="Times New Roman"/>
                      </a:endParaRPr>
                    </a:p>
                  </a:txBody>
                  <a:tcPr marL="5354" marR="5354" marT="5354" marB="0"/>
                </a:tc>
                <a:tc>
                  <a:txBody>
                    <a:bodyPr/>
                    <a:lstStyle/>
                    <a:p>
                      <a:pPr algn="l" fontAlgn="t"/>
                      <a:r>
                        <a:rPr lang="ru-RU" sz="1000" u="none" strike="noStrike">
                          <a:effectLst/>
                        </a:rPr>
                        <a:t>Чугуевский муниципальный округ</a:t>
                      </a:r>
                      <a:endParaRPr lang="ru-RU" sz="1000" b="0" i="0" u="none" strike="noStrike">
                        <a:solidFill>
                          <a:srgbClr val="000000"/>
                        </a:solidFill>
                        <a:effectLst/>
                        <a:latin typeface="Times New Roman"/>
                      </a:endParaRPr>
                    </a:p>
                  </a:txBody>
                  <a:tcPr marL="5354" marR="5354" marT="5354" marB="0"/>
                </a:tc>
                <a:tc>
                  <a:txBody>
                    <a:bodyPr/>
                    <a:lstStyle/>
                    <a:p>
                      <a:pPr algn="ctr" fontAlgn="t"/>
                      <a:r>
                        <a:rPr lang="ru-RU" sz="1000" u="none" strike="noStrike">
                          <a:effectLst/>
                        </a:rPr>
                        <a:t>77,249</a:t>
                      </a:r>
                      <a:endParaRPr lang="ru-RU" sz="1000" b="0" i="0" u="none" strike="noStrike">
                        <a:solidFill>
                          <a:srgbClr val="000000"/>
                        </a:solidFill>
                        <a:effectLst/>
                        <a:latin typeface="Times New Roman"/>
                      </a:endParaRPr>
                    </a:p>
                  </a:txBody>
                  <a:tcPr marL="5354" marR="5354" marT="5354" marB="0"/>
                </a:tc>
                <a:tc>
                  <a:txBody>
                    <a:bodyPr/>
                    <a:lstStyle/>
                    <a:p>
                      <a:pPr algn="ctr" fontAlgn="t"/>
                      <a:r>
                        <a:rPr lang="en-US" sz="1000" u="none" strike="noStrike" dirty="0">
                          <a:effectLst/>
                        </a:rPr>
                        <a:t>II</a:t>
                      </a:r>
                      <a:endParaRPr lang="en-US" sz="1000" b="0" i="0" u="none" strike="noStrike" dirty="0">
                        <a:solidFill>
                          <a:srgbClr val="000000"/>
                        </a:solidFill>
                        <a:effectLst/>
                        <a:latin typeface="Times New Roman"/>
                      </a:endParaRPr>
                    </a:p>
                  </a:txBody>
                  <a:tcPr marL="5354" marR="5354" marT="5354" marB="0"/>
                </a:tc>
              </a:tr>
              <a:tr h="159767">
                <a:tc>
                  <a:txBody>
                    <a:bodyPr/>
                    <a:lstStyle/>
                    <a:p>
                      <a:pPr algn="l" fontAlgn="t"/>
                      <a:r>
                        <a:rPr lang="ru-RU" sz="1000" u="none" strike="noStrike">
                          <a:effectLst/>
                        </a:rPr>
                        <a:t>11</a:t>
                      </a:r>
                      <a:endParaRPr lang="ru-RU" sz="1000" b="0" i="0" u="none" strike="noStrike">
                        <a:solidFill>
                          <a:srgbClr val="000000"/>
                        </a:solidFill>
                        <a:effectLst/>
                        <a:latin typeface="Times New Roman"/>
                      </a:endParaRPr>
                    </a:p>
                  </a:txBody>
                  <a:tcPr marL="5354" marR="5354" marT="5354" marB="0"/>
                </a:tc>
                <a:tc>
                  <a:txBody>
                    <a:bodyPr/>
                    <a:lstStyle/>
                    <a:p>
                      <a:pPr algn="l" fontAlgn="t"/>
                      <a:r>
                        <a:rPr lang="ru-RU" sz="1000" u="none" strike="noStrike">
                          <a:effectLst/>
                        </a:rPr>
                        <a:t>Арсеньевский городской округ</a:t>
                      </a:r>
                      <a:endParaRPr lang="ru-RU" sz="1000" b="0" i="0" u="none" strike="noStrike">
                        <a:solidFill>
                          <a:srgbClr val="000000"/>
                        </a:solidFill>
                        <a:effectLst/>
                        <a:latin typeface="Times New Roman"/>
                      </a:endParaRPr>
                    </a:p>
                  </a:txBody>
                  <a:tcPr marL="5354" marR="5354" marT="5354" marB="0"/>
                </a:tc>
                <a:tc>
                  <a:txBody>
                    <a:bodyPr/>
                    <a:lstStyle/>
                    <a:p>
                      <a:pPr algn="ctr" fontAlgn="t"/>
                      <a:r>
                        <a:rPr lang="ru-RU" sz="1000" u="none" strike="noStrike">
                          <a:effectLst/>
                        </a:rPr>
                        <a:t>77,247</a:t>
                      </a:r>
                      <a:endParaRPr lang="ru-RU" sz="1000" b="0" i="0" u="none" strike="noStrike">
                        <a:solidFill>
                          <a:srgbClr val="000000"/>
                        </a:solidFill>
                        <a:effectLst/>
                        <a:latin typeface="Times New Roman"/>
                      </a:endParaRPr>
                    </a:p>
                  </a:txBody>
                  <a:tcPr marL="5354" marR="5354" marT="5354" marB="0"/>
                </a:tc>
                <a:tc>
                  <a:txBody>
                    <a:bodyPr/>
                    <a:lstStyle/>
                    <a:p>
                      <a:pPr algn="ctr" fontAlgn="t"/>
                      <a:r>
                        <a:rPr lang="en-US" sz="1000" u="none" strike="noStrike" dirty="0">
                          <a:effectLst/>
                        </a:rPr>
                        <a:t>II</a:t>
                      </a:r>
                      <a:endParaRPr lang="en-US" sz="1000" b="0" i="0" u="none" strike="noStrike" dirty="0">
                        <a:solidFill>
                          <a:srgbClr val="000000"/>
                        </a:solidFill>
                        <a:effectLst/>
                        <a:latin typeface="Times New Roman"/>
                      </a:endParaRPr>
                    </a:p>
                  </a:txBody>
                  <a:tcPr marL="5354" marR="5354" marT="5354" marB="0"/>
                </a:tc>
              </a:tr>
              <a:tr h="159767">
                <a:tc>
                  <a:txBody>
                    <a:bodyPr/>
                    <a:lstStyle/>
                    <a:p>
                      <a:pPr algn="l" fontAlgn="t"/>
                      <a:r>
                        <a:rPr lang="ru-RU" sz="1000" u="none" strike="noStrike">
                          <a:effectLst/>
                        </a:rPr>
                        <a:t>12</a:t>
                      </a:r>
                      <a:endParaRPr lang="ru-RU" sz="1000" b="0" i="0" u="none" strike="noStrike">
                        <a:solidFill>
                          <a:srgbClr val="000000"/>
                        </a:solidFill>
                        <a:effectLst/>
                        <a:latin typeface="Times New Roman"/>
                      </a:endParaRPr>
                    </a:p>
                  </a:txBody>
                  <a:tcPr marL="5354" marR="5354" marT="5354" marB="0"/>
                </a:tc>
                <a:tc>
                  <a:txBody>
                    <a:bodyPr/>
                    <a:lstStyle/>
                    <a:p>
                      <a:pPr algn="l" fontAlgn="t"/>
                      <a:r>
                        <a:rPr lang="ru-RU" sz="1000" u="none" strike="noStrike">
                          <a:effectLst/>
                        </a:rPr>
                        <a:t>Пограничный муниципальный округ</a:t>
                      </a:r>
                      <a:endParaRPr lang="ru-RU" sz="1000" b="0" i="0" u="none" strike="noStrike">
                        <a:solidFill>
                          <a:srgbClr val="000000"/>
                        </a:solidFill>
                        <a:effectLst/>
                        <a:latin typeface="Times New Roman"/>
                      </a:endParaRPr>
                    </a:p>
                  </a:txBody>
                  <a:tcPr marL="5354" marR="5354" marT="5354" marB="0"/>
                </a:tc>
                <a:tc>
                  <a:txBody>
                    <a:bodyPr/>
                    <a:lstStyle/>
                    <a:p>
                      <a:pPr algn="ctr" fontAlgn="t"/>
                      <a:r>
                        <a:rPr lang="ru-RU" sz="1000" u="none" strike="noStrike">
                          <a:effectLst/>
                        </a:rPr>
                        <a:t>76,241</a:t>
                      </a:r>
                      <a:endParaRPr lang="ru-RU" sz="1000" b="0" i="0" u="none" strike="noStrike">
                        <a:solidFill>
                          <a:srgbClr val="000000"/>
                        </a:solidFill>
                        <a:effectLst/>
                        <a:latin typeface="Times New Roman"/>
                      </a:endParaRPr>
                    </a:p>
                  </a:txBody>
                  <a:tcPr marL="5354" marR="5354" marT="5354" marB="0"/>
                </a:tc>
                <a:tc>
                  <a:txBody>
                    <a:bodyPr/>
                    <a:lstStyle/>
                    <a:p>
                      <a:pPr algn="ctr" fontAlgn="t"/>
                      <a:r>
                        <a:rPr lang="en-US" sz="1000" u="none" strike="noStrike" dirty="0">
                          <a:effectLst/>
                        </a:rPr>
                        <a:t>II</a:t>
                      </a:r>
                      <a:endParaRPr lang="en-US" sz="1000" b="0" i="0" u="none" strike="noStrike" dirty="0">
                        <a:solidFill>
                          <a:srgbClr val="000000"/>
                        </a:solidFill>
                        <a:effectLst/>
                        <a:latin typeface="Times New Roman"/>
                      </a:endParaRPr>
                    </a:p>
                  </a:txBody>
                  <a:tcPr marL="5354" marR="5354" marT="5354" marB="0"/>
                </a:tc>
              </a:tr>
              <a:tr h="159767">
                <a:tc>
                  <a:txBody>
                    <a:bodyPr/>
                    <a:lstStyle/>
                    <a:p>
                      <a:pPr algn="l" fontAlgn="t"/>
                      <a:r>
                        <a:rPr lang="ru-RU" sz="1000" u="none" strike="noStrike">
                          <a:effectLst/>
                        </a:rPr>
                        <a:t>13</a:t>
                      </a:r>
                      <a:endParaRPr lang="ru-RU" sz="1000" b="0" i="0" u="none" strike="noStrike">
                        <a:solidFill>
                          <a:srgbClr val="000000"/>
                        </a:solidFill>
                        <a:effectLst/>
                        <a:latin typeface="Times New Roman"/>
                      </a:endParaRPr>
                    </a:p>
                  </a:txBody>
                  <a:tcPr marL="5354" marR="5354" marT="5354" marB="0"/>
                </a:tc>
                <a:tc>
                  <a:txBody>
                    <a:bodyPr/>
                    <a:lstStyle/>
                    <a:p>
                      <a:pPr algn="l" fontAlgn="t"/>
                      <a:r>
                        <a:rPr lang="ru-RU" sz="1000" u="none" strike="noStrike">
                          <a:effectLst/>
                        </a:rPr>
                        <a:t>Находкинский городской округ</a:t>
                      </a:r>
                      <a:endParaRPr lang="ru-RU" sz="1000" b="0" i="0" u="none" strike="noStrike">
                        <a:solidFill>
                          <a:srgbClr val="000000"/>
                        </a:solidFill>
                        <a:effectLst/>
                        <a:latin typeface="Times New Roman"/>
                      </a:endParaRPr>
                    </a:p>
                  </a:txBody>
                  <a:tcPr marL="5354" marR="5354" marT="5354" marB="0"/>
                </a:tc>
                <a:tc>
                  <a:txBody>
                    <a:bodyPr/>
                    <a:lstStyle/>
                    <a:p>
                      <a:pPr algn="ctr" fontAlgn="t"/>
                      <a:r>
                        <a:rPr lang="ru-RU" sz="1000" u="none" strike="noStrike">
                          <a:effectLst/>
                        </a:rPr>
                        <a:t>75,271</a:t>
                      </a:r>
                      <a:endParaRPr lang="ru-RU" sz="1000" b="0" i="0" u="none" strike="noStrike">
                        <a:solidFill>
                          <a:srgbClr val="000000"/>
                        </a:solidFill>
                        <a:effectLst/>
                        <a:latin typeface="Times New Roman"/>
                      </a:endParaRPr>
                    </a:p>
                  </a:txBody>
                  <a:tcPr marL="5354" marR="5354" marT="5354" marB="0"/>
                </a:tc>
                <a:tc>
                  <a:txBody>
                    <a:bodyPr/>
                    <a:lstStyle/>
                    <a:p>
                      <a:pPr algn="ctr" fontAlgn="t"/>
                      <a:r>
                        <a:rPr lang="en-US" sz="1000" u="none" strike="noStrike" dirty="0">
                          <a:effectLst/>
                        </a:rPr>
                        <a:t>II</a:t>
                      </a:r>
                      <a:endParaRPr lang="en-US" sz="1000" b="0" i="0" u="none" strike="noStrike" dirty="0">
                        <a:solidFill>
                          <a:srgbClr val="000000"/>
                        </a:solidFill>
                        <a:effectLst/>
                        <a:latin typeface="Times New Roman"/>
                      </a:endParaRPr>
                    </a:p>
                  </a:txBody>
                  <a:tcPr marL="5354" marR="5354" marT="5354" marB="0"/>
                </a:tc>
              </a:tr>
              <a:tr h="159767">
                <a:tc>
                  <a:txBody>
                    <a:bodyPr/>
                    <a:lstStyle/>
                    <a:p>
                      <a:pPr algn="l" fontAlgn="t"/>
                      <a:r>
                        <a:rPr lang="ru-RU" sz="1000" u="none" strike="noStrike">
                          <a:effectLst/>
                        </a:rPr>
                        <a:t>14</a:t>
                      </a:r>
                      <a:endParaRPr lang="ru-RU" sz="1000" b="0" i="0" u="none" strike="noStrike">
                        <a:solidFill>
                          <a:srgbClr val="000000"/>
                        </a:solidFill>
                        <a:effectLst/>
                        <a:latin typeface="Times New Roman"/>
                      </a:endParaRPr>
                    </a:p>
                  </a:txBody>
                  <a:tcPr marL="5354" marR="5354" marT="5354" marB="0"/>
                </a:tc>
                <a:tc>
                  <a:txBody>
                    <a:bodyPr/>
                    <a:lstStyle/>
                    <a:p>
                      <a:pPr algn="l" fontAlgn="t"/>
                      <a:r>
                        <a:rPr lang="ru-RU" sz="1000" u="none" strike="noStrike">
                          <a:effectLst/>
                        </a:rPr>
                        <a:t>Партизанский муниципальный район</a:t>
                      </a:r>
                      <a:endParaRPr lang="ru-RU" sz="1000" b="0" i="0" u="none" strike="noStrike">
                        <a:solidFill>
                          <a:srgbClr val="000000"/>
                        </a:solidFill>
                        <a:effectLst/>
                        <a:latin typeface="Times New Roman"/>
                      </a:endParaRPr>
                    </a:p>
                  </a:txBody>
                  <a:tcPr marL="5354" marR="5354" marT="5354" marB="0"/>
                </a:tc>
                <a:tc>
                  <a:txBody>
                    <a:bodyPr/>
                    <a:lstStyle/>
                    <a:p>
                      <a:pPr algn="ctr" fontAlgn="t"/>
                      <a:r>
                        <a:rPr lang="ru-RU" sz="1000" u="none" strike="noStrike">
                          <a:effectLst/>
                        </a:rPr>
                        <a:t>75,191</a:t>
                      </a:r>
                      <a:endParaRPr lang="ru-RU" sz="1000" b="0" i="0" u="none" strike="noStrike">
                        <a:solidFill>
                          <a:srgbClr val="000000"/>
                        </a:solidFill>
                        <a:effectLst/>
                        <a:latin typeface="Times New Roman"/>
                      </a:endParaRPr>
                    </a:p>
                  </a:txBody>
                  <a:tcPr marL="5354" marR="5354" marT="5354" marB="0"/>
                </a:tc>
                <a:tc>
                  <a:txBody>
                    <a:bodyPr/>
                    <a:lstStyle/>
                    <a:p>
                      <a:pPr algn="ctr" fontAlgn="t"/>
                      <a:r>
                        <a:rPr lang="en-US" sz="1000" u="none" strike="noStrike" dirty="0">
                          <a:effectLst/>
                        </a:rPr>
                        <a:t>II</a:t>
                      </a:r>
                      <a:endParaRPr lang="en-US" sz="1000" b="0" i="0" u="none" strike="noStrike" dirty="0">
                        <a:solidFill>
                          <a:srgbClr val="000000"/>
                        </a:solidFill>
                        <a:effectLst/>
                        <a:latin typeface="Times New Roman"/>
                      </a:endParaRPr>
                    </a:p>
                  </a:txBody>
                  <a:tcPr marL="5354" marR="5354" marT="5354" marB="0"/>
                </a:tc>
              </a:tr>
              <a:tr h="159767">
                <a:tc>
                  <a:txBody>
                    <a:bodyPr/>
                    <a:lstStyle/>
                    <a:p>
                      <a:pPr algn="l" fontAlgn="t"/>
                      <a:r>
                        <a:rPr lang="ru-RU" sz="1000" u="none" strike="noStrike">
                          <a:effectLst/>
                        </a:rPr>
                        <a:t>15</a:t>
                      </a:r>
                      <a:endParaRPr lang="ru-RU" sz="1000" b="0" i="0" u="none" strike="noStrike">
                        <a:solidFill>
                          <a:srgbClr val="000000"/>
                        </a:solidFill>
                        <a:effectLst/>
                        <a:latin typeface="Times New Roman"/>
                      </a:endParaRPr>
                    </a:p>
                  </a:txBody>
                  <a:tcPr marL="5354" marR="5354" marT="5354" marB="0"/>
                </a:tc>
                <a:tc>
                  <a:txBody>
                    <a:bodyPr/>
                    <a:lstStyle/>
                    <a:p>
                      <a:pPr algn="l" fontAlgn="t"/>
                      <a:r>
                        <a:rPr lang="ru-RU" sz="1000" u="none" strike="noStrike">
                          <a:effectLst/>
                        </a:rPr>
                        <a:t>Яковлевский муниципальный район</a:t>
                      </a:r>
                      <a:endParaRPr lang="ru-RU" sz="1000" b="0" i="0" u="none" strike="noStrike">
                        <a:solidFill>
                          <a:srgbClr val="000000"/>
                        </a:solidFill>
                        <a:effectLst/>
                        <a:latin typeface="Times New Roman"/>
                      </a:endParaRPr>
                    </a:p>
                  </a:txBody>
                  <a:tcPr marL="5354" marR="5354" marT="5354" marB="0"/>
                </a:tc>
                <a:tc>
                  <a:txBody>
                    <a:bodyPr/>
                    <a:lstStyle/>
                    <a:p>
                      <a:pPr algn="ctr" fontAlgn="t"/>
                      <a:r>
                        <a:rPr lang="ru-RU" sz="1000" u="none" strike="noStrike">
                          <a:effectLst/>
                        </a:rPr>
                        <a:t>74,465</a:t>
                      </a:r>
                      <a:endParaRPr lang="ru-RU" sz="1000" b="0" i="0" u="none" strike="noStrike">
                        <a:solidFill>
                          <a:srgbClr val="000000"/>
                        </a:solidFill>
                        <a:effectLst/>
                        <a:latin typeface="Times New Roman"/>
                      </a:endParaRPr>
                    </a:p>
                  </a:txBody>
                  <a:tcPr marL="5354" marR="5354" marT="5354" marB="0"/>
                </a:tc>
                <a:tc>
                  <a:txBody>
                    <a:bodyPr/>
                    <a:lstStyle/>
                    <a:p>
                      <a:pPr algn="ctr" fontAlgn="t"/>
                      <a:r>
                        <a:rPr lang="en-US" sz="1000" u="none" strike="noStrike">
                          <a:effectLst/>
                        </a:rPr>
                        <a:t>II</a:t>
                      </a:r>
                      <a:endParaRPr lang="en-US" sz="1000" b="0" i="0" u="none" strike="noStrike">
                        <a:solidFill>
                          <a:srgbClr val="000000"/>
                        </a:solidFill>
                        <a:effectLst/>
                        <a:latin typeface="Times New Roman"/>
                      </a:endParaRPr>
                    </a:p>
                  </a:txBody>
                  <a:tcPr marL="5354" marR="5354" marT="5354" marB="0"/>
                </a:tc>
              </a:tr>
              <a:tr h="159767">
                <a:tc>
                  <a:txBody>
                    <a:bodyPr/>
                    <a:lstStyle/>
                    <a:p>
                      <a:pPr algn="l" fontAlgn="t"/>
                      <a:r>
                        <a:rPr lang="ru-RU" sz="1000" u="none" strike="noStrike">
                          <a:effectLst/>
                        </a:rPr>
                        <a:t>16</a:t>
                      </a:r>
                      <a:endParaRPr lang="ru-RU" sz="1000" b="0" i="0" u="none" strike="noStrike">
                        <a:solidFill>
                          <a:srgbClr val="000000"/>
                        </a:solidFill>
                        <a:effectLst/>
                        <a:latin typeface="Times New Roman"/>
                      </a:endParaRPr>
                    </a:p>
                  </a:txBody>
                  <a:tcPr marL="5354" marR="5354" marT="5354" marB="0"/>
                </a:tc>
                <a:tc>
                  <a:txBody>
                    <a:bodyPr/>
                    <a:lstStyle/>
                    <a:p>
                      <a:pPr algn="l" fontAlgn="t"/>
                      <a:r>
                        <a:rPr lang="ru-RU" sz="1000" u="none" strike="noStrike">
                          <a:effectLst/>
                        </a:rPr>
                        <a:t>Тернейский муниципальный округ</a:t>
                      </a:r>
                      <a:endParaRPr lang="ru-RU" sz="1000" b="0" i="0" u="none" strike="noStrike">
                        <a:solidFill>
                          <a:srgbClr val="000000"/>
                        </a:solidFill>
                        <a:effectLst/>
                        <a:latin typeface="Times New Roman"/>
                      </a:endParaRPr>
                    </a:p>
                  </a:txBody>
                  <a:tcPr marL="5354" marR="5354" marT="5354" marB="0"/>
                </a:tc>
                <a:tc>
                  <a:txBody>
                    <a:bodyPr/>
                    <a:lstStyle/>
                    <a:p>
                      <a:pPr algn="ctr" fontAlgn="t"/>
                      <a:r>
                        <a:rPr lang="ru-RU" sz="1000" u="none" strike="noStrike">
                          <a:effectLst/>
                        </a:rPr>
                        <a:t>73,958</a:t>
                      </a:r>
                      <a:endParaRPr lang="ru-RU" sz="1000" b="0" i="0" u="none" strike="noStrike">
                        <a:solidFill>
                          <a:srgbClr val="000000"/>
                        </a:solidFill>
                        <a:effectLst/>
                        <a:latin typeface="Times New Roman"/>
                      </a:endParaRPr>
                    </a:p>
                  </a:txBody>
                  <a:tcPr marL="5354" marR="5354" marT="5354" marB="0"/>
                </a:tc>
                <a:tc>
                  <a:txBody>
                    <a:bodyPr/>
                    <a:lstStyle/>
                    <a:p>
                      <a:pPr algn="ctr" fontAlgn="t"/>
                      <a:r>
                        <a:rPr lang="en-US" sz="1000" u="none" strike="noStrike" dirty="0">
                          <a:effectLst/>
                        </a:rPr>
                        <a:t>II</a:t>
                      </a:r>
                      <a:endParaRPr lang="en-US" sz="1000" b="0" i="0" u="none" strike="noStrike" dirty="0">
                        <a:solidFill>
                          <a:srgbClr val="000000"/>
                        </a:solidFill>
                        <a:effectLst/>
                        <a:latin typeface="Times New Roman"/>
                      </a:endParaRPr>
                    </a:p>
                  </a:txBody>
                  <a:tcPr marL="5354" marR="5354" marT="5354" marB="0"/>
                </a:tc>
              </a:tr>
              <a:tr h="159767">
                <a:tc>
                  <a:txBody>
                    <a:bodyPr/>
                    <a:lstStyle/>
                    <a:p>
                      <a:pPr algn="l" fontAlgn="t"/>
                      <a:r>
                        <a:rPr lang="ru-RU" sz="1000" u="none" strike="noStrike">
                          <a:effectLst/>
                        </a:rPr>
                        <a:t>17</a:t>
                      </a:r>
                      <a:endParaRPr lang="ru-RU" sz="1000" b="0" i="0" u="none" strike="noStrike">
                        <a:solidFill>
                          <a:srgbClr val="000000"/>
                        </a:solidFill>
                        <a:effectLst/>
                        <a:latin typeface="Times New Roman"/>
                      </a:endParaRPr>
                    </a:p>
                  </a:txBody>
                  <a:tcPr marL="5354" marR="5354" marT="5354" marB="0"/>
                </a:tc>
                <a:tc>
                  <a:txBody>
                    <a:bodyPr/>
                    <a:lstStyle/>
                    <a:p>
                      <a:pPr algn="l" fontAlgn="t"/>
                      <a:r>
                        <a:rPr lang="ru-RU" sz="1000" u="none" strike="noStrike">
                          <a:effectLst/>
                        </a:rPr>
                        <a:t>Кировский муниципальный район</a:t>
                      </a:r>
                      <a:endParaRPr lang="ru-RU" sz="1000" b="0" i="0" u="none" strike="noStrike">
                        <a:solidFill>
                          <a:srgbClr val="000000"/>
                        </a:solidFill>
                        <a:effectLst/>
                        <a:latin typeface="Times New Roman"/>
                      </a:endParaRPr>
                    </a:p>
                  </a:txBody>
                  <a:tcPr marL="5354" marR="5354" marT="5354" marB="0"/>
                </a:tc>
                <a:tc>
                  <a:txBody>
                    <a:bodyPr/>
                    <a:lstStyle/>
                    <a:p>
                      <a:pPr algn="ctr" fontAlgn="t"/>
                      <a:r>
                        <a:rPr lang="ru-RU" sz="1000" u="none" strike="noStrike">
                          <a:effectLst/>
                        </a:rPr>
                        <a:t>73,557</a:t>
                      </a:r>
                      <a:endParaRPr lang="ru-RU" sz="1000" b="0" i="0" u="none" strike="noStrike">
                        <a:solidFill>
                          <a:srgbClr val="000000"/>
                        </a:solidFill>
                        <a:effectLst/>
                        <a:latin typeface="Times New Roman"/>
                      </a:endParaRPr>
                    </a:p>
                  </a:txBody>
                  <a:tcPr marL="5354" marR="5354" marT="5354" marB="0"/>
                </a:tc>
                <a:tc>
                  <a:txBody>
                    <a:bodyPr/>
                    <a:lstStyle/>
                    <a:p>
                      <a:pPr algn="ctr" fontAlgn="t"/>
                      <a:r>
                        <a:rPr lang="en-US" sz="1000" u="none" strike="noStrike">
                          <a:effectLst/>
                        </a:rPr>
                        <a:t>II</a:t>
                      </a:r>
                      <a:endParaRPr lang="en-US" sz="1000" b="0" i="0" u="none" strike="noStrike">
                        <a:solidFill>
                          <a:srgbClr val="000000"/>
                        </a:solidFill>
                        <a:effectLst/>
                        <a:latin typeface="Times New Roman"/>
                      </a:endParaRPr>
                    </a:p>
                  </a:txBody>
                  <a:tcPr marL="5354" marR="5354" marT="5354" marB="0"/>
                </a:tc>
              </a:tr>
              <a:tr h="159767">
                <a:tc>
                  <a:txBody>
                    <a:bodyPr/>
                    <a:lstStyle/>
                    <a:p>
                      <a:pPr algn="l" fontAlgn="t"/>
                      <a:r>
                        <a:rPr lang="ru-RU" sz="1000" u="none" strike="noStrike">
                          <a:effectLst/>
                        </a:rPr>
                        <a:t>18</a:t>
                      </a:r>
                      <a:endParaRPr lang="ru-RU" sz="1000" b="0" i="0" u="none" strike="noStrike">
                        <a:solidFill>
                          <a:srgbClr val="000000"/>
                        </a:solidFill>
                        <a:effectLst/>
                        <a:latin typeface="Times New Roman"/>
                      </a:endParaRPr>
                    </a:p>
                  </a:txBody>
                  <a:tcPr marL="5354" marR="5354" marT="5354" marB="0"/>
                </a:tc>
                <a:tc>
                  <a:txBody>
                    <a:bodyPr/>
                    <a:lstStyle/>
                    <a:p>
                      <a:pPr algn="l" fontAlgn="t"/>
                      <a:r>
                        <a:rPr lang="ru-RU" sz="1000" u="none" strike="noStrike">
                          <a:effectLst/>
                        </a:rPr>
                        <a:t>Хорольский муниципальный округ</a:t>
                      </a:r>
                      <a:endParaRPr lang="ru-RU" sz="1000" b="0" i="0" u="none" strike="noStrike">
                        <a:solidFill>
                          <a:srgbClr val="000000"/>
                        </a:solidFill>
                        <a:effectLst/>
                        <a:latin typeface="Times New Roman"/>
                      </a:endParaRPr>
                    </a:p>
                  </a:txBody>
                  <a:tcPr marL="5354" marR="5354" marT="5354" marB="0"/>
                </a:tc>
                <a:tc>
                  <a:txBody>
                    <a:bodyPr/>
                    <a:lstStyle/>
                    <a:p>
                      <a:pPr algn="ctr" fontAlgn="t"/>
                      <a:r>
                        <a:rPr lang="ru-RU" sz="1000" u="none" strike="noStrike">
                          <a:effectLst/>
                        </a:rPr>
                        <a:t>72,899</a:t>
                      </a:r>
                      <a:endParaRPr lang="ru-RU" sz="1000" b="0" i="0" u="none" strike="noStrike">
                        <a:solidFill>
                          <a:srgbClr val="000000"/>
                        </a:solidFill>
                        <a:effectLst/>
                        <a:latin typeface="Times New Roman"/>
                      </a:endParaRPr>
                    </a:p>
                  </a:txBody>
                  <a:tcPr marL="5354" marR="5354" marT="5354" marB="0"/>
                </a:tc>
                <a:tc>
                  <a:txBody>
                    <a:bodyPr/>
                    <a:lstStyle/>
                    <a:p>
                      <a:pPr algn="ctr" fontAlgn="t"/>
                      <a:r>
                        <a:rPr lang="en-US" sz="1000" u="none" strike="noStrike" dirty="0">
                          <a:effectLst/>
                        </a:rPr>
                        <a:t>II</a:t>
                      </a:r>
                      <a:endParaRPr lang="en-US" sz="1000" b="0" i="0" u="none" strike="noStrike" dirty="0">
                        <a:solidFill>
                          <a:srgbClr val="000000"/>
                        </a:solidFill>
                        <a:effectLst/>
                        <a:latin typeface="Times New Roman"/>
                      </a:endParaRPr>
                    </a:p>
                  </a:txBody>
                  <a:tcPr marL="5354" marR="5354" marT="5354" marB="0"/>
                </a:tc>
              </a:tr>
              <a:tr h="159767">
                <a:tc>
                  <a:txBody>
                    <a:bodyPr/>
                    <a:lstStyle/>
                    <a:p>
                      <a:pPr algn="l" fontAlgn="t"/>
                      <a:r>
                        <a:rPr lang="ru-RU" sz="1000" u="none" strike="noStrike">
                          <a:effectLst/>
                        </a:rPr>
                        <a:t>19</a:t>
                      </a:r>
                      <a:endParaRPr lang="ru-RU" sz="1000" b="0" i="0" u="none" strike="noStrike">
                        <a:solidFill>
                          <a:srgbClr val="000000"/>
                        </a:solidFill>
                        <a:effectLst/>
                        <a:latin typeface="Times New Roman"/>
                      </a:endParaRPr>
                    </a:p>
                  </a:txBody>
                  <a:tcPr marL="5354" marR="5354" marT="5354" marB="0"/>
                </a:tc>
                <a:tc>
                  <a:txBody>
                    <a:bodyPr/>
                    <a:lstStyle/>
                    <a:p>
                      <a:pPr algn="l" fontAlgn="t"/>
                      <a:r>
                        <a:rPr lang="ru-RU" sz="1000" u="none" strike="noStrike">
                          <a:effectLst/>
                        </a:rPr>
                        <a:t>Артёмовский городской округ</a:t>
                      </a:r>
                      <a:endParaRPr lang="ru-RU" sz="1000" b="0" i="0" u="none" strike="noStrike">
                        <a:solidFill>
                          <a:srgbClr val="000000"/>
                        </a:solidFill>
                        <a:effectLst/>
                        <a:latin typeface="Times New Roman"/>
                      </a:endParaRPr>
                    </a:p>
                  </a:txBody>
                  <a:tcPr marL="5354" marR="5354" marT="5354" marB="0"/>
                </a:tc>
                <a:tc>
                  <a:txBody>
                    <a:bodyPr/>
                    <a:lstStyle/>
                    <a:p>
                      <a:pPr algn="ctr" fontAlgn="t"/>
                      <a:r>
                        <a:rPr lang="ru-RU" sz="1000" u="none" strike="noStrike">
                          <a:effectLst/>
                        </a:rPr>
                        <a:t>72,560</a:t>
                      </a:r>
                      <a:endParaRPr lang="ru-RU" sz="1000" b="0" i="0" u="none" strike="noStrike">
                        <a:solidFill>
                          <a:srgbClr val="000000"/>
                        </a:solidFill>
                        <a:effectLst/>
                        <a:latin typeface="Times New Roman"/>
                      </a:endParaRPr>
                    </a:p>
                  </a:txBody>
                  <a:tcPr marL="5354" marR="5354" marT="5354" marB="0"/>
                </a:tc>
                <a:tc>
                  <a:txBody>
                    <a:bodyPr/>
                    <a:lstStyle/>
                    <a:p>
                      <a:pPr algn="ctr" fontAlgn="t"/>
                      <a:r>
                        <a:rPr lang="en-US" sz="1000" u="none" strike="noStrike" dirty="0">
                          <a:effectLst/>
                        </a:rPr>
                        <a:t>II</a:t>
                      </a:r>
                      <a:endParaRPr lang="en-US" sz="1000" b="0" i="0" u="none" strike="noStrike" dirty="0">
                        <a:solidFill>
                          <a:srgbClr val="000000"/>
                        </a:solidFill>
                        <a:effectLst/>
                        <a:latin typeface="Times New Roman"/>
                      </a:endParaRPr>
                    </a:p>
                  </a:txBody>
                  <a:tcPr marL="5354" marR="5354" marT="5354" marB="0"/>
                </a:tc>
              </a:tr>
              <a:tr h="187629">
                <a:tc>
                  <a:txBody>
                    <a:bodyPr/>
                    <a:lstStyle/>
                    <a:p>
                      <a:pPr algn="l" fontAlgn="t"/>
                      <a:r>
                        <a:rPr lang="ru-RU" sz="1200" b="1" u="none" strike="noStrike">
                          <a:solidFill>
                            <a:schemeClr val="accent6">
                              <a:lumMod val="10000"/>
                            </a:schemeClr>
                          </a:solidFill>
                          <a:effectLst/>
                        </a:rPr>
                        <a:t>20</a:t>
                      </a:r>
                      <a:endParaRPr lang="ru-RU" sz="1200" b="1" i="0" u="none" strike="noStrike">
                        <a:solidFill>
                          <a:schemeClr val="accent6">
                            <a:lumMod val="10000"/>
                          </a:schemeClr>
                        </a:solidFill>
                        <a:effectLst/>
                        <a:latin typeface="Times New Roman"/>
                      </a:endParaRPr>
                    </a:p>
                  </a:txBody>
                  <a:tcPr marL="5354" marR="5354" marT="5354" marB="0"/>
                </a:tc>
                <a:tc>
                  <a:txBody>
                    <a:bodyPr/>
                    <a:lstStyle/>
                    <a:p>
                      <a:pPr algn="l" fontAlgn="t"/>
                      <a:r>
                        <a:rPr lang="ru-RU" sz="1200" b="1" u="none" strike="noStrike">
                          <a:solidFill>
                            <a:schemeClr val="accent6">
                              <a:lumMod val="10000"/>
                            </a:schemeClr>
                          </a:solidFill>
                          <a:effectLst/>
                        </a:rPr>
                        <a:t>Михайловский муниципальный район</a:t>
                      </a:r>
                      <a:endParaRPr lang="ru-RU" sz="1200" b="1" i="0" u="none" strike="noStrike">
                        <a:solidFill>
                          <a:schemeClr val="accent6">
                            <a:lumMod val="10000"/>
                          </a:schemeClr>
                        </a:solidFill>
                        <a:effectLst/>
                        <a:latin typeface="Times New Roman"/>
                      </a:endParaRPr>
                    </a:p>
                  </a:txBody>
                  <a:tcPr marL="5354" marR="5354" marT="5354" marB="0"/>
                </a:tc>
                <a:tc>
                  <a:txBody>
                    <a:bodyPr/>
                    <a:lstStyle/>
                    <a:p>
                      <a:pPr algn="ctr" fontAlgn="t"/>
                      <a:r>
                        <a:rPr lang="ru-RU" sz="1200" b="1" u="none" strike="noStrike" dirty="0">
                          <a:solidFill>
                            <a:schemeClr val="accent6">
                              <a:lumMod val="10000"/>
                            </a:schemeClr>
                          </a:solidFill>
                          <a:effectLst/>
                        </a:rPr>
                        <a:t>72,437</a:t>
                      </a:r>
                      <a:endParaRPr lang="ru-RU" sz="1200" b="1" i="0" u="none" strike="noStrike" dirty="0">
                        <a:solidFill>
                          <a:schemeClr val="accent6">
                            <a:lumMod val="10000"/>
                          </a:schemeClr>
                        </a:solidFill>
                        <a:effectLst/>
                        <a:latin typeface="Times New Roman"/>
                      </a:endParaRPr>
                    </a:p>
                  </a:txBody>
                  <a:tcPr marL="5354" marR="5354" marT="5354" marB="0"/>
                </a:tc>
                <a:tc>
                  <a:txBody>
                    <a:bodyPr/>
                    <a:lstStyle/>
                    <a:p>
                      <a:pPr algn="ctr" fontAlgn="t"/>
                      <a:r>
                        <a:rPr lang="en-US" sz="1200" b="1" u="none" strike="noStrike" dirty="0">
                          <a:solidFill>
                            <a:schemeClr val="accent6">
                              <a:lumMod val="10000"/>
                            </a:schemeClr>
                          </a:solidFill>
                          <a:effectLst/>
                        </a:rPr>
                        <a:t>II</a:t>
                      </a:r>
                      <a:endParaRPr lang="en-US" sz="1200" b="1" i="0" u="none" strike="noStrike" dirty="0">
                        <a:solidFill>
                          <a:schemeClr val="accent6">
                            <a:lumMod val="10000"/>
                          </a:schemeClr>
                        </a:solidFill>
                        <a:effectLst/>
                        <a:latin typeface="Times New Roman"/>
                      </a:endParaRPr>
                    </a:p>
                  </a:txBody>
                  <a:tcPr marL="5354" marR="5354" marT="5354" marB="0"/>
                </a:tc>
              </a:tr>
              <a:tr h="159767">
                <a:tc>
                  <a:txBody>
                    <a:bodyPr/>
                    <a:lstStyle/>
                    <a:p>
                      <a:pPr algn="l" fontAlgn="t"/>
                      <a:r>
                        <a:rPr lang="ru-RU" sz="1000" u="none" strike="noStrike">
                          <a:effectLst/>
                        </a:rPr>
                        <a:t>21</a:t>
                      </a:r>
                      <a:endParaRPr lang="ru-RU" sz="1000" b="0" i="0" u="none" strike="noStrike">
                        <a:solidFill>
                          <a:srgbClr val="000000"/>
                        </a:solidFill>
                        <a:effectLst/>
                        <a:latin typeface="Times New Roman"/>
                      </a:endParaRPr>
                    </a:p>
                  </a:txBody>
                  <a:tcPr marL="5354" marR="5354" marT="5354" marB="0"/>
                </a:tc>
                <a:tc>
                  <a:txBody>
                    <a:bodyPr/>
                    <a:lstStyle/>
                    <a:p>
                      <a:pPr algn="l" fontAlgn="t"/>
                      <a:r>
                        <a:rPr lang="ru-RU" sz="1000" u="none" strike="noStrike">
                          <a:effectLst/>
                        </a:rPr>
                        <a:t>Ханкайский муниципальный округ</a:t>
                      </a:r>
                      <a:endParaRPr lang="ru-RU" sz="1000" b="0" i="0" u="none" strike="noStrike">
                        <a:solidFill>
                          <a:srgbClr val="000000"/>
                        </a:solidFill>
                        <a:effectLst/>
                        <a:latin typeface="Times New Roman"/>
                      </a:endParaRPr>
                    </a:p>
                  </a:txBody>
                  <a:tcPr marL="5354" marR="5354" marT="5354" marB="0"/>
                </a:tc>
                <a:tc>
                  <a:txBody>
                    <a:bodyPr/>
                    <a:lstStyle/>
                    <a:p>
                      <a:pPr algn="ctr" fontAlgn="t"/>
                      <a:r>
                        <a:rPr lang="ru-RU" sz="1000" u="none" strike="noStrike">
                          <a:effectLst/>
                        </a:rPr>
                        <a:t>72,295</a:t>
                      </a:r>
                      <a:endParaRPr lang="ru-RU" sz="1000" b="0" i="0" u="none" strike="noStrike">
                        <a:solidFill>
                          <a:srgbClr val="000000"/>
                        </a:solidFill>
                        <a:effectLst/>
                        <a:latin typeface="Times New Roman"/>
                      </a:endParaRPr>
                    </a:p>
                  </a:txBody>
                  <a:tcPr marL="5354" marR="5354" marT="5354" marB="0"/>
                </a:tc>
                <a:tc>
                  <a:txBody>
                    <a:bodyPr/>
                    <a:lstStyle/>
                    <a:p>
                      <a:pPr algn="ctr" fontAlgn="t"/>
                      <a:r>
                        <a:rPr lang="en-US" sz="1000" u="none" strike="noStrike" dirty="0">
                          <a:effectLst/>
                        </a:rPr>
                        <a:t>II</a:t>
                      </a:r>
                      <a:endParaRPr lang="en-US" sz="1000" b="0" i="0" u="none" strike="noStrike" dirty="0">
                        <a:solidFill>
                          <a:srgbClr val="000000"/>
                        </a:solidFill>
                        <a:effectLst/>
                        <a:latin typeface="Times New Roman"/>
                      </a:endParaRPr>
                    </a:p>
                  </a:txBody>
                  <a:tcPr marL="5354" marR="5354" marT="5354" marB="0"/>
                </a:tc>
              </a:tr>
              <a:tr h="159767">
                <a:tc>
                  <a:txBody>
                    <a:bodyPr/>
                    <a:lstStyle/>
                    <a:p>
                      <a:pPr algn="l" fontAlgn="t"/>
                      <a:r>
                        <a:rPr lang="ru-RU" sz="1000" u="none" strike="noStrike">
                          <a:effectLst/>
                        </a:rPr>
                        <a:t>22</a:t>
                      </a:r>
                      <a:endParaRPr lang="ru-RU" sz="1000" b="0" i="0" u="none" strike="noStrike">
                        <a:solidFill>
                          <a:srgbClr val="000000"/>
                        </a:solidFill>
                        <a:effectLst/>
                        <a:latin typeface="Times New Roman"/>
                      </a:endParaRPr>
                    </a:p>
                  </a:txBody>
                  <a:tcPr marL="5354" marR="5354" marT="5354" marB="0"/>
                </a:tc>
                <a:tc>
                  <a:txBody>
                    <a:bodyPr/>
                    <a:lstStyle/>
                    <a:p>
                      <a:pPr algn="l" fontAlgn="t"/>
                      <a:r>
                        <a:rPr lang="ru-RU" sz="1000" u="none" strike="noStrike">
                          <a:effectLst/>
                        </a:rPr>
                        <a:t>Городской округ ЗАТО г. Фокино</a:t>
                      </a:r>
                      <a:endParaRPr lang="ru-RU" sz="1000" b="0" i="0" u="none" strike="noStrike">
                        <a:solidFill>
                          <a:srgbClr val="000000"/>
                        </a:solidFill>
                        <a:effectLst/>
                        <a:latin typeface="Times New Roman"/>
                      </a:endParaRPr>
                    </a:p>
                  </a:txBody>
                  <a:tcPr marL="5354" marR="5354" marT="5354" marB="0"/>
                </a:tc>
                <a:tc>
                  <a:txBody>
                    <a:bodyPr/>
                    <a:lstStyle/>
                    <a:p>
                      <a:pPr algn="ctr" fontAlgn="t"/>
                      <a:r>
                        <a:rPr lang="ru-RU" sz="1000" u="none" strike="noStrike">
                          <a:effectLst/>
                        </a:rPr>
                        <a:t>69,926</a:t>
                      </a:r>
                      <a:endParaRPr lang="ru-RU" sz="1000" b="0" i="0" u="none" strike="noStrike">
                        <a:solidFill>
                          <a:srgbClr val="000000"/>
                        </a:solidFill>
                        <a:effectLst/>
                        <a:latin typeface="Times New Roman"/>
                      </a:endParaRPr>
                    </a:p>
                  </a:txBody>
                  <a:tcPr marL="5354" marR="5354" marT="5354" marB="0"/>
                </a:tc>
                <a:tc>
                  <a:txBody>
                    <a:bodyPr/>
                    <a:lstStyle/>
                    <a:p>
                      <a:pPr algn="ctr" fontAlgn="t"/>
                      <a:r>
                        <a:rPr lang="en-US" sz="1000" u="none" strike="noStrike" dirty="0">
                          <a:effectLst/>
                        </a:rPr>
                        <a:t>II</a:t>
                      </a:r>
                      <a:endParaRPr lang="en-US" sz="1000" b="0" i="0" u="none" strike="noStrike" dirty="0">
                        <a:solidFill>
                          <a:srgbClr val="000000"/>
                        </a:solidFill>
                        <a:effectLst/>
                        <a:latin typeface="Times New Roman"/>
                      </a:endParaRPr>
                    </a:p>
                  </a:txBody>
                  <a:tcPr marL="5354" marR="5354" marT="5354" marB="0"/>
                </a:tc>
              </a:tr>
              <a:tr h="159767">
                <a:tc>
                  <a:txBody>
                    <a:bodyPr/>
                    <a:lstStyle/>
                    <a:p>
                      <a:pPr algn="l" fontAlgn="t"/>
                      <a:r>
                        <a:rPr lang="ru-RU" sz="1000" u="none" strike="noStrike">
                          <a:effectLst/>
                        </a:rPr>
                        <a:t>23</a:t>
                      </a:r>
                      <a:endParaRPr lang="ru-RU" sz="1000" b="0" i="0" u="none" strike="noStrike">
                        <a:solidFill>
                          <a:srgbClr val="000000"/>
                        </a:solidFill>
                        <a:effectLst/>
                        <a:latin typeface="Times New Roman"/>
                      </a:endParaRPr>
                    </a:p>
                  </a:txBody>
                  <a:tcPr marL="5354" marR="5354" marT="5354" marB="0"/>
                </a:tc>
                <a:tc>
                  <a:txBody>
                    <a:bodyPr/>
                    <a:lstStyle/>
                    <a:p>
                      <a:pPr algn="l" fontAlgn="t"/>
                      <a:r>
                        <a:rPr lang="ru-RU" sz="1000" u="none" strike="noStrike">
                          <a:effectLst/>
                        </a:rPr>
                        <a:t>Шкотовский муниципальный район</a:t>
                      </a:r>
                      <a:endParaRPr lang="ru-RU" sz="1000" b="0" i="0" u="none" strike="noStrike">
                        <a:solidFill>
                          <a:srgbClr val="000000"/>
                        </a:solidFill>
                        <a:effectLst/>
                        <a:latin typeface="Times New Roman"/>
                      </a:endParaRPr>
                    </a:p>
                  </a:txBody>
                  <a:tcPr marL="5354" marR="5354" marT="5354" marB="0"/>
                </a:tc>
                <a:tc>
                  <a:txBody>
                    <a:bodyPr/>
                    <a:lstStyle/>
                    <a:p>
                      <a:pPr algn="ctr" fontAlgn="t"/>
                      <a:r>
                        <a:rPr lang="ru-RU" sz="1000" u="none" strike="noStrike">
                          <a:effectLst/>
                        </a:rPr>
                        <a:t>69,906</a:t>
                      </a:r>
                      <a:endParaRPr lang="ru-RU" sz="1000" b="0" i="0" u="none" strike="noStrike">
                        <a:solidFill>
                          <a:srgbClr val="000000"/>
                        </a:solidFill>
                        <a:effectLst/>
                        <a:latin typeface="Times New Roman"/>
                      </a:endParaRPr>
                    </a:p>
                  </a:txBody>
                  <a:tcPr marL="5354" marR="5354" marT="5354" marB="0"/>
                </a:tc>
                <a:tc>
                  <a:txBody>
                    <a:bodyPr/>
                    <a:lstStyle/>
                    <a:p>
                      <a:pPr algn="ctr" fontAlgn="t"/>
                      <a:r>
                        <a:rPr lang="en-US" sz="1000" u="none" strike="noStrike" dirty="0">
                          <a:effectLst/>
                        </a:rPr>
                        <a:t>II</a:t>
                      </a:r>
                      <a:endParaRPr lang="en-US" sz="1000" b="0" i="0" u="none" strike="noStrike" dirty="0">
                        <a:solidFill>
                          <a:srgbClr val="000000"/>
                        </a:solidFill>
                        <a:effectLst/>
                        <a:latin typeface="Times New Roman"/>
                      </a:endParaRPr>
                    </a:p>
                  </a:txBody>
                  <a:tcPr marL="5354" marR="5354" marT="5354" marB="0"/>
                </a:tc>
              </a:tr>
              <a:tr h="159767">
                <a:tc>
                  <a:txBody>
                    <a:bodyPr/>
                    <a:lstStyle/>
                    <a:p>
                      <a:pPr algn="l" fontAlgn="t"/>
                      <a:r>
                        <a:rPr lang="ru-RU" sz="1000" u="none" strike="noStrike">
                          <a:effectLst/>
                        </a:rPr>
                        <a:t>24</a:t>
                      </a:r>
                      <a:endParaRPr lang="ru-RU" sz="1000" b="0" i="0" u="none" strike="noStrike">
                        <a:solidFill>
                          <a:srgbClr val="000000"/>
                        </a:solidFill>
                        <a:effectLst/>
                        <a:latin typeface="Times New Roman"/>
                      </a:endParaRPr>
                    </a:p>
                  </a:txBody>
                  <a:tcPr marL="5354" marR="5354" marT="5354" marB="0"/>
                </a:tc>
                <a:tc>
                  <a:txBody>
                    <a:bodyPr/>
                    <a:lstStyle/>
                    <a:p>
                      <a:pPr algn="l" fontAlgn="t"/>
                      <a:r>
                        <a:rPr lang="ru-RU" sz="1000" u="none" strike="noStrike">
                          <a:effectLst/>
                        </a:rPr>
                        <a:t>Надеждинский муниципальный район</a:t>
                      </a:r>
                      <a:endParaRPr lang="ru-RU" sz="1000" b="0" i="0" u="none" strike="noStrike">
                        <a:solidFill>
                          <a:srgbClr val="000000"/>
                        </a:solidFill>
                        <a:effectLst/>
                        <a:latin typeface="Times New Roman"/>
                      </a:endParaRPr>
                    </a:p>
                  </a:txBody>
                  <a:tcPr marL="5354" marR="5354" marT="5354" marB="0"/>
                </a:tc>
                <a:tc>
                  <a:txBody>
                    <a:bodyPr/>
                    <a:lstStyle/>
                    <a:p>
                      <a:pPr algn="ctr" fontAlgn="t"/>
                      <a:r>
                        <a:rPr lang="ru-RU" sz="1000" u="none" strike="noStrike">
                          <a:effectLst/>
                        </a:rPr>
                        <a:t>67,553</a:t>
                      </a:r>
                      <a:endParaRPr lang="ru-RU" sz="1000" b="0" i="0" u="none" strike="noStrike">
                        <a:solidFill>
                          <a:srgbClr val="000000"/>
                        </a:solidFill>
                        <a:effectLst/>
                        <a:latin typeface="Times New Roman"/>
                      </a:endParaRPr>
                    </a:p>
                  </a:txBody>
                  <a:tcPr marL="5354" marR="5354" marT="5354" marB="0"/>
                </a:tc>
                <a:tc>
                  <a:txBody>
                    <a:bodyPr/>
                    <a:lstStyle/>
                    <a:p>
                      <a:pPr algn="ctr" fontAlgn="t"/>
                      <a:r>
                        <a:rPr lang="en-US" sz="1000" u="none" strike="noStrike" dirty="0">
                          <a:effectLst/>
                        </a:rPr>
                        <a:t>II</a:t>
                      </a:r>
                      <a:endParaRPr lang="en-US" sz="1000" b="0" i="0" u="none" strike="noStrike" dirty="0">
                        <a:solidFill>
                          <a:srgbClr val="000000"/>
                        </a:solidFill>
                        <a:effectLst/>
                        <a:latin typeface="Times New Roman"/>
                      </a:endParaRPr>
                    </a:p>
                  </a:txBody>
                  <a:tcPr marL="5354" marR="5354" marT="5354" marB="0"/>
                </a:tc>
              </a:tr>
              <a:tr h="159767">
                <a:tc>
                  <a:txBody>
                    <a:bodyPr/>
                    <a:lstStyle/>
                    <a:p>
                      <a:pPr algn="l" fontAlgn="t"/>
                      <a:r>
                        <a:rPr lang="ru-RU" sz="1000" u="none" strike="noStrike">
                          <a:effectLst/>
                        </a:rPr>
                        <a:t>25</a:t>
                      </a:r>
                      <a:endParaRPr lang="ru-RU" sz="1000" b="0" i="0" u="none" strike="noStrike">
                        <a:solidFill>
                          <a:srgbClr val="000000"/>
                        </a:solidFill>
                        <a:effectLst/>
                        <a:latin typeface="Times New Roman"/>
                      </a:endParaRPr>
                    </a:p>
                  </a:txBody>
                  <a:tcPr marL="5354" marR="5354" marT="5354" marB="0"/>
                </a:tc>
                <a:tc>
                  <a:txBody>
                    <a:bodyPr/>
                    <a:lstStyle/>
                    <a:p>
                      <a:pPr algn="l" fontAlgn="t"/>
                      <a:r>
                        <a:rPr lang="ru-RU" sz="1000" u="none" strike="noStrike">
                          <a:effectLst/>
                        </a:rPr>
                        <a:t>Хасанский муниципальный район</a:t>
                      </a:r>
                      <a:endParaRPr lang="ru-RU" sz="1000" b="0" i="0" u="none" strike="noStrike">
                        <a:solidFill>
                          <a:srgbClr val="000000"/>
                        </a:solidFill>
                        <a:effectLst/>
                        <a:latin typeface="Times New Roman"/>
                      </a:endParaRPr>
                    </a:p>
                  </a:txBody>
                  <a:tcPr marL="5354" marR="5354" marT="5354" marB="0"/>
                </a:tc>
                <a:tc>
                  <a:txBody>
                    <a:bodyPr/>
                    <a:lstStyle/>
                    <a:p>
                      <a:pPr algn="ctr" fontAlgn="t"/>
                      <a:r>
                        <a:rPr lang="ru-RU" sz="1000" u="none" strike="noStrike">
                          <a:effectLst/>
                        </a:rPr>
                        <a:t>66,714</a:t>
                      </a:r>
                      <a:endParaRPr lang="ru-RU" sz="1000" b="0" i="0" u="none" strike="noStrike">
                        <a:solidFill>
                          <a:srgbClr val="000000"/>
                        </a:solidFill>
                        <a:effectLst/>
                        <a:latin typeface="Times New Roman"/>
                      </a:endParaRPr>
                    </a:p>
                  </a:txBody>
                  <a:tcPr marL="5354" marR="5354" marT="5354" marB="0"/>
                </a:tc>
                <a:tc>
                  <a:txBody>
                    <a:bodyPr/>
                    <a:lstStyle/>
                    <a:p>
                      <a:pPr algn="ctr" fontAlgn="t"/>
                      <a:r>
                        <a:rPr lang="en-US" sz="1000" u="none" strike="noStrike" dirty="0">
                          <a:effectLst/>
                        </a:rPr>
                        <a:t>II</a:t>
                      </a:r>
                      <a:endParaRPr lang="en-US" sz="1000" b="0" i="0" u="none" strike="noStrike" dirty="0">
                        <a:solidFill>
                          <a:srgbClr val="000000"/>
                        </a:solidFill>
                        <a:effectLst/>
                        <a:latin typeface="Times New Roman"/>
                      </a:endParaRPr>
                    </a:p>
                  </a:txBody>
                  <a:tcPr marL="5354" marR="5354" marT="5354" marB="0"/>
                </a:tc>
              </a:tr>
              <a:tr h="159767">
                <a:tc>
                  <a:txBody>
                    <a:bodyPr/>
                    <a:lstStyle/>
                    <a:p>
                      <a:pPr algn="l" fontAlgn="t"/>
                      <a:r>
                        <a:rPr lang="ru-RU" sz="1000" u="none" strike="noStrike">
                          <a:effectLst/>
                        </a:rPr>
                        <a:t>26</a:t>
                      </a:r>
                      <a:endParaRPr lang="ru-RU" sz="1000" b="0" i="0" u="none" strike="noStrike">
                        <a:solidFill>
                          <a:srgbClr val="000000"/>
                        </a:solidFill>
                        <a:effectLst/>
                        <a:latin typeface="Times New Roman"/>
                      </a:endParaRPr>
                    </a:p>
                  </a:txBody>
                  <a:tcPr marL="5354" marR="5354" marT="5354" marB="0"/>
                </a:tc>
                <a:tc>
                  <a:txBody>
                    <a:bodyPr/>
                    <a:lstStyle/>
                    <a:p>
                      <a:pPr algn="l" fontAlgn="t"/>
                      <a:r>
                        <a:rPr lang="ru-RU" sz="1000" u="none" strike="noStrike">
                          <a:effectLst/>
                        </a:rPr>
                        <a:t>Черниговский муниципальный район</a:t>
                      </a:r>
                      <a:endParaRPr lang="ru-RU" sz="1000" b="0" i="0" u="none" strike="noStrike">
                        <a:solidFill>
                          <a:srgbClr val="000000"/>
                        </a:solidFill>
                        <a:effectLst/>
                        <a:latin typeface="Times New Roman"/>
                      </a:endParaRPr>
                    </a:p>
                  </a:txBody>
                  <a:tcPr marL="5354" marR="5354" marT="5354" marB="0"/>
                </a:tc>
                <a:tc>
                  <a:txBody>
                    <a:bodyPr/>
                    <a:lstStyle/>
                    <a:p>
                      <a:pPr algn="ctr" fontAlgn="t"/>
                      <a:r>
                        <a:rPr lang="ru-RU" sz="1000" u="none" strike="noStrike">
                          <a:effectLst/>
                        </a:rPr>
                        <a:t>64,586</a:t>
                      </a:r>
                      <a:endParaRPr lang="ru-RU" sz="1000" b="0" i="0" u="none" strike="noStrike">
                        <a:solidFill>
                          <a:srgbClr val="000000"/>
                        </a:solidFill>
                        <a:effectLst/>
                        <a:latin typeface="Times New Roman"/>
                      </a:endParaRPr>
                    </a:p>
                  </a:txBody>
                  <a:tcPr marL="5354" marR="5354" marT="5354" marB="0"/>
                </a:tc>
                <a:tc>
                  <a:txBody>
                    <a:bodyPr/>
                    <a:lstStyle/>
                    <a:p>
                      <a:pPr algn="ctr" fontAlgn="t"/>
                      <a:r>
                        <a:rPr lang="en-US" sz="1000" u="none" strike="noStrike" dirty="0">
                          <a:effectLst/>
                        </a:rPr>
                        <a:t>II</a:t>
                      </a:r>
                      <a:endParaRPr lang="en-US" sz="1000" b="0" i="0" u="none" strike="noStrike" dirty="0">
                        <a:solidFill>
                          <a:srgbClr val="000000"/>
                        </a:solidFill>
                        <a:effectLst/>
                        <a:latin typeface="Times New Roman"/>
                      </a:endParaRPr>
                    </a:p>
                  </a:txBody>
                  <a:tcPr marL="5354" marR="5354" marT="5354" marB="0"/>
                </a:tc>
              </a:tr>
              <a:tr h="159767">
                <a:tc>
                  <a:txBody>
                    <a:bodyPr/>
                    <a:lstStyle/>
                    <a:p>
                      <a:pPr algn="l" fontAlgn="t"/>
                      <a:r>
                        <a:rPr lang="ru-RU" sz="1000" u="none" strike="noStrike">
                          <a:effectLst/>
                        </a:rPr>
                        <a:t>27</a:t>
                      </a:r>
                      <a:endParaRPr lang="ru-RU" sz="1000" b="0" i="0" u="none" strike="noStrike">
                        <a:solidFill>
                          <a:srgbClr val="000000"/>
                        </a:solidFill>
                        <a:effectLst/>
                        <a:latin typeface="Times New Roman"/>
                      </a:endParaRPr>
                    </a:p>
                  </a:txBody>
                  <a:tcPr marL="5354" marR="5354" marT="5354" marB="0"/>
                </a:tc>
                <a:tc>
                  <a:txBody>
                    <a:bodyPr/>
                    <a:lstStyle/>
                    <a:p>
                      <a:pPr algn="l" fontAlgn="t"/>
                      <a:r>
                        <a:rPr lang="ru-RU" sz="1000" u="none" strike="noStrike">
                          <a:effectLst/>
                        </a:rPr>
                        <a:t>Кавалеровский муниципальный район</a:t>
                      </a:r>
                      <a:endParaRPr lang="ru-RU" sz="1000" b="0" i="0" u="none" strike="noStrike">
                        <a:solidFill>
                          <a:srgbClr val="000000"/>
                        </a:solidFill>
                        <a:effectLst/>
                        <a:latin typeface="Times New Roman"/>
                      </a:endParaRPr>
                    </a:p>
                  </a:txBody>
                  <a:tcPr marL="5354" marR="5354" marT="5354" marB="0"/>
                </a:tc>
                <a:tc>
                  <a:txBody>
                    <a:bodyPr/>
                    <a:lstStyle/>
                    <a:p>
                      <a:pPr algn="ctr" fontAlgn="t"/>
                      <a:r>
                        <a:rPr lang="ru-RU" sz="1000" u="none" strike="noStrike">
                          <a:effectLst/>
                        </a:rPr>
                        <a:t>62,417</a:t>
                      </a:r>
                      <a:endParaRPr lang="ru-RU" sz="1000" b="0" i="0" u="none" strike="noStrike">
                        <a:solidFill>
                          <a:srgbClr val="000000"/>
                        </a:solidFill>
                        <a:effectLst/>
                        <a:latin typeface="Times New Roman"/>
                      </a:endParaRPr>
                    </a:p>
                  </a:txBody>
                  <a:tcPr marL="5354" marR="5354" marT="5354" marB="0"/>
                </a:tc>
                <a:tc>
                  <a:txBody>
                    <a:bodyPr/>
                    <a:lstStyle/>
                    <a:p>
                      <a:pPr algn="ctr" fontAlgn="t"/>
                      <a:r>
                        <a:rPr lang="en-US" sz="1000" u="none" strike="noStrike" dirty="0">
                          <a:effectLst/>
                        </a:rPr>
                        <a:t>II</a:t>
                      </a:r>
                      <a:endParaRPr lang="en-US" sz="1000" b="0" i="0" u="none" strike="noStrike" dirty="0">
                        <a:solidFill>
                          <a:srgbClr val="000000"/>
                        </a:solidFill>
                        <a:effectLst/>
                        <a:latin typeface="Times New Roman"/>
                      </a:endParaRPr>
                    </a:p>
                  </a:txBody>
                  <a:tcPr marL="5354" marR="5354" marT="5354" marB="0"/>
                </a:tc>
              </a:tr>
              <a:tr h="159767">
                <a:tc>
                  <a:txBody>
                    <a:bodyPr/>
                    <a:lstStyle/>
                    <a:p>
                      <a:pPr algn="l" fontAlgn="t"/>
                      <a:r>
                        <a:rPr lang="ru-RU" sz="1000" u="none" strike="noStrike">
                          <a:effectLst/>
                        </a:rPr>
                        <a:t>28</a:t>
                      </a:r>
                      <a:endParaRPr lang="ru-RU" sz="1000" b="0" i="0" u="none" strike="noStrike">
                        <a:solidFill>
                          <a:srgbClr val="000000"/>
                        </a:solidFill>
                        <a:effectLst/>
                        <a:latin typeface="Times New Roman"/>
                      </a:endParaRPr>
                    </a:p>
                  </a:txBody>
                  <a:tcPr marL="5354" marR="5354" marT="5354" marB="0"/>
                </a:tc>
                <a:tc>
                  <a:txBody>
                    <a:bodyPr/>
                    <a:lstStyle/>
                    <a:p>
                      <a:pPr algn="l" fontAlgn="t"/>
                      <a:r>
                        <a:rPr lang="ru-RU" sz="1000" u="none" strike="noStrike">
                          <a:effectLst/>
                        </a:rPr>
                        <a:t>Ольгинский муниципальный район</a:t>
                      </a:r>
                      <a:endParaRPr lang="ru-RU" sz="1000" b="0" i="0" u="none" strike="noStrike">
                        <a:solidFill>
                          <a:srgbClr val="000000"/>
                        </a:solidFill>
                        <a:effectLst/>
                        <a:latin typeface="Times New Roman"/>
                      </a:endParaRPr>
                    </a:p>
                  </a:txBody>
                  <a:tcPr marL="5354" marR="5354" marT="5354" marB="0"/>
                </a:tc>
                <a:tc>
                  <a:txBody>
                    <a:bodyPr/>
                    <a:lstStyle/>
                    <a:p>
                      <a:pPr algn="ctr" fontAlgn="t"/>
                      <a:r>
                        <a:rPr lang="ru-RU" sz="1000" u="none" strike="noStrike">
                          <a:effectLst/>
                        </a:rPr>
                        <a:t>60,847</a:t>
                      </a:r>
                      <a:endParaRPr lang="ru-RU" sz="1000" b="0" i="0" u="none" strike="noStrike">
                        <a:solidFill>
                          <a:srgbClr val="000000"/>
                        </a:solidFill>
                        <a:effectLst/>
                        <a:latin typeface="Times New Roman"/>
                      </a:endParaRPr>
                    </a:p>
                  </a:txBody>
                  <a:tcPr marL="5354" marR="5354" marT="5354" marB="0"/>
                </a:tc>
                <a:tc>
                  <a:txBody>
                    <a:bodyPr/>
                    <a:lstStyle/>
                    <a:p>
                      <a:pPr algn="ctr" fontAlgn="t"/>
                      <a:r>
                        <a:rPr lang="en-US" sz="1000" u="none" strike="noStrike" dirty="0">
                          <a:effectLst/>
                        </a:rPr>
                        <a:t>II</a:t>
                      </a:r>
                      <a:endParaRPr lang="en-US" sz="1000" b="0" i="0" u="none" strike="noStrike" dirty="0">
                        <a:solidFill>
                          <a:srgbClr val="000000"/>
                        </a:solidFill>
                        <a:effectLst/>
                        <a:latin typeface="Times New Roman"/>
                      </a:endParaRPr>
                    </a:p>
                  </a:txBody>
                  <a:tcPr marL="5354" marR="5354" marT="5354" marB="0"/>
                </a:tc>
              </a:tr>
              <a:tr h="159767">
                <a:tc>
                  <a:txBody>
                    <a:bodyPr/>
                    <a:lstStyle/>
                    <a:p>
                      <a:pPr algn="l" fontAlgn="t"/>
                      <a:r>
                        <a:rPr lang="ru-RU" sz="1000" u="none" strike="noStrike">
                          <a:effectLst/>
                        </a:rPr>
                        <a:t>29</a:t>
                      </a:r>
                      <a:endParaRPr lang="ru-RU" sz="1000" b="0" i="0" u="none" strike="noStrike">
                        <a:solidFill>
                          <a:srgbClr val="000000"/>
                        </a:solidFill>
                        <a:effectLst/>
                        <a:latin typeface="Times New Roman"/>
                      </a:endParaRPr>
                    </a:p>
                  </a:txBody>
                  <a:tcPr marL="5354" marR="5354" marT="5354" marB="0"/>
                </a:tc>
                <a:tc>
                  <a:txBody>
                    <a:bodyPr/>
                    <a:lstStyle/>
                    <a:p>
                      <a:pPr algn="l" fontAlgn="t"/>
                      <a:r>
                        <a:rPr lang="ru-RU" sz="1000" u="none" strike="noStrike">
                          <a:effectLst/>
                        </a:rPr>
                        <a:t>Спасский муниципальный район</a:t>
                      </a:r>
                      <a:endParaRPr lang="ru-RU" sz="1000" b="0" i="0" u="none" strike="noStrike">
                        <a:solidFill>
                          <a:srgbClr val="000000"/>
                        </a:solidFill>
                        <a:effectLst/>
                        <a:latin typeface="Times New Roman"/>
                      </a:endParaRPr>
                    </a:p>
                  </a:txBody>
                  <a:tcPr marL="5354" marR="5354" marT="5354" marB="0"/>
                </a:tc>
                <a:tc>
                  <a:txBody>
                    <a:bodyPr/>
                    <a:lstStyle/>
                    <a:p>
                      <a:pPr algn="ctr" fontAlgn="t"/>
                      <a:r>
                        <a:rPr lang="ru-RU" sz="1000" u="none" strike="noStrike">
                          <a:effectLst/>
                        </a:rPr>
                        <a:t>56,099</a:t>
                      </a:r>
                      <a:endParaRPr lang="ru-RU" sz="1000" b="0" i="0" u="none" strike="noStrike">
                        <a:solidFill>
                          <a:srgbClr val="000000"/>
                        </a:solidFill>
                        <a:effectLst/>
                        <a:latin typeface="Times New Roman"/>
                      </a:endParaRPr>
                    </a:p>
                  </a:txBody>
                  <a:tcPr marL="5354" marR="5354" marT="5354" marB="0"/>
                </a:tc>
                <a:tc>
                  <a:txBody>
                    <a:bodyPr/>
                    <a:lstStyle/>
                    <a:p>
                      <a:pPr algn="ctr" fontAlgn="t"/>
                      <a:r>
                        <a:rPr lang="en-US" sz="1000" u="none" strike="noStrike" dirty="0">
                          <a:effectLst/>
                        </a:rPr>
                        <a:t>III</a:t>
                      </a:r>
                      <a:endParaRPr lang="en-US" sz="1000" b="0" i="0" u="none" strike="noStrike" dirty="0">
                        <a:solidFill>
                          <a:srgbClr val="000000"/>
                        </a:solidFill>
                        <a:effectLst/>
                        <a:latin typeface="Times New Roman"/>
                      </a:endParaRPr>
                    </a:p>
                  </a:txBody>
                  <a:tcPr marL="5354" marR="5354" marT="5354" marB="0"/>
                </a:tc>
              </a:tr>
              <a:tr h="159767">
                <a:tc>
                  <a:txBody>
                    <a:bodyPr/>
                    <a:lstStyle/>
                    <a:p>
                      <a:pPr algn="l" fontAlgn="t"/>
                      <a:r>
                        <a:rPr lang="ru-RU" sz="1000" u="none" strike="noStrike">
                          <a:effectLst/>
                        </a:rPr>
                        <a:t>30</a:t>
                      </a:r>
                      <a:endParaRPr lang="ru-RU" sz="1000" b="0" i="0" u="none" strike="noStrike">
                        <a:solidFill>
                          <a:srgbClr val="000000"/>
                        </a:solidFill>
                        <a:effectLst/>
                        <a:latin typeface="Times New Roman"/>
                      </a:endParaRPr>
                    </a:p>
                  </a:txBody>
                  <a:tcPr marL="5354" marR="5354" marT="5354" marB="0"/>
                </a:tc>
                <a:tc>
                  <a:txBody>
                    <a:bodyPr/>
                    <a:lstStyle/>
                    <a:p>
                      <a:pPr algn="l" fontAlgn="t"/>
                      <a:r>
                        <a:rPr lang="ru-RU" sz="1000" u="none" strike="noStrike">
                          <a:effectLst/>
                        </a:rPr>
                        <a:t>Пожарский муниципальный район</a:t>
                      </a:r>
                      <a:endParaRPr lang="ru-RU" sz="1000" b="0" i="0" u="none" strike="noStrike">
                        <a:solidFill>
                          <a:srgbClr val="000000"/>
                        </a:solidFill>
                        <a:effectLst/>
                        <a:latin typeface="Times New Roman"/>
                      </a:endParaRPr>
                    </a:p>
                  </a:txBody>
                  <a:tcPr marL="5354" marR="5354" marT="5354" marB="0"/>
                </a:tc>
                <a:tc>
                  <a:txBody>
                    <a:bodyPr/>
                    <a:lstStyle/>
                    <a:p>
                      <a:pPr algn="ctr" fontAlgn="t"/>
                      <a:r>
                        <a:rPr lang="ru-RU" sz="1000" u="none" strike="noStrike">
                          <a:effectLst/>
                        </a:rPr>
                        <a:t>53,492</a:t>
                      </a:r>
                      <a:endParaRPr lang="ru-RU" sz="1000" b="0" i="0" u="none" strike="noStrike">
                        <a:solidFill>
                          <a:srgbClr val="000000"/>
                        </a:solidFill>
                        <a:effectLst/>
                        <a:latin typeface="Times New Roman"/>
                      </a:endParaRPr>
                    </a:p>
                  </a:txBody>
                  <a:tcPr marL="5354" marR="5354" marT="5354" marB="0"/>
                </a:tc>
                <a:tc>
                  <a:txBody>
                    <a:bodyPr/>
                    <a:lstStyle/>
                    <a:p>
                      <a:pPr algn="ctr" fontAlgn="t"/>
                      <a:r>
                        <a:rPr lang="en-US" sz="1000" u="none" strike="noStrike" dirty="0">
                          <a:effectLst/>
                        </a:rPr>
                        <a:t>III</a:t>
                      </a:r>
                      <a:endParaRPr lang="en-US" sz="1000" b="0" i="0" u="none" strike="noStrike" dirty="0">
                        <a:solidFill>
                          <a:srgbClr val="000000"/>
                        </a:solidFill>
                        <a:effectLst/>
                        <a:latin typeface="Times New Roman"/>
                      </a:endParaRPr>
                    </a:p>
                  </a:txBody>
                  <a:tcPr marL="5354" marR="5354" marT="5354" marB="0"/>
                </a:tc>
              </a:tr>
              <a:tr h="159767">
                <a:tc>
                  <a:txBody>
                    <a:bodyPr/>
                    <a:lstStyle/>
                    <a:p>
                      <a:pPr algn="l" fontAlgn="t"/>
                      <a:r>
                        <a:rPr lang="ru-RU" sz="1000" u="none" strike="noStrike">
                          <a:effectLst/>
                        </a:rPr>
                        <a:t>31</a:t>
                      </a:r>
                      <a:endParaRPr lang="ru-RU" sz="1000" b="0" i="0" u="none" strike="noStrike">
                        <a:solidFill>
                          <a:srgbClr val="000000"/>
                        </a:solidFill>
                        <a:effectLst/>
                        <a:latin typeface="Times New Roman"/>
                      </a:endParaRPr>
                    </a:p>
                  </a:txBody>
                  <a:tcPr marL="5354" marR="5354" marT="5354" marB="0"/>
                </a:tc>
                <a:tc>
                  <a:txBody>
                    <a:bodyPr/>
                    <a:lstStyle/>
                    <a:p>
                      <a:pPr algn="l" fontAlgn="t"/>
                      <a:r>
                        <a:rPr lang="ru-RU" sz="1000" u="none" strike="noStrike">
                          <a:effectLst/>
                        </a:rPr>
                        <a:t>Городской округ Большой Камень</a:t>
                      </a:r>
                      <a:endParaRPr lang="ru-RU" sz="1000" b="0" i="0" u="none" strike="noStrike">
                        <a:solidFill>
                          <a:srgbClr val="000000"/>
                        </a:solidFill>
                        <a:effectLst/>
                        <a:latin typeface="Times New Roman"/>
                      </a:endParaRPr>
                    </a:p>
                  </a:txBody>
                  <a:tcPr marL="5354" marR="5354" marT="5354" marB="0"/>
                </a:tc>
                <a:tc>
                  <a:txBody>
                    <a:bodyPr/>
                    <a:lstStyle/>
                    <a:p>
                      <a:pPr algn="ctr" fontAlgn="t"/>
                      <a:r>
                        <a:rPr lang="ru-RU" sz="1000" u="none" strike="noStrike">
                          <a:effectLst/>
                        </a:rPr>
                        <a:t>41,462</a:t>
                      </a:r>
                      <a:endParaRPr lang="ru-RU" sz="1000" b="0" i="0" u="none" strike="noStrike">
                        <a:solidFill>
                          <a:srgbClr val="000000"/>
                        </a:solidFill>
                        <a:effectLst/>
                        <a:latin typeface="Times New Roman"/>
                      </a:endParaRPr>
                    </a:p>
                  </a:txBody>
                  <a:tcPr marL="5354" marR="5354" marT="5354" marB="0"/>
                </a:tc>
                <a:tc>
                  <a:txBody>
                    <a:bodyPr/>
                    <a:lstStyle/>
                    <a:p>
                      <a:pPr algn="ctr" fontAlgn="t"/>
                      <a:r>
                        <a:rPr lang="en-US" sz="1000" u="none" strike="noStrike" dirty="0">
                          <a:effectLst/>
                        </a:rPr>
                        <a:t>III</a:t>
                      </a:r>
                      <a:endParaRPr lang="en-US" sz="1000" b="0" i="0" u="none" strike="noStrike" dirty="0">
                        <a:solidFill>
                          <a:srgbClr val="000000"/>
                        </a:solidFill>
                        <a:effectLst/>
                        <a:latin typeface="Times New Roman"/>
                      </a:endParaRPr>
                    </a:p>
                  </a:txBody>
                  <a:tcPr marL="5354" marR="5354" marT="5354" marB="0"/>
                </a:tc>
              </a:tr>
              <a:tr h="159767">
                <a:tc>
                  <a:txBody>
                    <a:bodyPr/>
                    <a:lstStyle/>
                    <a:p>
                      <a:pPr algn="l" fontAlgn="t"/>
                      <a:r>
                        <a:rPr lang="ru-RU" sz="1000" u="none" strike="noStrike">
                          <a:effectLst/>
                        </a:rPr>
                        <a:t>32</a:t>
                      </a:r>
                      <a:endParaRPr lang="ru-RU" sz="1000" b="0" i="0" u="none" strike="noStrike">
                        <a:solidFill>
                          <a:srgbClr val="000000"/>
                        </a:solidFill>
                        <a:effectLst/>
                        <a:latin typeface="Times New Roman"/>
                      </a:endParaRPr>
                    </a:p>
                  </a:txBody>
                  <a:tcPr marL="5354" marR="5354" marT="5354" marB="0"/>
                </a:tc>
                <a:tc>
                  <a:txBody>
                    <a:bodyPr/>
                    <a:lstStyle/>
                    <a:p>
                      <a:pPr algn="l" fontAlgn="t"/>
                      <a:r>
                        <a:rPr lang="ru-RU" sz="1000" u="none" strike="noStrike">
                          <a:effectLst/>
                        </a:rPr>
                        <a:t>Дальнереченский городской округ</a:t>
                      </a:r>
                      <a:endParaRPr lang="ru-RU" sz="1000" b="0" i="0" u="none" strike="noStrike">
                        <a:solidFill>
                          <a:srgbClr val="000000"/>
                        </a:solidFill>
                        <a:effectLst/>
                        <a:latin typeface="Times New Roman"/>
                      </a:endParaRPr>
                    </a:p>
                  </a:txBody>
                  <a:tcPr marL="5354" marR="5354" marT="5354" marB="0"/>
                </a:tc>
                <a:tc>
                  <a:txBody>
                    <a:bodyPr/>
                    <a:lstStyle/>
                    <a:p>
                      <a:pPr algn="ctr" fontAlgn="t"/>
                      <a:r>
                        <a:rPr lang="ru-RU" sz="1000" u="none" strike="noStrike">
                          <a:effectLst/>
                        </a:rPr>
                        <a:t>10,233</a:t>
                      </a:r>
                      <a:endParaRPr lang="ru-RU" sz="1000" b="0" i="0" u="none" strike="noStrike">
                        <a:solidFill>
                          <a:srgbClr val="000000"/>
                        </a:solidFill>
                        <a:effectLst/>
                        <a:latin typeface="Times New Roman"/>
                      </a:endParaRPr>
                    </a:p>
                  </a:txBody>
                  <a:tcPr marL="5354" marR="5354" marT="5354" marB="0"/>
                </a:tc>
                <a:tc>
                  <a:txBody>
                    <a:bodyPr/>
                    <a:lstStyle/>
                    <a:p>
                      <a:pPr algn="ctr" fontAlgn="t"/>
                      <a:r>
                        <a:rPr lang="en-US" sz="1000" u="none" strike="noStrike" dirty="0">
                          <a:effectLst/>
                        </a:rPr>
                        <a:t>III</a:t>
                      </a:r>
                      <a:endParaRPr lang="en-US" sz="1000" b="0" i="0" u="none" strike="noStrike" dirty="0">
                        <a:solidFill>
                          <a:srgbClr val="000000"/>
                        </a:solidFill>
                        <a:effectLst/>
                        <a:latin typeface="Times New Roman"/>
                      </a:endParaRPr>
                    </a:p>
                  </a:txBody>
                  <a:tcPr marL="5354" marR="5354" marT="5354" marB="0"/>
                </a:tc>
              </a:tr>
              <a:tr h="157247">
                <a:tc>
                  <a:txBody>
                    <a:bodyPr/>
                    <a:lstStyle/>
                    <a:p>
                      <a:pPr algn="l" fontAlgn="t"/>
                      <a:r>
                        <a:rPr lang="ru-RU" sz="1000" u="none" strike="noStrike">
                          <a:effectLst/>
                        </a:rPr>
                        <a:t>33</a:t>
                      </a:r>
                      <a:endParaRPr lang="ru-RU" sz="1000" b="0" i="0" u="none" strike="noStrike">
                        <a:solidFill>
                          <a:srgbClr val="000000"/>
                        </a:solidFill>
                        <a:effectLst/>
                        <a:latin typeface="Times New Roman"/>
                      </a:endParaRPr>
                    </a:p>
                  </a:txBody>
                  <a:tcPr marL="5354" marR="5354" marT="5354" marB="0"/>
                </a:tc>
                <a:tc>
                  <a:txBody>
                    <a:bodyPr/>
                    <a:lstStyle/>
                    <a:p>
                      <a:pPr algn="l" fontAlgn="t"/>
                      <a:r>
                        <a:rPr lang="ru-RU" sz="1000" u="none" strike="noStrike" dirty="0" err="1">
                          <a:effectLst/>
                        </a:rPr>
                        <a:t>Дальнереченский</a:t>
                      </a:r>
                      <a:r>
                        <a:rPr lang="ru-RU" sz="1000" u="none" strike="noStrike" dirty="0">
                          <a:effectLst/>
                        </a:rPr>
                        <a:t> муниципальный район</a:t>
                      </a:r>
                      <a:endParaRPr lang="ru-RU" sz="1000" b="0" i="0" u="none" strike="noStrike" dirty="0">
                        <a:solidFill>
                          <a:srgbClr val="000000"/>
                        </a:solidFill>
                        <a:effectLst/>
                        <a:latin typeface="Times New Roman"/>
                      </a:endParaRPr>
                    </a:p>
                  </a:txBody>
                  <a:tcPr marL="5354" marR="5354" marT="5354" marB="0"/>
                </a:tc>
                <a:tc>
                  <a:txBody>
                    <a:bodyPr/>
                    <a:lstStyle/>
                    <a:p>
                      <a:pPr algn="ctr" fontAlgn="t"/>
                      <a:r>
                        <a:rPr lang="ru-RU" sz="1000" u="none" strike="noStrike">
                          <a:effectLst/>
                        </a:rPr>
                        <a:t>8,095</a:t>
                      </a:r>
                      <a:endParaRPr lang="ru-RU" sz="1000" b="0" i="0" u="none" strike="noStrike">
                        <a:solidFill>
                          <a:srgbClr val="000000"/>
                        </a:solidFill>
                        <a:effectLst/>
                        <a:latin typeface="Times New Roman"/>
                      </a:endParaRPr>
                    </a:p>
                  </a:txBody>
                  <a:tcPr marL="5354" marR="5354" marT="5354" marB="0"/>
                </a:tc>
                <a:tc>
                  <a:txBody>
                    <a:bodyPr/>
                    <a:lstStyle/>
                    <a:p>
                      <a:pPr algn="ctr" fontAlgn="t"/>
                      <a:r>
                        <a:rPr lang="en-US" sz="1000" u="none" strike="noStrike" dirty="0">
                          <a:effectLst/>
                        </a:rPr>
                        <a:t>III</a:t>
                      </a:r>
                      <a:endParaRPr lang="en-US" sz="1000" b="0" i="0" u="none" strike="noStrike" dirty="0">
                        <a:solidFill>
                          <a:srgbClr val="000000"/>
                        </a:solidFill>
                        <a:effectLst/>
                        <a:latin typeface="Times New Roman"/>
                      </a:endParaRPr>
                    </a:p>
                  </a:txBody>
                  <a:tcPr marL="5354" marR="5354" marT="5354" marB="0"/>
                </a:tc>
              </a:tr>
            </a:tbl>
          </a:graphicData>
        </a:graphic>
      </p:graphicFrame>
      <p:sp>
        <p:nvSpPr>
          <p:cNvPr id="2" name="Заголовок 1"/>
          <p:cNvSpPr>
            <a:spLocks noGrp="1"/>
          </p:cNvSpPr>
          <p:nvPr>
            <p:ph type="title"/>
          </p:nvPr>
        </p:nvSpPr>
        <p:spPr>
          <a:xfrm>
            <a:off x="395536" y="-20663"/>
            <a:ext cx="8229600" cy="648072"/>
          </a:xfrm>
        </p:spPr>
        <p:txBody>
          <a:bodyPr/>
          <a:lstStyle/>
          <a:p>
            <a:r>
              <a:rPr lang="ru-RU" altLang="ru-RU" sz="1600" b="1" i="1" dirty="0">
                <a:latin typeface="Times New Roman" pitchFamily="18" charset="0"/>
                <a:cs typeface="Times New Roman" pitchFamily="18" charset="0"/>
              </a:rPr>
              <a:t>Рейтинг муниципальных образований Приморского края по результатам комплексной оценки качества управления бюджетным процессом за 2022 год</a:t>
            </a:r>
            <a:endParaRPr lang="ru-RU" sz="1600" dirty="0"/>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Овал 8"/>
          <p:cNvSpPr/>
          <p:nvPr/>
        </p:nvSpPr>
        <p:spPr>
          <a:xfrm>
            <a:off x="226995" y="2492896"/>
            <a:ext cx="648072" cy="648072"/>
          </a:xfrm>
          <a:prstGeom prst="ellipse">
            <a:avLst/>
          </a:prstGeom>
          <a:gradFill>
            <a:gsLst>
              <a:gs pos="0">
                <a:srgbClr val="00B050"/>
              </a:gs>
              <a:gs pos="4000">
                <a:srgbClr val="00B050"/>
              </a:gs>
              <a:gs pos="69000">
                <a:srgbClr val="92D05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Овал 7"/>
          <p:cNvSpPr/>
          <p:nvPr/>
        </p:nvSpPr>
        <p:spPr>
          <a:xfrm>
            <a:off x="251520" y="1556792"/>
            <a:ext cx="648072" cy="648072"/>
          </a:xfrm>
          <a:prstGeom prst="ellipse">
            <a:avLst/>
          </a:prstGeom>
          <a:gradFill>
            <a:gsLst>
              <a:gs pos="0">
                <a:srgbClr val="00B050"/>
              </a:gs>
              <a:gs pos="4000">
                <a:srgbClr val="00B050"/>
              </a:gs>
              <a:gs pos="69000">
                <a:srgbClr val="92D05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434" name="Rectangle 2"/>
          <p:cNvSpPr>
            <a:spLocks noGrp="1" noChangeArrowheads="1"/>
          </p:cNvSpPr>
          <p:nvPr>
            <p:ph type="title"/>
          </p:nvPr>
        </p:nvSpPr>
        <p:spPr>
          <a:xfrm>
            <a:off x="323528" y="260648"/>
            <a:ext cx="8496300" cy="576262"/>
          </a:xfrm>
        </p:spPr>
        <p:txBody>
          <a:bodyPr rtlCol="0">
            <a:noAutofit/>
          </a:bodyPr>
          <a:lstStyle/>
          <a:p>
            <a:pPr eaLnBrk="1" fontAlgn="auto" hangingPunct="1">
              <a:spcAft>
                <a:spcPts val="0"/>
              </a:spcAft>
              <a:defRPr/>
            </a:pPr>
            <a:r>
              <a:rPr lang="ru-RU" sz="2300" b="1" i="1" dirty="0" smtClean="0">
                <a:effectLst>
                  <a:outerShdw blurRad="38100" dist="38100" dir="2700000" algn="tl">
                    <a:srgbClr val="000000">
                      <a:alpha val="43137"/>
                    </a:srgbClr>
                  </a:outerShdw>
                </a:effectLst>
                <a:latin typeface="Times New Roman" pitchFamily="18" charset="0"/>
              </a:rPr>
              <a:t>Иные характеристики и информация о бюджете Михайловского  муниципального района</a:t>
            </a:r>
          </a:p>
        </p:txBody>
      </p:sp>
      <p:sp>
        <p:nvSpPr>
          <p:cNvPr id="4" name="Прямоугольник 3"/>
          <p:cNvSpPr/>
          <p:nvPr/>
        </p:nvSpPr>
        <p:spPr>
          <a:xfrm>
            <a:off x="655419" y="1634053"/>
            <a:ext cx="8208912" cy="329320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eaLnBrk="1" hangingPunct="1">
              <a:lnSpc>
                <a:spcPct val="80000"/>
              </a:lnSpc>
            </a:pPr>
            <a:r>
              <a:rPr lang="ru-RU" altLang="ru-RU" sz="2000" i="1" dirty="0" smtClean="0">
                <a:solidFill>
                  <a:srgbClr val="000000"/>
                </a:solidFill>
                <a:latin typeface="Times New Roman" pitchFamily="18" charset="0"/>
                <a:cs typeface="Times New Roman" pitchFamily="18" charset="0"/>
              </a:rPr>
              <a:t>1. Уровень </a:t>
            </a:r>
            <a:r>
              <a:rPr lang="ru-RU" altLang="ru-RU" sz="2000" i="1" dirty="0">
                <a:solidFill>
                  <a:srgbClr val="000000"/>
                </a:solidFill>
                <a:latin typeface="Times New Roman" pitchFamily="18" charset="0"/>
                <a:cs typeface="Times New Roman" pitchFamily="18" charset="0"/>
              </a:rPr>
              <a:t>долговой нагрузки на бюджет муниципального района</a:t>
            </a:r>
            <a:r>
              <a:rPr lang="ru-RU" altLang="ru-RU" sz="2000" dirty="0">
                <a:solidFill>
                  <a:srgbClr val="000000"/>
                </a:solidFill>
                <a:latin typeface="Times New Roman" pitchFamily="18" charset="0"/>
                <a:cs typeface="Times New Roman" pitchFamily="18" charset="0"/>
              </a:rPr>
              <a:t>. Долговые обязательства у муниципального района для оплаты в очередном году отсутствуют</a:t>
            </a:r>
            <a:r>
              <a:rPr lang="ru-RU" altLang="ru-RU" sz="2000" dirty="0" smtClean="0">
                <a:solidFill>
                  <a:srgbClr val="000000"/>
                </a:solidFill>
                <a:latin typeface="Times New Roman" pitchFamily="18" charset="0"/>
                <a:cs typeface="Times New Roman" pitchFamily="18" charset="0"/>
              </a:rPr>
              <a:t>.</a:t>
            </a:r>
          </a:p>
          <a:p>
            <a:pPr algn="just" eaLnBrk="1" hangingPunct="1">
              <a:lnSpc>
                <a:spcPct val="80000"/>
              </a:lnSpc>
            </a:pPr>
            <a:endParaRPr lang="ru-RU" altLang="ru-RU" sz="2000" dirty="0">
              <a:solidFill>
                <a:srgbClr val="000000"/>
              </a:solidFill>
              <a:latin typeface="Times New Roman" pitchFamily="18" charset="0"/>
              <a:cs typeface="Times New Roman" pitchFamily="18" charset="0"/>
            </a:endParaRPr>
          </a:p>
          <a:p>
            <a:pPr marL="609600" indent="-609600" algn="just" eaLnBrk="1" hangingPunct="1">
              <a:lnSpc>
                <a:spcPct val="80000"/>
              </a:lnSpc>
              <a:buFontTx/>
              <a:buNone/>
            </a:pPr>
            <a:r>
              <a:rPr lang="ru-RU" altLang="ru-RU" sz="2000" dirty="0">
                <a:solidFill>
                  <a:srgbClr val="000000"/>
                </a:solidFill>
                <a:latin typeface="Times New Roman" pitchFamily="18" charset="0"/>
                <a:cs typeface="Times New Roman" pitchFamily="18" charset="0"/>
              </a:rPr>
              <a:t>2. </a:t>
            </a:r>
            <a:r>
              <a:rPr lang="ru-RU" altLang="ru-RU" sz="2000" i="1" dirty="0">
                <a:solidFill>
                  <a:srgbClr val="000000"/>
                </a:solidFill>
                <a:latin typeface="Times New Roman" pitchFamily="18" charset="0"/>
                <a:cs typeface="Times New Roman" pitchFamily="18" charset="0"/>
              </a:rPr>
              <a:t>Информация о позиции муниципального района в рейтингах открытости бюджетных данных, качества управления муниципальными финансами</a:t>
            </a:r>
            <a:r>
              <a:rPr lang="ru-RU" altLang="ru-RU" sz="2000" dirty="0">
                <a:solidFill>
                  <a:srgbClr val="000000"/>
                </a:solidFill>
                <a:latin typeface="Times New Roman" pitchFamily="18" charset="0"/>
                <a:cs typeface="Times New Roman" pitchFamily="18" charset="0"/>
              </a:rPr>
              <a:t>: </a:t>
            </a:r>
          </a:p>
          <a:p>
            <a:pPr marL="609600" indent="-609600" algn="just" eaLnBrk="1" hangingPunct="1">
              <a:lnSpc>
                <a:spcPct val="80000"/>
              </a:lnSpc>
              <a:buFontTx/>
              <a:buNone/>
            </a:pPr>
            <a:r>
              <a:rPr lang="ru-RU" altLang="ru-RU" sz="2000" dirty="0">
                <a:solidFill>
                  <a:srgbClr val="000000"/>
                </a:solidFill>
                <a:latin typeface="Times New Roman" pitchFamily="18" charset="0"/>
                <a:cs typeface="Times New Roman" pitchFamily="18" charset="0"/>
              </a:rPr>
              <a:t>- обеспечивается эффективность муниципальных финансов, открытость деятельности органов местного  самоуправления на базе системы «Электронный бюджет»; </a:t>
            </a:r>
          </a:p>
          <a:p>
            <a:pPr marL="609600" indent="-609600" algn="just" eaLnBrk="1" hangingPunct="1">
              <a:lnSpc>
                <a:spcPct val="80000"/>
              </a:lnSpc>
              <a:buFontTx/>
              <a:buNone/>
            </a:pPr>
            <a:r>
              <a:rPr lang="ru-RU" altLang="ru-RU" sz="2000" dirty="0">
                <a:solidFill>
                  <a:srgbClr val="000000"/>
                </a:solidFill>
                <a:latin typeface="Times New Roman" pitchFamily="18" charset="0"/>
                <a:cs typeface="Times New Roman" pitchFamily="18" charset="0"/>
              </a:rPr>
              <a:t>- обеспечивается прозрачность и открытость муниципальных финансов, повышение доступности и понятности информации о бюджете через  регулярную публикацию «Бюджета для граждан»;</a:t>
            </a: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23528" y="332656"/>
            <a:ext cx="8640960" cy="646331"/>
          </a:xfrm>
          <a:prstGeom prst="rect">
            <a:avLst/>
          </a:prstGeom>
        </p:spPr>
        <p:txBody>
          <a:bodyPr wrap="square">
            <a:spAutoFit/>
          </a:bodyPr>
          <a:lstStyle/>
          <a:p>
            <a:pPr algn="ctr"/>
            <a:r>
              <a:rPr lang="ru-RU" b="1" dirty="0">
                <a:solidFill>
                  <a:srgbClr val="FF0000"/>
                </a:solidFill>
                <a:latin typeface="Times New Roman" panose="02020603050405020304" pitchFamily="18" charset="0"/>
                <a:cs typeface="Times New Roman" panose="02020603050405020304" pitchFamily="18" charset="0"/>
              </a:rPr>
              <a:t>Уважаемые жители Михайловского муниципального района!</a:t>
            </a:r>
            <a:br>
              <a:rPr lang="ru-RU" b="1" dirty="0">
                <a:solidFill>
                  <a:srgbClr val="FF0000"/>
                </a:solidFill>
                <a:latin typeface="Times New Roman" panose="02020603050405020304" pitchFamily="18" charset="0"/>
                <a:cs typeface="Times New Roman" panose="02020603050405020304" pitchFamily="18" charset="0"/>
              </a:rPr>
            </a:br>
            <a:endParaRPr lang="ru-RU" dirty="0"/>
          </a:p>
        </p:txBody>
      </p:sp>
      <p:sp>
        <p:nvSpPr>
          <p:cNvPr id="5" name="Прямоугольник 4"/>
          <p:cNvSpPr/>
          <p:nvPr/>
        </p:nvSpPr>
        <p:spPr>
          <a:xfrm>
            <a:off x="251520" y="1196752"/>
            <a:ext cx="8640960" cy="3785652"/>
          </a:xfrm>
          <a:prstGeom prst="rect">
            <a:avLst/>
          </a:prstGeom>
        </p:spPr>
        <p:txBody>
          <a:bodyPr wrap="square">
            <a:spAutoFit/>
          </a:bodyPr>
          <a:lstStyle/>
          <a:p>
            <a:pPr algn="ctr"/>
            <a:r>
              <a:rPr lang="ru-RU" sz="1600" dirty="0">
                <a:latin typeface="Times New Roman" panose="02020603050405020304" pitchFamily="18" charset="0"/>
                <a:cs typeface="Times New Roman" panose="02020603050405020304" pitchFamily="18" charset="0"/>
              </a:rPr>
              <a:t>Администрация Михайловского муниципального района сообщает, что 15 мая 2024 года в 10-00 в актовом зале администрации Михайловского муниципального района по адресу: с. Михайловка, ул. Красноармейская, 16, 1 этаж, будут проходить публичные слушания в форме общественных обсуждений по проекту решения Думы Михайловского муниципального района "Об утверждении отчета об исполнении бюджета Михайловского муниципального района за 2023 год".</a:t>
            </a:r>
          </a:p>
          <a:p>
            <a:pPr algn="ctr"/>
            <a:r>
              <a:rPr lang="ru-RU" sz="1600" dirty="0">
                <a:latin typeface="Times New Roman" panose="02020603050405020304" pitchFamily="18" charset="0"/>
                <a:cs typeface="Times New Roman" panose="02020603050405020304" pitchFamily="18" charset="0"/>
              </a:rPr>
              <a:t> </a:t>
            </a:r>
          </a:p>
          <a:p>
            <a:pPr algn="ctr"/>
            <a:r>
              <a:rPr lang="ru-RU" sz="1600" dirty="0">
                <a:latin typeface="Times New Roman" panose="02020603050405020304" pitchFamily="18" charset="0"/>
                <a:cs typeface="Times New Roman" panose="02020603050405020304" pitchFamily="18" charset="0"/>
              </a:rPr>
              <a:t>С проектом решения можно ознакомиться на официальном сайте администрации Михайловского муниципального района в разделе "Бюджет для граждан" в подразделе "Исполнение бюджета" или по ссылке:</a:t>
            </a:r>
            <a:r>
              <a:rPr lang="ru-RU" sz="1600" u="sng" dirty="0">
                <a:latin typeface="Times New Roman" panose="02020603050405020304" pitchFamily="18" charset="0"/>
                <a:cs typeface="Times New Roman" panose="02020603050405020304" pitchFamily="18" charset="0"/>
              </a:rPr>
              <a:t> https://www.mikhprim.ru/index.php/budget-new-gragdan/ispolnenie-byudzheta/485-otchet-ob-ispolnenii-byudzheta-po-godam/20367-otchet-ob-ispolnenii-byudzheta-mikhajlovskogo-munitsipalnogo-rajona-za-2023-god</a:t>
            </a:r>
            <a:endParaRPr lang="ru-RU" sz="1600" dirty="0">
              <a:latin typeface="Times New Roman" panose="02020603050405020304" pitchFamily="18" charset="0"/>
              <a:cs typeface="Times New Roman" panose="02020603050405020304" pitchFamily="18" charset="0"/>
            </a:endParaRPr>
          </a:p>
          <a:p>
            <a:pPr algn="ctr"/>
            <a:r>
              <a:rPr lang="ru-RU" sz="1600" dirty="0">
                <a:latin typeface="Times New Roman" panose="02020603050405020304" pitchFamily="18" charset="0"/>
                <a:cs typeface="Times New Roman" panose="02020603050405020304" pitchFamily="18" charset="0"/>
              </a:rPr>
              <a:t>Предложения и замечания по проекту решения Думы Михайловского муниципального района принимаются до 10-00 часов 15 мая 2024 года на электронный адрес управления финансов администрации Михайловского муниципального района - </a:t>
            </a:r>
            <a:r>
              <a:rPr lang="ru-RU" sz="1600" u="sng" dirty="0">
                <a:latin typeface="Times New Roman" panose="02020603050405020304" pitchFamily="18" charset="0"/>
                <a:cs typeface="Times New Roman" panose="02020603050405020304" pitchFamily="18" charset="0"/>
                <a:hlinkClick r:id="rId2"/>
              </a:rPr>
              <a:t>fin460@mikhprim.ru</a:t>
            </a:r>
            <a:r>
              <a:rPr lang="ru-RU" sz="16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822165340"/>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23528" y="1844824"/>
            <a:ext cx="8435280" cy="3960440"/>
          </a:xfrm>
          <a:ln>
            <a:headEnd/>
            <a:tailEnd/>
          </a:ln>
          <a:extLst/>
        </p:spPr>
        <p:style>
          <a:lnRef idx="2">
            <a:schemeClr val="accent1"/>
          </a:lnRef>
          <a:fillRef idx="1">
            <a:schemeClr val="lt1"/>
          </a:fillRef>
          <a:effectRef idx="0">
            <a:schemeClr val="accent1"/>
          </a:effectRef>
          <a:fontRef idx="minor">
            <a:schemeClr val="dk1"/>
          </a:fontRef>
        </p:style>
        <p:txBody>
          <a:bodyPr/>
          <a:lstStyle/>
          <a:p>
            <a:pPr algn="ctr">
              <a:buFont typeface="Arial" charset="0"/>
              <a:buNone/>
              <a:defRPr/>
            </a:pPr>
            <a:r>
              <a:rPr lang="ru-RU" sz="2600" dirty="0" smtClean="0">
                <a:latin typeface="Times New Roman" pitchFamily="18" charset="0"/>
                <a:cs typeface="Times New Roman" pitchFamily="18" charset="0"/>
              </a:rPr>
              <a:t>Управление финансов Администрации Михайловского муниципального района</a:t>
            </a:r>
          </a:p>
          <a:p>
            <a:pPr algn="ctr">
              <a:buFont typeface="Arial" charset="0"/>
              <a:buNone/>
              <a:defRPr/>
            </a:pPr>
            <a:endParaRPr lang="ru-RU" sz="2600" dirty="0" smtClean="0">
              <a:latin typeface="Times New Roman" pitchFamily="18" charset="0"/>
              <a:cs typeface="Times New Roman" pitchFamily="18" charset="0"/>
            </a:endParaRPr>
          </a:p>
          <a:p>
            <a:pPr>
              <a:buFont typeface="Arial" charset="0"/>
              <a:buNone/>
              <a:defRPr/>
            </a:pPr>
            <a:r>
              <a:rPr lang="ru-RU" sz="2600" b="1" dirty="0" smtClean="0">
                <a:latin typeface="Times New Roman" pitchFamily="18" charset="0"/>
                <a:cs typeface="Times New Roman" pitchFamily="18" charset="0"/>
              </a:rPr>
              <a:t>Адрес</a:t>
            </a:r>
            <a:r>
              <a:rPr lang="en-US" sz="2600" b="1" dirty="0" smtClean="0">
                <a:latin typeface="Times New Roman" pitchFamily="18" charset="0"/>
                <a:cs typeface="Times New Roman" pitchFamily="18" charset="0"/>
              </a:rPr>
              <a:t>:</a:t>
            </a:r>
            <a:r>
              <a:rPr lang="en-US" sz="2600" dirty="0" smtClean="0">
                <a:latin typeface="Times New Roman" pitchFamily="18" charset="0"/>
                <a:cs typeface="Times New Roman" pitchFamily="18" charset="0"/>
              </a:rPr>
              <a:t>  </a:t>
            </a:r>
            <a:r>
              <a:rPr lang="ru-RU" sz="2600" dirty="0" smtClean="0">
                <a:latin typeface="Times New Roman" pitchFamily="18" charset="0"/>
                <a:cs typeface="Times New Roman" pitchFamily="18" charset="0"/>
              </a:rPr>
              <a:t>692651, с. Михайловка, ул. Красноармейская, 16</a:t>
            </a:r>
          </a:p>
          <a:p>
            <a:pPr>
              <a:buFont typeface="Arial" charset="0"/>
              <a:buNone/>
              <a:defRPr/>
            </a:pPr>
            <a:r>
              <a:rPr lang="ru-RU" sz="2600" b="1" dirty="0" smtClean="0">
                <a:latin typeface="Times New Roman" pitchFamily="18" charset="0"/>
                <a:cs typeface="Times New Roman" pitchFamily="18" charset="0"/>
              </a:rPr>
              <a:t>Тел. (</a:t>
            </a:r>
            <a:r>
              <a:rPr lang="ru-RU" sz="2600" dirty="0" smtClean="0">
                <a:latin typeface="Times New Roman" pitchFamily="18" charset="0"/>
                <a:cs typeface="Times New Roman" pitchFamily="18" charset="0"/>
              </a:rPr>
              <a:t>842346) 2-56-72, 2-33-36, 2-33-71, 2-38-35</a:t>
            </a:r>
          </a:p>
          <a:p>
            <a:pPr>
              <a:buFont typeface="Arial" charset="0"/>
              <a:buNone/>
              <a:defRPr/>
            </a:pPr>
            <a:r>
              <a:rPr lang="ru-RU" sz="2600" b="1" dirty="0" smtClean="0">
                <a:latin typeface="Times New Roman" pitchFamily="18" charset="0"/>
                <a:cs typeface="Times New Roman" pitchFamily="18" charset="0"/>
              </a:rPr>
              <a:t>График работы</a:t>
            </a:r>
            <a:r>
              <a:rPr lang="en-US" sz="2600" b="1" dirty="0" smtClean="0">
                <a:latin typeface="Times New Roman" pitchFamily="18" charset="0"/>
                <a:cs typeface="Times New Roman" pitchFamily="18" charset="0"/>
              </a:rPr>
              <a:t>: </a:t>
            </a:r>
            <a:r>
              <a:rPr lang="ru-RU" sz="2600" dirty="0" err="1" smtClean="0">
                <a:latin typeface="Times New Roman" pitchFamily="18" charset="0"/>
                <a:cs typeface="Times New Roman" pitchFamily="18" charset="0"/>
              </a:rPr>
              <a:t>Пн</a:t>
            </a:r>
            <a:r>
              <a:rPr lang="ru-RU" sz="2600" dirty="0" smtClean="0">
                <a:latin typeface="Times New Roman" pitchFamily="18" charset="0"/>
                <a:cs typeface="Times New Roman" pitchFamily="18" charset="0"/>
              </a:rPr>
              <a:t> – </a:t>
            </a:r>
            <a:r>
              <a:rPr lang="ru-RU" sz="2600" dirty="0" err="1">
                <a:latin typeface="Times New Roman" pitchFamily="18" charset="0"/>
                <a:cs typeface="Times New Roman" pitchFamily="18" charset="0"/>
              </a:rPr>
              <a:t>П</a:t>
            </a:r>
            <a:r>
              <a:rPr lang="ru-RU" sz="2600" dirty="0" err="1" smtClean="0">
                <a:latin typeface="Times New Roman" pitchFamily="18" charset="0"/>
                <a:cs typeface="Times New Roman" pitchFamily="18" charset="0"/>
              </a:rPr>
              <a:t>т</a:t>
            </a:r>
            <a:r>
              <a:rPr lang="ru-RU" sz="2600" dirty="0" smtClean="0">
                <a:latin typeface="Times New Roman" pitchFamily="18" charset="0"/>
                <a:cs typeface="Times New Roman" pitchFamily="18" charset="0"/>
              </a:rPr>
              <a:t>  с 8.30 – 17.30 </a:t>
            </a:r>
          </a:p>
          <a:p>
            <a:pPr>
              <a:buFont typeface="Arial" charset="0"/>
              <a:buNone/>
              <a:defRPr/>
            </a:pPr>
            <a:r>
              <a:rPr lang="ru-RU" sz="2600" dirty="0" smtClean="0">
                <a:latin typeface="Times New Roman" pitchFamily="18" charset="0"/>
                <a:cs typeface="Times New Roman" pitchFamily="18" charset="0"/>
              </a:rPr>
              <a:t>                               (перерыв 13.00-14.00)</a:t>
            </a:r>
          </a:p>
          <a:p>
            <a:pPr>
              <a:buNone/>
              <a:defRPr/>
            </a:pPr>
            <a:r>
              <a:rPr lang="ru-RU" sz="2600" dirty="0" smtClean="0">
                <a:latin typeface="Times New Roman" pitchFamily="18" charset="0"/>
                <a:cs typeface="Times New Roman" pitchFamily="18" charset="0"/>
              </a:rPr>
              <a:t>                            </a:t>
            </a:r>
            <a:r>
              <a:rPr lang="en-US" sz="2600" dirty="0" smtClean="0">
                <a:latin typeface="Times New Roman" pitchFamily="18" charset="0"/>
                <a:cs typeface="Times New Roman" pitchFamily="18" charset="0"/>
              </a:rPr>
              <a:t>E-mail: </a:t>
            </a:r>
            <a:r>
              <a:rPr lang="en-US" sz="2600" u="sng" dirty="0" smtClean="0">
                <a:solidFill>
                  <a:srgbClr val="000000"/>
                </a:solidFill>
                <a:effectLst>
                  <a:outerShdw blurRad="38100" dist="38100" dir="2700000" algn="tl">
                    <a:srgbClr val="000000">
                      <a:alpha val="43137"/>
                    </a:srgbClr>
                  </a:outerShdw>
                </a:effectLst>
                <a:latin typeface="Times New Roman" pitchFamily="18" charset="0"/>
                <a:cs typeface="Times New Roman" pitchFamily="18" charset="0"/>
              </a:rPr>
              <a:t> fin460@mikhprim.ru</a:t>
            </a:r>
            <a:endParaRPr lang="en-US" sz="2600" dirty="0" smtClean="0">
              <a:solidFill>
                <a:schemeClr val="tx1">
                  <a:alpha val="40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 name="Прямоугольник 3"/>
          <p:cNvSpPr/>
          <p:nvPr/>
        </p:nvSpPr>
        <p:spPr>
          <a:xfrm>
            <a:off x="179512" y="6237312"/>
            <a:ext cx="7848872" cy="400110"/>
          </a:xfrm>
          <a:prstGeom prst="rect">
            <a:avLst/>
          </a:prstGeom>
        </p:spPr>
        <p:txBody>
          <a:bodyPr wrap="square">
            <a:spAutoFit/>
          </a:bodyPr>
          <a:lstStyle/>
          <a:p>
            <a:pPr>
              <a:buFont typeface="Arial" charset="0"/>
              <a:buNone/>
              <a:defRPr/>
            </a:pPr>
            <a:r>
              <a:rPr lang="ru-RU" sz="2000" dirty="0">
                <a:ln>
                  <a:solidFill>
                    <a:schemeClr val="tx1">
                      <a:alpha val="99000"/>
                    </a:schemeClr>
                  </a:solidFill>
                </a:ln>
                <a:latin typeface="Times New Roman" pitchFamily="18" charset="0"/>
                <a:cs typeface="Times New Roman" pitchFamily="18" charset="0"/>
              </a:rPr>
              <a:t>Начальник</a:t>
            </a:r>
            <a:r>
              <a:rPr lang="en-US" sz="2000" dirty="0">
                <a:ln>
                  <a:solidFill>
                    <a:schemeClr val="tx1">
                      <a:alpha val="99000"/>
                    </a:schemeClr>
                  </a:solidFill>
                </a:ln>
                <a:latin typeface="Times New Roman" pitchFamily="18" charset="0"/>
                <a:cs typeface="Times New Roman" pitchFamily="18" charset="0"/>
              </a:rPr>
              <a:t>: </a:t>
            </a:r>
            <a:r>
              <a:rPr lang="ru-RU" sz="2000" dirty="0" err="1">
                <a:ln>
                  <a:solidFill>
                    <a:schemeClr val="tx1">
                      <a:alpha val="99000"/>
                    </a:schemeClr>
                  </a:solidFill>
                </a:ln>
                <a:latin typeface="Times New Roman" pitchFamily="18" charset="0"/>
                <a:cs typeface="Times New Roman" pitchFamily="18" charset="0"/>
              </a:rPr>
              <a:t>Сенчило</a:t>
            </a:r>
            <a:r>
              <a:rPr lang="ru-RU" sz="2000" dirty="0">
                <a:ln>
                  <a:solidFill>
                    <a:schemeClr val="tx1">
                      <a:alpha val="99000"/>
                    </a:schemeClr>
                  </a:solidFill>
                </a:ln>
                <a:latin typeface="Times New Roman" pitchFamily="18" charset="0"/>
                <a:cs typeface="Times New Roman" pitchFamily="18" charset="0"/>
              </a:rPr>
              <a:t> Александр Александрович</a:t>
            </a:r>
            <a:r>
              <a:rPr lang="en-US" sz="2000" dirty="0">
                <a:ln>
                  <a:solidFill>
                    <a:schemeClr val="tx1">
                      <a:alpha val="99000"/>
                    </a:schemeClr>
                  </a:solidFill>
                </a:ln>
                <a:latin typeface="Times New Roman" pitchFamily="18" charset="0"/>
                <a:cs typeface="Times New Roman" pitchFamily="18" charset="0"/>
              </a:rPr>
              <a:t> </a:t>
            </a:r>
            <a:endParaRPr lang="ru-RU" sz="2000" dirty="0">
              <a:ln>
                <a:solidFill>
                  <a:schemeClr val="tx1">
                    <a:alpha val="99000"/>
                  </a:schemeClr>
                </a:solidFill>
              </a:ln>
              <a:latin typeface="Times New Roman" pitchFamily="18" charset="0"/>
              <a:cs typeface="Times New Roman" pitchFamily="18" charset="0"/>
            </a:endParaRPr>
          </a:p>
        </p:txBody>
      </p:sp>
      <p:sp>
        <p:nvSpPr>
          <p:cNvPr id="6" name="Прямоугольник 5"/>
          <p:cNvSpPr/>
          <p:nvPr/>
        </p:nvSpPr>
        <p:spPr>
          <a:xfrm>
            <a:off x="891053" y="260648"/>
            <a:ext cx="7560840" cy="1077218"/>
          </a:xfrm>
          <a:prstGeom prst="rect">
            <a:avLst/>
          </a:prstGeom>
        </p:spPr>
        <p:txBody>
          <a:bodyPr wrap="square">
            <a:spAutoFit/>
          </a:bodyPr>
          <a:lstStyle/>
          <a:p>
            <a:pPr algn="ctr"/>
            <a:r>
              <a:rPr lang="ru-RU" sz="3200" b="1" i="1" dirty="0">
                <a:latin typeface="Times New Roman" panose="02020603050405020304" pitchFamily="18" charset="0"/>
                <a:cs typeface="Times New Roman" panose="02020603050405020304" pitchFamily="18" charset="0"/>
              </a:rPr>
              <a:t>Контактная информация для граждан по бюджетным вопросам</a:t>
            </a:r>
          </a:p>
        </p:txBody>
      </p:sp>
      <p:sp>
        <p:nvSpPr>
          <p:cNvPr id="2" name="AutoShape 4" descr="https://cdn.veonix.ru/upload/cssinliner_webp/wp/wp-content/uploads/4.-kontakty-03.web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вал 3"/>
          <p:cNvSpPr/>
          <p:nvPr/>
        </p:nvSpPr>
        <p:spPr>
          <a:xfrm>
            <a:off x="73455" y="1314606"/>
            <a:ext cx="648072" cy="648072"/>
          </a:xfrm>
          <a:prstGeom prst="ellipse">
            <a:avLst/>
          </a:prstGeom>
          <a:gradFill>
            <a:gsLst>
              <a:gs pos="0">
                <a:srgbClr val="00B050"/>
              </a:gs>
              <a:gs pos="4000">
                <a:srgbClr val="00B050"/>
              </a:gs>
              <a:gs pos="69000">
                <a:srgbClr val="92D05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Овал 10"/>
          <p:cNvSpPr/>
          <p:nvPr/>
        </p:nvSpPr>
        <p:spPr>
          <a:xfrm>
            <a:off x="52434" y="2204864"/>
            <a:ext cx="648072" cy="648072"/>
          </a:xfrm>
          <a:prstGeom prst="ellipse">
            <a:avLst/>
          </a:prstGeom>
          <a:gradFill>
            <a:gsLst>
              <a:gs pos="0">
                <a:srgbClr val="00B050"/>
              </a:gs>
              <a:gs pos="4000">
                <a:srgbClr val="00B050"/>
              </a:gs>
              <a:gs pos="69000">
                <a:srgbClr val="92D05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Овал 11"/>
          <p:cNvSpPr/>
          <p:nvPr/>
        </p:nvSpPr>
        <p:spPr>
          <a:xfrm>
            <a:off x="73455" y="3094980"/>
            <a:ext cx="648072" cy="648072"/>
          </a:xfrm>
          <a:prstGeom prst="ellipse">
            <a:avLst/>
          </a:prstGeom>
          <a:gradFill>
            <a:gsLst>
              <a:gs pos="0">
                <a:srgbClr val="00B050"/>
              </a:gs>
              <a:gs pos="4000">
                <a:srgbClr val="00B050"/>
              </a:gs>
              <a:gs pos="69000">
                <a:srgbClr val="92D05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Овал 12"/>
          <p:cNvSpPr/>
          <p:nvPr/>
        </p:nvSpPr>
        <p:spPr>
          <a:xfrm>
            <a:off x="78989" y="3920073"/>
            <a:ext cx="648072" cy="648072"/>
          </a:xfrm>
          <a:prstGeom prst="ellipse">
            <a:avLst/>
          </a:prstGeom>
          <a:gradFill>
            <a:gsLst>
              <a:gs pos="0">
                <a:srgbClr val="00B050"/>
              </a:gs>
              <a:gs pos="4000">
                <a:srgbClr val="00B050"/>
              </a:gs>
              <a:gs pos="69000">
                <a:srgbClr val="92D05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Овал 13"/>
          <p:cNvSpPr/>
          <p:nvPr/>
        </p:nvSpPr>
        <p:spPr>
          <a:xfrm>
            <a:off x="112591" y="4797152"/>
            <a:ext cx="648072" cy="648072"/>
          </a:xfrm>
          <a:prstGeom prst="ellipse">
            <a:avLst/>
          </a:prstGeom>
          <a:gradFill>
            <a:gsLst>
              <a:gs pos="0">
                <a:srgbClr val="00B050"/>
              </a:gs>
              <a:gs pos="4000">
                <a:srgbClr val="00B050"/>
              </a:gs>
              <a:gs pos="69000">
                <a:srgbClr val="92D05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Овал 14"/>
          <p:cNvSpPr/>
          <p:nvPr/>
        </p:nvSpPr>
        <p:spPr>
          <a:xfrm>
            <a:off x="82800" y="5661248"/>
            <a:ext cx="648072" cy="648072"/>
          </a:xfrm>
          <a:prstGeom prst="ellipse">
            <a:avLst/>
          </a:prstGeom>
          <a:gradFill>
            <a:gsLst>
              <a:gs pos="0">
                <a:srgbClr val="00B050"/>
              </a:gs>
              <a:gs pos="4000">
                <a:srgbClr val="00B050"/>
              </a:gs>
              <a:gs pos="69000">
                <a:srgbClr val="92D05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Прямоугольник 2"/>
          <p:cNvSpPr/>
          <p:nvPr/>
        </p:nvSpPr>
        <p:spPr>
          <a:xfrm>
            <a:off x="450324" y="1412776"/>
            <a:ext cx="8171341" cy="474591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285750" indent="-285750" eaLnBrk="1" hangingPunct="1">
              <a:lnSpc>
                <a:spcPct val="80000"/>
              </a:lnSpc>
              <a:buFont typeface="Arial" panose="020B0604020202020204" pitchFamily="34" charset="0"/>
              <a:buChar char="•"/>
            </a:pPr>
            <a:r>
              <a:rPr lang="ru-RU" altLang="ru-RU" b="1" dirty="0">
                <a:solidFill>
                  <a:srgbClr val="000000"/>
                </a:solidFill>
              </a:rPr>
              <a:t>повышение эффективности и результативности программно-целевого управления и бюджетирования</a:t>
            </a:r>
            <a:r>
              <a:rPr lang="ru-RU" altLang="ru-RU" b="1" dirty="0" smtClean="0">
                <a:solidFill>
                  <a:srgbClr val="000000"/>
                </a:solidFill>
              </a:rPr>
              <a:t>;</a:t>
            </a:r>
          </a:p>
          <a:p>
            <a:pPr eaLnBrk="1" hangingPunct="1">
              <a:lnSpc>
                <a:spcPct val="80000"/>
              </a:lnSpc>
            </a:pPr>
            <a:endParaRPr lang="ru-RU" altLang="ru-RU" b="1" dirty="0">
              <a:solidFill>
                <a:srgbClr val="000000"/>
              </a:solidFill>
            </a:endParaRPr>
          </a:p>
          <a:p>
            <a:pPr eaLnBrk="1" hangingPunct="1">
              <a:lnSpc>
                <a:spcPct val="80000"/>
              </a:lnSpc>
              <a:buFont typeface="Arial" charset="0"/>
              <a:buChar char="•"/>
            </a:pPr>
            <a:endParaRPr lang="ru-RU" altLang="ru-RU" b="1" dirty="0">
              <a:solidFill>
                <a:srgbClr val="000000"/>
              </a:solidFill>
            </a:endParaRPr>
          </a:p>
          <a:p>
            <a:pPr marL="285750" indent="-285750" eaLnBrk="1" hangingPunct="1">
              <a:lnSpc>
                <a:spcPct val="80000"/>
              </a:lnSpc>
              <a:buFont typeface="Arial" panose="020B0604020202020204" pitchFamily="34" charset="0"/>
              <a:buChar char="•"/>
            </a:pPr>
            <a:r>
              <a:rPr lang="ru-RU" altLang="ru-RU" b="1" dirty="0">
                <a:solidFill>
                  <a:srgbClr val="000000"/>
                </a:solidFill>
              </a:rPr>
              <a:t>создание условий для повышения качества предоставления   муниципальных услуг</a:t>
            </a:r>
            <a:r>
              <a:rPr lang="ru-RU" altLang="ru-RU" b="1" dirty="0" smtClean="0">
                <a:solidFill>
                  <a:srgbClr val="000000"/>
                </a:solidFill>
              </a:rPr>
              <a:t>;</a:t>
            </a:r>
          </a:p>
          <a:p>
            <a:pPr eaLnBrk="1" hangingPunct="1">
              <a:lnSpc>
                <a:spcPct val="80000"/>
              </a:lnSpc>
            </a:pPr>
            <a:endParaRPr lang="ru-RU" altLang="ru-RU" b="1" dirty="0">
              <a:solidFill>
                <a:srgbClr val="000000"/>
              </a:solidFill>
            </a:endParaRPr>
          </a:p>
          <a:p>
            <a:pPr marL="285750" indent="-285750" eaLnBrk="1" hangingPunct="1">
              <a:lnSpc>
                <a:spcPct val="80000"/>
              </a:lnSpc>
              <a:buFont typeface="Arial" panose="020B0604020202020204" pitchFamily="34" charset="0"/>
              <a:buChar char="•"/>
            </a:pPr>
            <a:endParaRPr lang="ru-RU" altLang="ru-RU" b="1" dirty="0">
              <a:solidFill>
                <a:srgbClr val="000000"/>
              </a:solidFill>
            </a:endParaRPr>
          </a:p>
          <a:p>
            <a:pPr marL="285750" indent="-285750" eaLnBrk="1" hangingPunct="1">
              <a:lnSpc>
                <a:spcPct val="80000"/>
              </a:lnSpc>
              <a:buFont typeface="Arial" panose="020B0604020202020204" pitchFamily="34" charset="0"/>
              <a:buChar char="•"/>
            </a:pPr>
            <a:r>
              <a:rPr lang="ru-RU" altLang="ru-RU" b="1" dirty="0">
                <a:solidFill>
                  <a:srgbClr val="000000"/>
                </a:solidFill>
              </a:rPr>
              <a:t>повышение эффективности процедур проведения   муниципальных закупок;  </a:t>
            </a:r>
          </a:p>
          <a:p>
            <a:pPr eaLnBrk="1" hangingPunct="1">
              <a:lnSpc>
                <a:spcPct val="80000"/>
              </a:lnSpc>
            </a:pPr>
            <a:r>
              <a:rPr lang="ru-RU" altLang="ru-RU" b="1" dirty="0">
                <a:solidFill>
                  <a:srgbClr val="000000"/>
                </a:solidFill>
              </a:rPr>
              <a:t> </a:t>
            </a:r>
          </a:p>
          <a:p>
            <a:pPr marL="285750" indent="-285750" eaLnBrk="1" hangingPunct="1">
              <a:lnSpc>
                <a:spcPct val="80000"/>
              </a:lnSpc>
              <a:buFont typeface="Arial" panose="020B0604020202020204" pitchFamily="34" charset="0"/>
              <a:buChar char="•"/>
            </a:pPr>
            <a:endParaRPr lang="ru-RU" altLang="ru-RU" b="1" dirty="0">
              <a:solidFill>
                <a:srgbClr val="000000"/>
              </a:solidFill>
            </a:endParaRPr>
          </a:p>
          <a:p>
            <a:pPr marL="285750" indent="-285750" eaLnBrk="1" hangingPunct="1">
              <a:lnSpc>
                <a:spcPct val="80000"/>
              </a:lnSpc>
              <a:buFont typeface="Arial" panose="020B0604020202020204" pitchFamily="34" charset="0"/>
              <a:buChar char="•"/>
            </a:pPr>
            <a:r>
              <a:rPr lang="ru-RU" altLang="ru-RU" b="1" dirty="0">
                <a:solidFill>
                  <a:srgbClr val="000000"/>
                </a:solidFill>
              </a:rPr>
              <a:t>повышение эффективности осуществления расходов на органы  местного самоуправления</a:t>
            </a:r>
            <a:r>
              <a:rPr lang="ru-RU" altLang="ru-RU" b="1" dirty="0" smtClean="0">
                <a:solidFill>
                  <a:srgbClr val="000000"/>
                </a:solidFill>
              </a:rPr>
              <a:t>;</a:t>
            </a:r>
          </a:p>
          <a:p>
            <a:pPr marL="285750" indent="-285750" eaLnBrk="1" hangingPunct="1">
              <a:lnSpc>
                <a:spcPct val="80000"/>
              </a:lnSpc>
              <a:buFont typeface="Arial" panose="020B0604020202020204" pitchFamily="34" charset="0"/>
              <a:buChar char="•"/>
            </a:pPr>
            <a:endParaRPr lang="ru-RU" altLang="ru-RU" b="1" dirty="0">
              <a:solidFill>
                <a:srgbClr val="000000"/>
              </a:solidFill>
            </a:endParaRPr>
          </a:p>
          <a:p>
            <a:pPr marL="285750" indent="-285750" eaLnBrk="1" hangingPunct="1">
              <a:lnSpc>
                <a:spcPct val="80000"/>
              </a:lnSpc>
              <a:buFont typeface="Arial" panose="020B0604020202020204" pitchFamily="34" charset="0"/>
              <a:buChar char="•"/>
            </a:pPr>
            <a:endParaRPr lang="ru-RU" altLang="ru-RU" b="1" dirty="0">
              <a:solidFill>
                <a:srgbClr val="000000"/>
              </a:solidFill>
            </a:endParaRPr>
          </a:p>
          <a:p>
            <a:pPr marL="285750" indent="-285750" eaLnBrk="1" hangingPunct="1">
              <a:lnSpc>
                <a:spcPct val="80000"/>
              </a:lnSpc>
              <a:buFont typeface="Arial" panose="020B0604020202020204" pitchFamily="34" charset="0"/>
              <a:buChar char="•"/>
            </a:pPr>
            <a:r>
              <a:rPr lang="ru-RU" altLang="ru-RU" b="1" dirty="0">
                <a:solidFill>
                  <a:srgbClr val="000000"/>
                </a:solidFill>
              </a:rPr>
              <a:t>развитие внутреннего финансового контроля и мониторинга качества финансового менеджмента</a:t>
            </a:r>
            <a:r>
              <a:rPr lang="ru-RU" altLang="ru-RU" b="1" dirty="0" smtClean="0">
                <a:solidFill>
                  <a:srgbClr val="000000"/>
                </a:solidFill>
              </a:rPr>
              <a:t>;</a:t>
            </a:r>
          </a:p>
          <a:p>
            <a:pPr eaLnBrk="1" hangingPunct="1">
              <a:lnSpc>
                <a:spcPct val="80000"/>
              </a:lnSpc>
            </a:pPr>
            <a:endParaRPr lang="ru-RU" altLang="ru-RU" b="1" dirty="0">
              <a:solidFill>
                <a:srgbClr val="000000"/>
              </a:solidFill>
            </a:endParaRPr>
          </a:p>
          <a:p>
            <a:pPr marL="285750" indent="-285750" eaLnBrk="1" hangingPunct="1">
              <a:lnSpc>
                <a:spcPct val="80000"/>
              </a:lnSpc>
              <a:buFont typeface="Arial" panose="020B0604020202020204" pitchFamily="34" charset="0"/>
              <a:buChar char="•"/>
            </a:pPr>
            <a:endParaRPr lang="ru-RU" altLang="ru-RU" b="1" dirty="0">
              <a:solidFill>
                <a:srgbClr val="000000"/>
              </a:solidFill>
            </a:endParaRPr>
          </a:p>
          <a:p>
            <a:pPr marL="285750" indent="-285750" eaLnBrk="1" hangingPunct="1">
              <a:lnSpc>
                <a:spcPct val="80000"/>
              </a:lnSpc>
              <a:buFont typeface="Arial" panose="020B0604020202020204" pitchFamily="34" charset="0"/>
              <a:buChar char="•"/>
            </a:pPr>
            <a:r>
              <a:rPr lang="ru-RU" altLang="ru-RU" b="1" dirty="0">
                <a:solidFill>
                  <a:srgbClr val="000000"/>
                </a:solidFill>
              </a:rPr>
              <a:t>обеспечение открытости и прозрачности общественных финансов. </a:t>
            </a:r>
          </a:p>
        </p:txBody>
      </p:sp>
      <p:sp>
        <p:nvSpPr>
          <p:cNvPr id="5" name="Прямоугольник 4"/>
          <p:cNvSpPr/>
          <p:nvPr/>
        </p:nvSpPr>
        <p:spPr>
          <a:xfrm>
            <a:off x="251519" y="188640"/>
            <a:ext cx="8568953" cy="892552"/>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ru-RU" sz="2600" b="1" i="1" dirty="0">
                <a:latin typeface="Times New Roman" pitchFamily="18" charset="0"/>
                <a:cs typeface="Times New Roman" pitchFamily="18" charset="0"/>
              </a:rPr>
              <a:t>Основные задачи бюджетной </a:t>
            </a:r>
            <a:r>
              <a:rPr lang="ru-RU" sz="2600" b="1" i="1" dirty="0" smtClean="0">
                <a:latin typeface="Times New Roman" pitchFamily="18" charset="0"/>
                <a:cs typeface="Times New Roman" pitchFamily="18" charset="0"/>
              </a:rPr>
              <a:t>политики Михайловского </a:t>
            </a:r>
            <a:r>
              <a:rPr lang="ru-RU" sz="2600" b="1" i="1" dirty="0">
                <a:latin typeface="Times New Roman" pitchFamily="18" charset="0"/>
                <a:cs typeface="Times New Roman" pitchFamily="18" charset="0"/>
              </a:rPr>
              <a:t/>
            </a:r>
            <a:br>
              <a:rPr lang="ru-RU" sz="2600" b="1" i="1" dirty="0">
                <a:latin typeface="Times New Roman" pitchFamily="18" charset="0"/>
                <a:cs typeface="Times New Roman" pitchFamily="18" charset="0"/>
              </a:rPr>
            </a:br>
            <a:r>
              <a:rPr lang="ru-RU" sz="2600" b="1" i="1" dirty="0">
                <a:latin typeface="Times New Roman" pitchFamily="18" charset="0"/>
                <a:cs typeface="Times New Roman" pitchFamily="18" charset="0"/>
              </a:rPr>
              <a:t>муниципального района на 2023 </a:t>
            </a:r>
            <a:r>
              <a:rPr lang="ru-RU" sz="2600" b="1" i="1" dirty="0" smtClean="0">
                <a:latin typeface="Times New Roman" pitchFamily="18" charset="0"/>
                <a:cs typeface="Times New Roman" pitchFamily="18" charset="0"/>
              </a:rPr>
              <a:t>год:</a:t>
            </a:r>
            <a:endParaRPr lang="ru-RU" sz="2600" dirty="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38450" y="116632"/>
            <a:ext cx="8408992" cy="369332"/>
          </a:xfrm>
          <a:prstGeom prst="rect">
            <a:avLst/>
          </a:prstGeom>
          <a:noFill/>
        </p:spPr>
        <p:txBody>
          <a:bodyPr wrap="square" rtlCol="0">
            <a:spAutoFit/>
          </a:bodyPr>
          <a:lstStyle/>
          <a:p>
            <a:pPr algn="ctr"/>
            <a:r>
              <a:rPr lang="ru-RU" b="1" u="sng" dirty="0" smtClean="0">
                <a:solidFill>
                  <a:srgbClr val="C00000"/>
                </a:solidFill>
                <a:latin typeface="Times New Roman" panose="02020603050405020304" pitchFamily="18" charset="0"/>
                <a:cs typeface="Times New Roman" panose="02020603050405020304" pitchFamily="18" charset="0"/>
              </a:rPr>
              <a:t>Бюджетный процесс – ежегодное формирование и исполнение бюджета</a:t>
            </a:r>
            <a:endParaRPr lang="ru-RU" b="1" u="sng" dirty="0">
              <a:solidFill>
                <a:srgbClr val="C00000"/>
              </a:solidFill>
              <a:latin typeface="Times New Roman" panose="02020603050405020304" pitchFamily="18" charset="0"/>
              <a:cs typeface="Times New Roman" panose="02020603050405020304" pitchFamily="18" charset="0"/>
            </a:endParaRPr>
          </a:p>
        </p:txBody>
      </p:sp>
      <p:graphicFrame>
        <p:nvGraphicFramePr>
          <p:cNvPr id="4" name="Таблица 3"/>
          <p:cNvGraphicFramePr>
            <a:graphicFrameLocks noGrp="1"/>
          </p:cNvGraphicFramePr>
          <p:nvPr>
            <p:extLst>
              <p:ext uri="{D42A27DB-BD31-4B8C-83A1-F6EECF244321}">
                <p14:modId xmlns:p14="http://schemas.microsoft.com/office/powerpoint/2010/main" val="2445143140"/>
              </p:ext>
            </p:extLst>
          </p:nvPr>
        </p:nvGraphicFramePr>
        <p:xfrm>
          <a:off x="556615" y="860240"/>
          <a:ext cx="8191322" cy="5616043"/>
        </p:xfrm>
        <a:graphic>
          <a:graphicData uri="http://schemas.openxmlformats.org/drawingml/2006/table">
            <a:tbl>
              <a:tblPr firstRow="1" bandRow="1">
                <a:tableStyleId>{5C22544A-7EE6-4342-B048-85BDC9FD1C3A}</a:tableStyleId>
              </a:tblPr>
              <a:tblGrid>
                <a:gridCol w="2221836"/>
                <a:gridCol w="5969486"/>
              </a:tblGrid>
              <a:tr h="552536">
                <a:tc>
                  <a:txBody>
                    <a:bodyPr/>
                    <a:lstStyle/>
                    <a:p>
                      <a:r>
                        <a:rPr lang="ru-RU" sz="1400" dirty="0" smtClean="0">
                          <a:solidFill>
                            <a:srgbClr val="7030A0"/>
                          </a:solidFill>
                          <a:latin typeface="Times New Roman" panose="02020603050405020304" pitchFamily="18" charset="0"/>
                          <a:cs typeface="Times New Roman" panose="02020603050405020304" pitchFamily="18" charset="0"/>
                        </a:rPr>
                        <a:t>До  01 октября</a:t>
                      </a:r>
                      <a:endParaRPr lang="ru-RU" sz="1400" dirty="0">
                        <a:solidFill>
                          <a:srgbClr val="7030A0"/>
                        </a:solidFill>
                        <a:latin typeface="Times New Roman" panose="02020603050405020304" pitchFamily="18" charset="0"/>
                        <a:cs typeface="Times New Roman" panose="02020603050405020304" pitchFamily="18" charset="0"/>
                      </a:endParaRPr>
                    </a:p>
                  </a:txBody>
                  <a:tcPr marL="68580" marR="68580">
                    <a:noFill/>
                  </a:tcPr>
                </a:tc>
                <a:tc>
                  <a:txBody>
                    <a:bodyPr/>
                    <a:lstStyle/>
                    <a:p>
                      <a:r>
                        <a:rPr lang="ru-RU" sz="1400" dirty="0" smtClean="0">
                          <a:solidFill>
                            <a:srgbClr val="7030A0"/>
                          </a:solidFill>
                          <a:latin typeface="Times New Roman" panose="02020603050405020304" pitchFamily="18" charset="0"/>
                          <a:cs typeface="Times New Roman" panose="02020603050405020304" pitchFamily="18" charset="0"/>
                        </a:rPr>
                        <a:t>Согласование расчетов с главными распорядителями бюджетных средств</a:t>
                      </a:r>
                      <a:endParaRPr lang="ru-RU" sz="1400" dirty="0">
                        <a:solidFill>
                          <a:srgbClr val="7030A0"/>
                        </a:solidFill>
                        <a:latin typeface="Times New Roman" panose="02020603050405020304" pitchFamily="18" charset="0"/>
                        <a:cs typeface="Times New Roman" panose="02020603050405020304" pitchFamily="18" charset="0"/>
                      </a:endParaRPr>
                    </a:p>
                  </a:txBody>
                  <a:tcPr marL="68580" marR="68580">
                    <a:noFill/>
                  </a:tcPr>
                </a:tc>
              </a:tr>
              <a:tr h="432048">
                <a:tc>
                  <a:txBody>
                    <a:bodyPr/>
                    <a:lstStyle/>
                    <a:p>
                      <a:r>
                        <a:rPr lang="ru-RU" sz="1400" b="1" dirty="0" smtClean="0">
                          <a:solidFill>
                            <a:srgbClr val="7030A0"/>
                          </a:solidFill>
                          <a:latin typeface="Times New Roman" panose="02020603050405020304" pitchFamily="18" charset="0"/>
                          <a:cs typeface="Times New Roman" panose="02020603050405020304" pitchFamily="18" charset="0"/>
                        </a:rPr>
                        <a:t>До 15 ноября</a:t>
                      </a:r>
                      <a:endParaRPr lang="ru-RU" sz="1400" b="1" dirty="0">
                        <a:solidFill>
                          <a:srgbClr val="7030A0"/>
                        </a:solidFill>
                        <a:latin typeface="Times New Roman" panose="02020603050405020304" pitchFamily="18" charset="0"/>
                        <a:cs typeface="Times New Roman" panose="02020603050405020304" pitchFamily="18" charset="0"/>
                      </a:endParaRPr>
                    </a:p>
                  </a:txBody>
                  <a:tcPr marL="68580" marR="68580">
                    <a:noFill/>
                  </a:tcPr>
                </a:tc>
                <a:tc>
                  <a:txBody>
                    <a:bodyPr/>
                    <a:lstStyle/>
                    <a:p>
                      <a:r>
                        <a:rPr lang="ru-RU" sz="1400" b="1" dirty="0" smtClean="0">
                          <a:solidFill>
                            <a:srgbClr val="7030A0"/>
                          </a:solidFill>
                          <a:latin typeface="Times New Roman" panose="02020603050405020304" pitchFamily="18" charset="0"/>
                          <a:cs typeface="Times New Roman" panose="02020603050405020304" pitchFamily="18" charset="0"/>
                        </a:rPr>
                        <a:t>Подготовка проекта решения</a:t>
                      </a:r>
                      <a:endParaRPr lang="ru-RU" sz="1400" b="1" dirty="0">
                        <a:solidFill>
                          <a:srgbClr val="7030A0"/>
                        </a:solidFill>
                        <a:latin typeface="Times New Roman" panose="02020603050405020304" pitchFamily="18" charset="0"/>
                        <a:cs typeface="Times New Roman" panose="02020603050405020304" pitchFamily="18" charset="0"/>
                      </a:endParaRPr>
                    </a:p>
                  </a:txBody>
                  <a:tcPr marL="68580" marR="68580">
                    <a:noFill/>
                  </a:tcPr>
                </a:tc>
              </a:tr>
              <a:tr h="576064">
                <a:tc>
                  <a:txBody>
                    <a:bodyPr/>
                    <a:lstStyle/>
                    <a:p>
                      <a:r>
                        <a:rPr lang="ru-RU" sz="1400" b="1" dirty="0" smtClean="0">
                          <a:solidFill>
                            <a:srgbClr val="7030A0"/>
                          </a:solidFill>
                          <a:latin typeface="Times New Roman" panose="02020603050405020304" pitchFamily="18" charset="0"/>
                          <a:cs typeface="Times New Roman" panose="02020603050405020304" pitchFamily="18" charset="0"/>
                        </a:rPr>
                        <a:t>До 15 ноября</a:t>
                      </a:r>
                      <a:endParaRPr lang="ru-RU" sz="1400" b="1" dirty="0">
                        <a:solidFill>
                          <a:srgbClr val="7030A0"/>
                        </a:solidFill>
                        <a:latin typeface="Times New Roman" panose="02020603050405020304" pitchFamily="18" charset="0"/>
                        <a:cs typeface="Times New Roman" panose="02020603050405020304" pitchFamily="18" charset="0"/>
                      </a:endParaRPr>
                    </a:p>
                  </a:txBody>
                  <a:tcPr marL="68580" marR="68580">
                    <a:noFill/>
                  </a:tcPr>
                </a:tc>
                <a:tc>
                  <a:txBody>
                    <a:bodyPr/>
                    <a:lstStyle/>
                    <a:p>
                      <a:r>
                        <a:rPr lang="ru-RU" sz="1400" b="1" dirty="0" smtClean="0">
                          <a:solidFill>
                            <a:srgbClr val="7030A0"/>
                          </a:solidFill>
                          <a:latin typeface="Times New Roman" panose="02020603050405020304" pitchFamily="18" charset="0"/>
                          <a:cs typeface="Times New Roman" panose="02020603050405020304" pitchFamily="18" charset="0"/>
                        </a:rPr>
                        <a:t>Внесение проекта решения о районном бюджете в Думу Михайловского муниципального района</a:t>
                      </a:r>
                      <a:endParaRPr lang="ru-RU" sz="1400" b="1" dirty="0">
                        <a:solidFill>
                          <a:srgbClr val="7030A0"/>
                        </a:solidFill>
                        <a:latin typeface="Times New Roman" panose="02020603050405020304" pitchFamily="18" charset="0"/>
                        <a:cs typeface="Times New Roman" panose="02020603050405020304" pitchFamily="18" charset="0"/>
                      </a:endParaRPr>
                    </a:p>
                  </a:txBody>
                  <a:tcPr marL="68580" marR="68580">
                    <a:noFill/>
                  </a:tcPr>
                </a:tc>
              </a:tr>
              <a:tr h="936104">
                <a:tc>
                  <a:txBody>
                    <a:bodyPr/>
                    <a:lstStyle/>
                    <a:p>
                      <a:r>
                        <a:rPr lang="ru-RU" sz="1400" b="1" dirty="0" smtClean="0">
                          <a:solidFill>
                            <a:srgbClr val="7030A0"/>
                          </a:solidFill>
                          <a:latin typeface="Times New Roman" panose="02020603050405020304" pitchFamily="18" charset="0"/>
                          <a:cs typeface="Times New Roman" panose="02020603050405020304" pitchFamily="18" charset="0"/>
                        </a:rPr>
                        <a:t>До 20 ноября</a:t>
                      </a:r>
                      <a:endParaRPr lang="ru-RU" sz="1400" b="1" dirty="0">
                        <a:solidFill>
                          <a:srgbClr val="7030A0"/>
                        </a:solidFill>
                        <a:latin typeface="Times New Roman" panose="02020603050405020304" pitchFamily="18" charset="0"/>
                        <a:cs typeface="Times New Roman" panose="02020603050405020304" pitchFamily="18" charset="0"/>
                      </a:endParaRPr>
                    </a:p>
                  </a:txBody>
                  <a:tcPr marL="68580" marR="68580">
                    <a:noFill/>
                  </a:tcPr>
                </a:tc>
                <a:tc>
                  <a:txBody>
                    <a:bodyPr/>
                    <a:lstStyle/>
                    <a:p>
                      <a:r>
                        <a:rPr lang="ru-RU" sz="1400" b="1" kern="1200" dirty="0" smtClean="0">
                          <a:solidFill>
                            <a:srgbClr val="7030A0"/>
                          </a:solidFill>
                          <a:effectLst/>
                          <a:latin typeface="Times New Roman" panose="02020603050405020304" pitchFamily="18" charset="0"/>
                          <a:ea typeface="+mn-ea"/>
                          <a:cs typeface="Times New Roman" panose="02020603050405020304" pitchFamily="18" charset="0"/>
                        </a:rPr>
                        <a:t>Подготовка Контрольно-счетной</a:t>
                      </a:r>
                      <a:r>
                        <a:rPr lang="ru-RU" sz="1400" b="1" kern="1200" baseline="0" dirty="0" smtClean="0">
                          <a:solidFill>
                            <a:srgbClr val="7030A0"/>
                          </a:solidFill>
                          <a:effectLst/>
                          <a:latin typeface="Times New Roman" panose="02020603050405020304" pitchFamily="18" charset="0"/>
                          <a:ea typeface="+mn-ea"/>
                          <a:cs typeface="Times New Roman" panose="02020603050405020304" pitchFamily="18" charset="0"/>
                        </a:rPr>
                        <a:t> комиссии Михайловского муниципального района </a:t>
                      </a:r>
                      <a:r>
                        <a:rPr lang="ru-RU" sz="1400" b="1" kern="1200" dirty="0" smtClean="0">
                          <a:solidFill>
                            <a:srgbClr val="7030A0"/>
                          </a:solidFill>
                          <a:effectLst/>
                          <a:latin typeface="Times New Roman" panose="02020603050405020304" pitchFamily="18" charset="0"/>
                          <a:ea typeface="+mn-ea"/>
                          <a:cs typeface="Times New Roman" panose="02020603050405020304" pitchFamily="18" charset="0"/>
                        </a:rPr>
                        <a:t>заключения о проекте решения о районном бюджете с указанием недостатков данного проекта в случае их выявления</a:t>
                      </a:r>
                      <a:endParaRPr lang="ru-RU" sz="1400" b="1" dirty="0">
                        <a:solidFill>
                          <a:srgbClr val="7030A0"/>
                        </a:solidFill>
                        <a:latin typeface="Times New Roman" panose="02020603050405020304" pitchFamily="18" charset="0"/>
                        <a:cs typeface="Times New Roman" panose="02020603050405020304" pitchFamily="18" charset="0"/>
                      </a:endParaRPr>
                    </a:p>
                  </a:txBody>
                  <a:tcPr marL="68580" marR="68580">
                    <a:noFill/>
                  </a:tcPr>
                </a:tc>
              </a:tr>
              <a:tr h="494109">
                <a:tc>
                  <a:txBody>
                    <a:bodyPr/>
                    <a:lstStyle/>
                    <a:p>
                      <a:r>
                        <a:rPr lang="ru-RU" sz="1400" b="1" dirty="0" smtClean="0">
                          <a:solidFill>
                            <a:srgbClr val="7030A0"/>
                          </a:solidFill>
                          <a:latin typeface="Times New Roman" panose="02020603050405020304" pitchFamily="18" charset="0"/>
                          <a:cs typeface="Times New Roman" panose="02020603050405020304" pitchFamily="18" charset="0"/>
                        </a:rPr>
                        <a:t>До 29 ноября</a:t>
                      </a:r>
                      <a:endParaRPr lang="ru-RU" sz="1400" b="1" dirty="0">
                        <a:solidFill>
                          <a:srgbClr val="7030A0"/>
                        </a:solidFill>
                        <a:latin typeface="Times New Roman" panose="02020603050405020304" pitchFamily="18" charset="0"/>
                        <a:cs typeface="Times New Roman" panose="02020603050405020304" pitchFamily="18" charset="0"/>
                      </a:endParaRPr>
                    </a:p>
                  </a:txBody>
                  <a:tcPr marL="68580" marR="68580">
                    <a:noFill/>
                  </a:tcPr>
                </a:tc>
                <a:tc>
                  <a:txBody>
                    <a:bodyPr/>
                    <a:lstStyle/>
                    <a:p>
                      <a:r>
                        <a:rPr lang="ru-RU" sz="1400" b="1" dirty="0" smtClean="0">
                          <a:solidFill>
                            <a:srgbClr val="7030A0"/>
                          </a:solidFill>
                          <a:latin typeface="Times New Roman" panose="02020603050405020304" pitchFamily="18" charset="0"/>
                          <a:cs typeface="Times New Roman" panose="02020603050405020304" pitchFamily="18" charset="0"/>
                        </a:rPr>
                        <a:t>Публичные слушания</a:t>
                      </a:r>
                      <a:r>
                        <a:rPr lang="ru-RU" sz="1400" b="1" baseline="0" dirty="0" smtClean="0">
                          <a:solidFill>
                            <a:srgbClr val="7030A0"/>
                          </a:solidFill>
                          <a:latin typeface="Times New Roman" panose="02020603050405020304" pitchFamily="18" charset="0"/>
                          <a:cs typeface="Times New Roman" panose="02020603050405020304" pitchFamily="18" charset="0"/>
                        </a:rPr>
                        <a:t> по проекту решения о районном бюджете</a:t>
                      </a:r>
                      <a:endParaRPr lang="ru-RU" sz="1400" b="1" dirty="0">
                        <a:solidFill>
                          <a:srgbClr val="7030A0"/>
                        </a:solidFill>
                        <a:latin typeface="Times New Roman" panose="02020603050405020304" pitchFamily="18" charset="0"/>
                        <a:cs typeface="Times New Roman" panose="02020603050405020304" pitchFamily="18" charset="0"/>
                      </a:endParaRPr>
                    </a:p>
                  </a:txBody>
                  <a:tcPr marL="68580" marR="68580">
                    <a:noFill/>
                  </a:tcPr>
                </a:tc>
              </a:tr>
              <a:tr h="729083">
                <a:tc>
                  <a:txBody>
                    <a:bodyPr/>
                    <a:lstStyle/>
                    <a:p>
                      <a:r>
                        <a:rPr lang="ru-RU" sz="1400" b="1" dirty="0" smtClean="0">
                          <a:solidFill>
                            <a:srgbClr val="7030A0"/>
                          </a:solidFill>
                          <a:latin typeface="Times New Roman" panose="02020603050405020304" pitchFamily="18" charset="0"/>
                          <a:cs typeface="Times New Roman" panose="02020603050405020304" pitchFamily="18" charset="0"/>
                        </a:rPr>
                        <a:t>До 28 декабря </a:t>
                      </a:r>
                      <a:endParaRPr lang="ru-RU" sz="1400" b="1" dirty="0">
                        <a:solidFill>
                          <a:srgbClr val="7030A0"/>
                        </a:solidFill>
                        <a:latin typeface="Times New Roman" panose="02020603050405020304" pitchFamily="18" charset="0"/>
                        <a:cs typeface="Times New Roman" panose="02020603050405020304" pitchFamily="18" charset="0"/>
                      </a:endParaRPr>
                    </a:p>
                  </a:txBody>
                  <a:tcPr marL="68580" marR="68580">
                    <a:noFill/>
                  </a:tcPr>
                </a:tc>
                <a:tc>
                  <a:txBody>
                    <a:bodyPr/>
                    <a:lstStyle/>
                    <a:p>
                      <a:r>
                        <a:rPr lang="ru-RU" sz="1400" b="1" dirty="0" smtClean="0">
                          <a:solidFill>
                            <a:srgbClr val="7030A0"/>
                          </a:solidFill>
                          <a:latin typeface="Times New Roman" panose="02020603050405020304" pitchFamily="18" charset="0"/>
                          <a:cs typeface="Times New Roman" panose="02020603050405020304" pitchFamily="18" charset="0"/>
                        </a:rPr>
                        <a:t>Утверждение районного бюджета на</a:t>
                      </a:r>
                      <a:r>
                        <a:rPr lang="ru-RU" sz="1400" b="1" baseline="0" dirty="0" smtClean="0">
                          <a:solidFill>
                            <a:srgbClr val="7030A0"/>
                          </a:solidFill>
                          <a:latin typeface="Times New Roman" panose="02020603050405020304" pitchFamily="18" charset="0"/>
                          <a:cs typeface="Times New Roman" panose="02020603050405020304" pitchFamily="18" charset="0"/>
                        </a:rPr>
                        <a:t> очередной финансовый год и плановый период</a:t>
                      </a:r>
                      <a:endParaRPr lang="ru-RU" sz="1400" b="1" dirty="0">
                        <a:solidFill>
                          <a:srgbClr val="7030A0"/>
                        </a:solidFill>
                        <a:latin typeface="Times New Roman" panose="02020603050405020304" pitchFamily="18" charset="0"/>
                        <a:cs typeface="Times New Roman" panose="02020603050405020304" pitchFamily="18" charset="0"/>
                      </a:endParaRPr>
                    </a:p>
                  </a:txBody>
                  <a:tcPr marL="68580" marR="68580">
                    <a:noFill/>
                  </a:tcPr>
                </a:tc>
              </a:tr>
              <a:tr h="729083">
                <a:tc>
                  <a:txBody>
                    <a:bodyPr/>
                    <a:lstStyle/>
                    <a:p>
                      <a:r>
                        <a:rPr lang="ru-RU" sz="1400" b="1" dirty="0" smtClean="0">
                          <a:solidFill>
                            <a:srgbClr val="7030A0"/>
                          </a:solidFill>
                          <a:latin typeface="Times New Roman" panose="02020603050405020304" pitchFamily="18" charset="0"/>
                          <a:cs typeface="Times New Roman" panose="02020603050405020304" pitchFamily="18" charset="0"/>
                        </a:rPr>
                        <a:t>С 01 января по 31 декабря</a:t>
                      </a:r>
                      <a:endParaRPr lang="ru-RU" sz="1400" b="1" dirty="0">
                        <a:solidFill>
                          <a:srgbClr val="7030A0"/>
                        </a:solidFill>
                        <a:latin typeface="Times New Roman" panose="02020603050405020304" pitchFamily="18" charset="0"/>
                        <a:cs typeface="Times New Roman" panose="02020603050405020304" pitchFamily="18" charset="0"/>
                      </a:endParaRPr>
                    </a:p>
                  </a:txBody>
                  <a:tcPr marL="68580" marR="68580">
                    <a:noFill/>
                  </a:tcPr>
                </a:tc>
                <a:tc>
                  <a:txBody>
                    <a:bodyPr/>
                    <a:lstStyle/>
                    <a:p>
                      <a:r>
                        <a:rPr lang="ru-RU" sz="1400" b="1" dirty="0" smtClean="0">
                          <a:solidFill>
                            <a:srgbClr val="7030A0"/>
                          </a:solidFill>
                          <a:latin typeface="Times New Roman" panose="02020603050405020304" pitchFamily="18" charset="0"/>
                          <a:cs typeface="Times New Roman" panose="02020603050405020304" pitchFamily="18" charset="0"/>
                        </a:rPr>
                        <a:t>Исполнение бюджета Михайловского муниципального района</a:t>
                      </a:r>
                      <a:endParaRPr lang="ru-RU" sz="1400" b="1" dirty="0">
                        <a:solidFill>
                          <a:srgbClr val="7030A0"/>
                        </a:solidFill>
                        <a:latin typeface="Times New Roman" panose="02020603050405020304" pitchFamily="18" charset="0"/>
                        <a:cs typeface="Times New Roman" panose="02020603050405020304" pitchFamily="18" charset="0"/>
                      </a:endParaRPr>
                    </a:p>
                  </a:txBody>
                  <a:tcPr marL="68580" marR="68580">
                    <a:noFill/>
                  </a:tcPr>
                </a:tc>
              </a:tr>
              <a:tr h="729083">
                <a:tc>
                  <a:txBody>
                    <a:bodyPr/>
                    <a:lstStyle/>
                    <a:p>
                      <a:r>
                        <a:rPr lang="ru-RU" sz="1400" b="1" kern="1200" dirty="0" smtClean="0">
                          <a:solidFill>
                            <a:srgbClr val="7030A0"/>
                          </a:solidFill>
                          <a:effectLst/>
                          <a:latin typeface="Times New Roman" panose="02020603050405020304" pitchFamily="18" charset="0"/>
                          <a:ea typeface="+mn-ea"/>
                          <a:cs typeface="Times New Roman" panose="02020603050405020304" pitchFamily="18" charset="0"/>
                        </a:rPr>
                        <a:t>До 10 числа второго месяца, следующего за отчетным кварталом</a:t>
                      </a:r>
                      <a:endParaRPr lang="ru-RU" sz="1400" dirty="0">
                        <a:solidFill>
                          <a:srgbClr val="7030A0"/>
                        </a:solidFill>
                        <a:latin typeface="Times New Roman" panose="02020603050405020304" pitchFamily="18" charset="0"/>
                        <a:cs typeface="Times New Roman" panose="02020603050405020304" pitchFamily="18" charset="0"/>
                      </a:endParaRPr>
                    </a:p>
                  </a:txBody>
                  <a:tcPr>
                    <a:noFill/>
                  </a:tcPr>
                </a:tc>
                <a:tc>
                  <a:txBody>
                    <a:bodyPr/>
                    <a:lstStyle/>
                    <a:p>
                      <a:r>
                        <a:rPr lang="ru-RU" sz="1400" b="1" kern="1200" dirty="0" smtClean="0">
                          <a:solidFill>
                            <a:srgbClr val="7030A0"/>
                          </a:solidFill>
                          <a:effectLst/>
                          <a:latin typeface="Times New Roman" panose="02020603050405020304" pitchFamily="18" charset="0"/>
                          <a:ea typeface="+mn-ea"/>
                          <a:cs typeface="Times New Roman" panose="02020603050405020304" pitchFamily="18" charset="0"/>
                        </a:rPr>
                        <a:t>Внесение на рассмотрение в Думу Михайловского муниципального района и Контрольно-счетную комиссию Михайловского муниципального района отчета об исполнении районного бюджета за первый квартал, полугодие и девять месяцев текущего финансового года</a:t>
                      </a:r>
                      <a:endParaRPr lang="ru-RU" sz="1400" dirty="0">
                        <a:solidFill>
                          <a:srgbClr val="7030A0"/>
                        </a:solidFill>
                        <a:latin typeface="Times New Roman" panose="02020603050405020304" pitchFamily="18" charset="0"/>
                        <a:cs typeface="Times New Roman" panose="02020603050405020304" pitchFamily="18" charset="0"/>
                      </a:endParaRPr>
                    </a:p>
                  </a:txBody>
                  <a:tcPr>
                    <a:noFill/>
                  </a:tcPr>
                </a:tc>
              </a:tr>
            </a:tbl>
          </a:graphicData>
        </a:graphic>
      </p:graphicFrame>
    </p:spTree>
    <p:extLst>
      <p:ext uri="{BB962C8B-B14F-4D97-AF65-F5344CB8AC3E}">
        <p14:creationId xmlns:p14="http://schemas.microsoft.com/office/powerpoint/2010/main" val="811339691"/>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1519938955"/>
              </p:ext>
            </p:extLst>
          </p:nvPr>
        </p:nvGraphicFramePr>
        <p:xfrm>
          <a:off x="467544" y="188640"/>
          <a:ext cx="8280920" cy="6022618"/>
        </p:xfrm>
        <a:graphic>
          <a:graphicData uri="http://schemas.openxmlformats.org/drawingml/2006/table">
            <a:tbl>
              <a:tblPr firstRow="1" bandRow="1">
                <a:tableStyleId>{5C22544A-7EE6-4342-B048-85BDC9FD1C3A}</a:tableStyleId>
              </a:tblPr>
              <a:tblGrid>
                <a:gridCol w="2304256"/>
                <a:gridCol w="5976664"/>
              </a:tblGrid>
              <a:tr h="1149422">
                <a:tc>
                  <a:txBody>
                    <a:bodyPr/>
                    <a:lstStyle/>
                    <a:p>
                      <a:r>
                        <a:rPr lang="ru-RU" sz="1400" b="1" kern="1200" dirty="0" smtClean="0">
                          <a:solidFill>
                            <a:srgbClr val="7030A0"/>
                          </a:solidFill>
                          <a:effectLst/>
                          <a:latin typeface="Times New Roman" panose="02020603050405020304" pitchFamily="18" charset="0"/>
                          <a:ea typeface="+mn-ea"/>
                          <a:cs typeface="Times New Roman" panose="02020603050405020304" pitchFamily="18" charset="0"/>
                        </a:rPr>
                        <a:t>В течение 15 дней со дня получения квартального, полугодового и девятимесячного отчета</a:t>
                      </a:r>
                      <a:endParaRPr lang="ru-RU" sz="1400" b="1" dirty="0">
                        <a:solidFill>
                          <a:srgbClr val="7030A0"/>
                        </a:solidFill>
                        <a:latin typeface="Times New Roman" panose="02020603050405020304" pitchFamily="18" charset="0"/>
                        <a:cs typeface="Times New Roman" panose="02020603050405020304" pitchFamily="18" charset="0"/>
                      </a:endParaRPr>
                    </a:p>
                  </a:txBody>
                  <a:tcPr>
                    <a:noFill/>
                  </a:tcPr>
                </a:tc>
                <a:tc>
                  <a:txBody>
                    <a:bodyPr/>
                    <a:lstStyle/>
                    <a:p>
                      <a:r>
                        <a:rPr lang="ru-RU" sz="1400" b="1" kern="1200" dirty="0" smtClean="0">
                          <a:solidFill>
                            <a:srgbClr val="7030A0"/>
                          </a:solidFill>
                          <a:effectLst/>
                          <a:latin typeface="Times New Roman" panose="02020603050405020304" pitchFamily="18" charset="0"/>
                          <a:ea typeface="+mn-ea"/>
                          <a:cs typeface="Times New Roman" panose="02020603050405020304" pitchFamily="18" charset="0"/>
                        </a:rPr>
                        <a:t>Подготовка </a:t>
                      </a:r>
                      <a:r>
                        <a:rPr lang="ru-RU" sz="1400" b="1" kern="1200" dirty="0" err="1" smtClean="0">
                          <a:solidFill>
                            <a:srgbClr val="7030A0"/>
                          </a:solidFill>
                          <a:effectLst/>
                          <a:latin typeface="Times New Roman" panose="02020603050405020304" pitchFamily="18" charset="0"/>
                          <a:ea typeface="+mn-ea"/>
                          <a:cs typeface="Times New Roman" panose="02020603050405020304" pitchFamily="18" charset="0"/>
                        </a:rPr>
                        <a:t>контрольно</a:t>
                      </a:r>
                      <a:r>
                        <a:rPr lang="ru-RU" sz="1400" b="1" kern="1200" dirty="0" smtClean="0">
                          <a:solidFill>
                            <a:srgbClr val="7030A0"/>
                          </a:solidFill>
                          <a:effectLst/>
                          <a:latin typeface="Times New Roman" panose="02020603050405020304" pitchFamily="18" charset="0"/>
                          <a:ea typeface="+mn-ea"/>
                          <a:cs typeface="Times New Roman" panose="02020603050405020304" pitchFamily="18" charset="0"/>
                        </a:rPr>
                        <a:t> –счетной</a:t>
                      </a:r>
                      <a:r>
                        <a:rPr lang="ru-RU" sz="1400" b="1" kern="1200" baseline="0" dirty="0" smtClean="0">
                          <a:solidFill>
                            <a:srgbClr val="7030A0"/>
                          </a:solidFill>
                          <a:effectLst/>
                          <a:latin typeface="Times New Roman" panose="02020603050405020304" pitchFamily="18" charset="0"/>
                          <a:ea typeface="+mn-ea"/>
                          <a:cs typeface="Times New Roman" panose="02020603050405020304" pitchFamily="18" charset="0"/>
                        </a:rPr>
                        <a:t> комиссией </a:t>
                      </a:r>
                      <a:r>
                        <a:rPr lang="ru-RU" sz="1400" b="1" kern="1200" dirty="0" smtClean="0">
                          <a:solidFill>
                            <a:srgbClr val="7030A0"/>
                          </a:solidFill>
                          <a:effectLst/>
                          <a:latin typeface="Times New Roman" panose="02020603050405020304" pitchFamily="18" charset="0"/>
                          <a:ea typeface="+mn-ea"/>
                          <a:cs typeface="Times New Roman" panose="02020603050405020304" pitchFamily="18" charset="0"/>
                        </a:rPr>
                        <a:t>заключения экспертизы об исполнении районного бюджета и представление его в Думу Михайловского муниципального района </a:t>
                      </a:r>
                      <a:endParaRPr lang="ru-RU" sz="1400" b="1" dirty="0">
                        <a:solidFill>
                          <a:srgbClr val="7030A0"/>
                        </a:solidFill>
                        <a:latin typeface="Times New Roman" panose="02020603050405020304" pitchFamily="18" charset="0"/>
                        <a:cs typeface="Times New Roman" panose="02020603050405020304" pitchFamily="18" charset="0"/>
                      </a:endParaRPr>
                    </a:p>
                  </a:txBody>
                  <a:tcPr>
                    <a:noFill/>
                  </a:tcPr>
                </a:tc>
              </a:tr>
              <a:tr h="666956">
                <a:tc>
                  <a:txBody>
                    <a:bodyPr/>
                    <a:lstStyle/>
                    <a:p>
                      <a:r>
                        <a:rPr lang="ru-RU" sz="1400" b="1" dirty="0" smtClean="0">
                          <a:solidFill>
                            <a:srgbClr val="7030A0"/>
                          </a:solidFill>
                          <a:latin typeface="Times New Roman" panose="02020603050405020304" pitchFamily="18" charset="0"/>
                          <a:cs typeface="Times New Roman" panose="02020603050405020304" pitchFamily="18" charset="0"/>
                        </a:rPr>
                        <a:t>До 1 апреля</a:t>
                      </a:r>
                      <a:endParaRPr lang="ru-RU" sz="1400" b="1" dirty="0">
                        <a:solidFill>
                          <a:srgbClr val="7030A0"/>
                        </a:solidFill>
                        <a:latin typeface="Times New Roman" panose="02020603050405020304" pitchFamily="18" charset="0"/>
                        <a:cs typeface="Times New Roman" panose="02020603050405020304" pitchFamily="18" charset="0"/>
                      </a:endParaRPr>
                    </a:p>
                  </a:txBody>
                  <a:tcPr>
                    <a:noFill/>
                  </a:tcPr>
                </a:tc>
                <a:tc>
                  <a:txBody>
                    <a:bodyPr/>
                    <a:lstStyle/>
                    <a:p>
                      <a:r>
                        <a:rPr lang="ru-RU" sz="1400" b="1" kern="1200" dirty="0" smtClean="0">
                          <a:solidFill>
                            <a:srgbClr val="7030A0"/>
                          </a:solidFill>
                          <a:effectLst/>
                          <a:latin typeface="Times New Roman" panose="02020603050405020304" pitchFamily="18" charset="0"/>
                          <a:ea typeface="+mn-ea"/>
                          <a:cs typeface="Times New Roman" panose="02020603050405020304" pitchFamily="18" charset="0"/>
                        </a:rPr>
                        <a:t>Представление годовой отчет об исполнении районного бюджета в Контрольно-счетную комиссию для подготовки заключения на него</a:t>
                      </a:r>
                      <a:endParaRPr lang="ru-RU" sz="1400" b="1" kern="1200" dirty="0">
                        <a:solidFill>
                          <a:srgbClr val="7030A0"/>
                        </a:solidFill>
                        <a:effectLst/>
                        <a:latin typeface="Times New Roman" panose="02020603050405020304" pitchFamily="18" charset="0"/>
                        <a:ea typeface="+mn-ea"/>
                        <a:cs typeface="Times New Roman" panose="02020603050405020304" pitchFamily="18" charset="0"/>
                      </a:endParaRPr>
                    </a:p>
                  </a:txBody>
                  <a:tcPr>
                    <a:noFill/>
                  </a:tcPr>
                </a:tc>
              </a:tr>
              <a:tr h="630328">
                <a:tc>
                  <a:txBody>
                    <a:bodyPr/>
                    <a:lstStyle/>
                    <a:p>
                      <a:r>
                        <a:rPr lang="ru-RU" sz="1400" b="1" dirty="0" smtClean="0">
                          <a:solidFill>
                            <a:srgbClr val="7030A0"/>
                          </a:solidFill>
                          <a:latin typeface="Times New Roman" panose="02020603050405020304" pitchFamily="18" charset="0"/>
                          <a:cs typeface="Times New Roman" panose="02020603050405020304" pitchFamily="18" charset="0"/>
                        </a:rPr>
                        <a:t>До 1 мая</a:t>
                      </a:r>
                      <a:endParaRPr lang="ru-RU" sz="1400" b="1" dirty="0">
                        <a:solidFill>
                          <a:srgbClr val="7030A0"/>
                        </a:solidFill>
                        <a:latin typeface="Times New Roman" panose="02020603050405020304" pitchFamily="18" charset="0"/>
                        <a:cs typeface="Times New Roman" panose="02020603050405020304" pitchFamily="18" charset="0"/>
                      </a:endParaRPr>
                    </a:p>
                  </a:txBody>
                  <a:tcPr>
                    <a:noFill/>
                  </a:tcPr>
                </a:tc>
                <a:tc>
                  <a:txBody>
                    <a:bodyPr/>
                    <a:lstStyle/>
                    <a:p>
                      <a:r>
                        <a:rPr lang="ru-RU" sz="1400" b="1" kern="1200" dirty="0" smtClean="0">
                          <a:solidFill>
                            <a:srgbClr val="7030A0"/>
                          </a:solidFill>
                          <a:effectLst/>
                          <a:latin typeface="Times New Roman" panose="02020603050405020304" pitchFamily="18" charset="0"/>
                          <a:ea typeface="+mn-ea"/>
                          <a:cs typeface="Times New Roman" panose="02020603050405020304" pitchFamily="18" charset="0"/>
                        </a:rPr>
                        <a:t>Контрольно-счетная комиссия проводит внешнюю проверку годового отчета об исполнении районного бюджета и составляет заключение на него</a:t>
                      </a:r>
                      <a:endParaRPr lang="ru-RU" sz="1400" b="1" dirty="0">
                        <a:solidFill>
                          <a:srgbClr val="7030A0"/>
                        </a:solidFill>
                        <a:latin typeface="Times New Roman" panose="02020603050405020304" pitchFamily="18" charset="0"/>
                        <a:cs typeface="Times New Roman" panose="02020603050405020304" pitchFamily="18" charset="0"/>
                      </a:endParaRPr>
                    </a:p>
                  </a:txBody>
                  <a:tcPr>
                    <a:noFill/>
                  </a:tcPr>
                </a:tc>
              </a:tr>
              <a:tr h="889875">
                <a:tc>
                  <a:txBody>
                    <a:bodyPr/>
                    <a:lstStyle/>
                    <a:p>
                      <a:r>
                        <a:rPr lang="ru-RU" sz="1400" b="1" kern="1200" dirty="0" smtClean="0">
                          <a:solidFill>
                            <a:srgbClr val="7030A0"/>
                          </a:solidFill>
                          <a:effectLst/>
                          <a:latin typeface="Times New Roman" panose="02020603050405020304" pitchFamily="18" charset="0"/>
                          <a:ea typeface="+mn-ea"/>
                          <a:cs typeface="Times New Roman" panose="02020603050405020304" pitchFamily="18" charset="0"/>
                        </a:rPr>
                        <a:t>До 31 мая</a:t>
                      </a:r>
                      <a:endParaRPr lang="ru-RU" sz="1400" b="1" dirty="0">
                        <a:solidFill>
                          <a:srgbClr val="7030A0"/>
                        </a:solidFill>
                        <a:latin typeface="Times New Roman" panose="02020603050405020304" pitchFamily="18" charset="0"/>
                        <a:cs typeface="Times New Roman" panose="02020603050405020304" pitchFamily="18" charset="0"/>
                      </a:endParaRPr>
                    </a:p>
                  </a:txBody>
                  <a:tcPr>
                    <a:noFill/>
                  </a:tcPr>
                </a:tc>
                <a:tc>
                  <a:txBody>
                    <a:bodyPr/>
                    <a:lstStyle/>
                    <a:p>
                      <a:r>
                        <a:rPr lang="ru-RU" sz="1400" b="1" kern="1200" dirty="0" smtClean="0">
                          <a:solidFill>
                            <a:srgbClr val="7030A0"/>
                          </a:solidFill>
                          <a:effectLst/>
                          <a:latin typeface="Times New Roman" panose="02020603050405020304" pitchFamily="18" charset="0"/>
                          <a:ea typeface="+mn-ea"/>
                          <a:cs typeface="Times New Roman" panose="02020603050405020304" pitchFamily="18" charset="0"/>
                        </a:rPr>
                        <a:t>Представление Контрольно-счетной комиссией заключения</a:t>
                      </a:r>
                      <a:r>
                        <a:rPr lang="ru-RU" sz="1400" b="1" kern="1200" baseline="0" dirty="0" smtClean="0">
                          <a:solidFill>
                            <a:srgbClr val="7030A0"/>
                          </a:solidFill>
                          <a:effectLst/>
                          <a:latin typeface="Times New Roman" panose="02020603050405020304" pitchFamily="18" charset="0"/>
                          <a:ea typeface="+mn-ea"/>
                          <a:cs typeface="Times New Roman" panose="02020603050405020304" pitchFamily="18" charset="0"/>
                        </a:rPr>
                        <a:t> на </a:t>
                      </a:r>
                      <a:r>
                        <a:rPr lang="ru-RU" sz="1400" b="1" kern="1200" dirty="0" smtClean="0">
                          <a:solidFill>
                            <a:srgbClr val="7030A0"/>
                          </a:solidFill>
                          <a:effectLst/>
                          <a:latin typeface="Times New Roman" panose="02020603050405020304" pitchFamily="18" charset="0"/>
                          <a:ea typeface="+mn-ea"/>
                          <a:cs typeface="Times New Roman" panose="02020603050405020304" pitchFamily="18" charset="0"/>
                        </a:rPr>
                        <a:t>отчет об исполнении</a:t>
                      </a:r>
                      <a:r>
                        <a:rPr lang="ru-RU" sz="1400" b="1" kern="1200" baseline="0" dirty="0" smtClean="0">
                          <a:solidFill>
                            <a:srgbClr val="7030A0"/>
                          </a:solidFill>
                          <a:effectLst/>
                          <a:latin typeface="Times New Roman" panose="02020603050405020304" pitchFamily="18" charset="0"/>
                          <a:ea typeface="+mn-ea"/>
                          <a:cs typeface="Times New Roman" panose="02020603050405020304" pitchFamily="18" charset="0"/>
                        </a:rPr>
                        <a:t> районного бюджета </a:t>
                      </a:r>
                      <a:r>
                        <a:rPr lang="ru-RU" sz="1400" b="1" kern="1200" dirty="0" smtClean="0">
                          <a:solidFill>
                            <a:srgbClr val="7030A0"/>
                          </a:solidFill>
                          <a:effectLst/>
                          <a:latin typeface="Times New Roman" panose="02020603050405020304" pitchFamily="18" charset="0"/>
                          <a:ea typeface="+mn-ea"/>
                          <a:cs typeface="Times New Roman" panose="02020603050405020304" pitchFamily="18" charset="0"/>
                        </a:rPr>
                        <a:t>в Думу Михайловского муниципального района с одновременным направлением в районную администрацию</a:t>
                      </a:r>
                      <a:endParaRPr lang="ru-RU" sz="1400" b="1" dirty="0">
                        <a:solidFill>
                          <a:srgbClr val="7030A0"/>
                        </a:solidFill>
                        <a:latin typeface="Times New Roman" panose="02020603050405020304" pitchFamily="18" charset="0"/>
                        <a:cs typeface="Times New Roman" panose="02020603050405020304" pitchFamily="18" charset="0"/>
                      </a:endParaRPr>
                    </a:p>
                  </a:txBody>
                  <a:tcPr>
                    <a:noFill/>
                  </a:tcPr>
                </a:tc>
              </a:tr>
              <a:tr h="1149422">
                <a:tc>
                  <a:txBody>
                    <a:bodyPr/>
                    <a:lstStyle/>
                    <a:p>
                      <a:r>
                        <a:rPr lang="ru-RU" sz="1400" b="1" dirty="0" smtClean="0">
                          <a:solidFill>
                            <a:srgbClr val="7030A0"/>
                          </a:solidFill>
                          <a:latin typeface="Times New Roman" panose="02020603050405020304" pitchFamily="18" charset="0"/>
                          <a:cs typeface="Times New Roman" panose="02020603050405020304" pitchFamily="18" charset="0"/>
                        </a:rPr>
                        <a:t>До 1 июня</a:t>
                      </a:r>
                      <a:endParaRPr lang="ru-RU" sz="1400" b="1" dirty="0">
                        <a:solidFill>
                          <a:srgbClr val="7030A0"/>
                        </a:solidFill>
                        <a:latin typeface="Times New Roman" panose="02020603050405020304" pitchFamily="18" charset="0"/>
                        <a:cs typeface="Times New Roman" panose="02020603050405020304" pitchFamily="18" charset="0"/>
                      </a:endParaRPr>
                    </a:p>
                  </a:txBody>
                  <a:tcPr>
                    <a:noFill/>
                  </a:tcPr>
                </a:tc>
                <a:tc>
                  <a:txBody>
                    <a:bodyPr/>
                    <a:lstStyle/>
                    <a:p>
                      <a:r>
                        <a:rPr lang="ru-RU" sz="1400" b="1" kern="1200" dirty="0" smtClean="0">
                          <a:solidFill>
                            <a:srgbClr val="7030A0"/>
                          </a:solidFill>
                          <a:effectLst/>
                          <a:latin typeface="Times New Roman" panose="02020603050405020304" pitchFamily="18" charset="0"/>
                          <a:ea typeface="+mn-ea"/>
                          <a:cs typeface="Times New Roman" panose="02020603050405020304" pitchFamily="18" charset="0"/>
                        </a:rPr>
                        <a:t>Представление годового отчета об исполнении районного бюджета, проекта решения об исполнении районного бюджета и иных документов, предусмотренные бюджетным законодательством Российской Федерации, в Думу Михайловского муниципального района. </a:t>
                      </a:r>
                    </a:p>
                    <a:p>
                      <a:r>
                        <a:rPr lang="ru-RU" sz="1400" b="1" kern="1200" dirty="0" smtClean="0">
                          <a:solidFill>
                            <a:srgbClr val="7030A0"/>
                          </a:solidFill>
                          <a:effectLst/>
                          <a:latin typeface="Times New Roman" panose="02020603050405020304" pitchFamily="18" charset="0"/>
                          <a:ea typeface="+mn-ea"/>
                          <a:cs typeface="Times New Roman" panose="02020603050405020304" pitchFamily="18" charset="0"/>
                        </a:rPr>
                        <a:t>Публичные</a:t>
                      </a:r>
                      <a:r>
                        <a:rPr lang="ru-RU" sz="1400" b="1" kern="1200" baseline="0" dirty="0" smtClean="0">
                          <a:solidFill>
                            <a:srgbClr val="7030A0"/>
                          </a:solidFill>
                          <a:effectLst/>
                          <a:latin typeface="Times New Roman" panose="02020603050405020304" pitchFamily="18" charset="0"/>
                          <a:ea typeface="+mn-ea"/>
                          <a:cs typeface="Times New Roman" panose="02020603050405020304" pitchFamily="18" charset="0"/>
                        </a:rPr>
                        <a:t> слушания по проекту решения об исполнении районного бюджета</a:t>
                      </a:r>
                      <a:endParaRPr lang="ru-RU" sz="1400" b="1" dirty="0">
                        <a:solidFill>
                          <a:srgbClr val="7030A0"/>
                        </a:solidFill>
                        <a:latin typeface="Times New Roman" panose="02020603050405020304" pitchFamily="18" charset="0"/>
                        <a:cs typeface="Times New Roman" panose="02020603050405020304" pitchFamily="18" charset="0"/>
                      </a:endParaRPr>
                    </a:p>
                  </a:txBody>
                  <a:tcPr>
                    <a:noFill/>
                  </a:tcPr>
                </a:tc>
              </a:tr>
              <a:tr h="889875">
                <a:tc>
                  <a:txBody>
                    <a:bodyPr/>
                    <a:lstStyle/>
                    <a:p>
                      <a:r>
                        <a:rPr lang="ru-RU" sz="1400" b="1" kern="1200" dirty="0" smtClean="0">
                          <a:solidFill>
                            <a:srgbClr val="7030A0"/>
                          </a:solidFill>
                          <a:effectLst/>
                          <a:latin typeface="Times New Roman" panose="02020603050405020304" pitchFamily="18" charset="0"/>
                          <a:ea typeface="+mn-ea"/>
                          <a:cs typeface="Times New Roman" panose="02020603050405020304" pitchFamily="18" charset="0"/>
                        </a:rPr>
                        <a:t>В течение 15 дней после получения заключения Контрольно-счетной комиссии</a:t>
                      </a:r>
                      <a:endParaRPr lang="ru-RU" sz="1400" b="1" dirty="0">
                        <a:solidFill>
                          <a:srgbClr val="7030A0"/>
                        </a:solidFill>
                        <a:latin typeface="Times New Roman" panose="02020603050405020304" pitchFamily="18" charset="0"/>
                        <a:cs typeface="Times New Roman" panose="02020603050405020304" pitchFamily="18" charset="0"/>
                      </a:endParaRPr>
                    </a:p>
                  </a:txBody>
                  <a:tcPr>
                    <a:noFill/>
                  </a:tcPr>
                </a:tc>
                <a:tc>
                  <a:txBody>
                    <a:bodyPr/>
                    <a:lstStyle/>
                    <a:p>
                      <a:r>
                        <a:rPr lang="ru-RU" sz="1400" b="1" kern="1200" dirty="0" smtClean="0">
                          <a:solidFill>
                            <a:srgbClr val="7030A0"/>
                          </a:solidFill>
                          <a:effectLst/>
                          <a:latin typeface="Times New Roman" panose="02020603050405020304" pitchFamily="18" charset="0"/>
                          <a:ea typeface="+mn-ea"/>
                          <a:cs typeface="Times New Roman" panose="02020603050405020304" pitchFamily="18" charset="0"/>
                        </a:rPr>
                        <a:t>Рассмотрение годового отчета об исполнении районного бюджета</a:t>
                      </a:r>
                      <a:endParaRPr lang="ru-RU" sz="1400" b="1" dirty="0">
                        <a:solidFill>
                          <a:srgbClr val="7030A0"/>
                        </a:solidFill>
                        <a:latin typeface="Times New Roman" panose="02020603050405020304" pitchFamily="18" charset="0"/>
                        <a:cs typeface="Times New Roman" panose="02020603050405020304" pitchFamily="18" charset="0"/>
                      </a:endParaRPr>
                    </a:p>
                  </a:txBody>
                  <a:tcPr>
                    <a:noFill/>
                  </a:tcPr>
                </a:tc>
              </a:tr>
            </a:tbl>
          </a:graphicData>
        </a:graphic>
      </p:graphicFrame>
    </p:spTree>
    <p:extLst>
      <p:ext uri="{BB962C8B-B14F-4D97-AF65-F5344CB8AC3E}">
        <p14:creationId xmlns:p14="http://schemas.microsoft.com/office/powerpoint/2010/main" val="3630600866"/>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467544" y="188640"/>
            <a:ext cx="8229600" cy="833438"/>
          </a:xfrm>
        </p:spPr>
        <p:txBody>
          <a:bodyPr rtlCol="0">
            <a:normAutofit/>
          </a:bodyPr>
          <a:lstStyle/>
          <a:p>
            <a:pPr eaLnBrk="1" fontAlgn="auto" hangingPunct="1">
              <a:spcAft>
                <a:spcPts val="0"/>
              </a:spcAft>
              <a:defRPr/>
            </a:pPr>
            <a:r>
              <a:rPr lang="ru-RU" sz="2300" b="1" i="1" dirty="0" smtClean="0">
                <a:effectLst>
                  <a:outerShdw blurRad="38100" dist="38100" dir="2700000" algn="tl">
                    <a:srgbClr val="000000">
                      <a:alpha val="43137"/>
                    </a:srgbClr>
                  </a:outerShdw>
                </a:effectLst>
                <a:latin typeface="Times New Roman" pitchFamily="18" charset="0"/>
                <a:cs typeface="Times New Roman" pitchFamily="18" charset="0"/>
              </a:rPr>
              <a:t>Основные показатели социально-экономического развития Михайловского муниципального района</a:t>
            </a:r>
            <a:endParaRPr lang="ru-RU" sz="2300" b="1" dirty="0"/>
          </a:p>
        </p:txBody>
      </p:sp>
      <p:graphicFrame>
        <p:nvGraphicFramePr>
          <p:cNvPr id="5" name="Таблица 4"/>
          <p:cNvGraphicFramePr>
            <a:graphicFrameLocks noGrp="1"/>
          </p:cNvGraphicFramePr>
          <p:nvPr>
            <p:extLst>
              <p:ext uri="{D42A27DB-BD31-4B8C-83A1-F6EECF244321}">
                <p14:modId xmlns:p14="http://schemas.microsoft.com/office/powerpoint/2010/main" val="4126978148"/>
              </p:ext>
            </p:extLst>
          </p:nvPr>
        </p:nvGraphicFramePr>
        <p:xfrm>
          <a:off x="251520" y="1196752"/>
          <a:ext cx="8640763" cy="4925136"/>
        </p:xfrm>
        <a:graphic>
          <a:graphicData uri="http://schemas.openxmlformats.org/drawingml/2006/table">
            <a:tbl>
              <a:tblPr/>
              <a:tblGrid>
                <a:gridCol w="376020"/>
                <a:gridCol w="4677021"/>
                <a:gridCol w="1098559"/>
                <a:gridCol w="1289716"/>
                <a:gridCol w="1199447"/>
              </a:tblGrid>
              <a:tr h="829835">
                <a:tc>
                  <a:txBody>
                    <a:bodyPr/>
                    <a:lstStyle/>
                    <a:p>
                      <a:pPr algn="ctr" fontAlgn="t"/>
                      <a:r>
                        <a:rPr lang="en-US" sz="1600" b="1" i="1" u="none" strike="noStrike" dirty="0">
                          <a:solidFill>
                            <a:srgbClr val="000000"/>
                          </a:solidFill>
                          <a:latin typeface="Times New Roman"/>
                        </a:rPr>
                        <a:t>№ n/n</a:t>
                      </a:r>
                      <a:endParaRPr lang="ru-RU" sz="1600" b="1" i="1" u="none" strike="noStrike" dirty="0">
                        <a:solidFill>
                          <a:srgbClr val="000000"/>
                        </a:solidFill>
                        <a:latin typeface="Times New Roman"/>
                      </a:endParaRPr>
                    </a:p>
                  </a:txBody>
                  <a:tcPr marL="6876" marR="6876" marT="687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600" b="1" i="1" u="none" strike="noStrike" dirty="0">
                          <a:solidFill>
                            <a:srgbClr val="000000"/>
                          </a:solidFill>
                          <a:latin typeface="Times New Roman"/>
                        </a:rPr>
                        <a:t>Наименование показателя</a:t>
                      </a:r>
                    </a:p>
                  </a:txBody>
                  <a:tcPr marL="6876" marR="6876" marT="687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600" b="1" i="1" u="none" strike="noStrike" dirty="0" smtClean="0">
                          <a:solidFill>
                            <a:srgbClr val="000000"/>
                          </a:solidFill>
                          <a:latin typeface="Times New Roman"/>
                        </a:rPr>
                        <a:t>2021 </a:t>
                      </a:r>
                      <a:r>
                        <a:rPr lang="ru-RU" sz="1600" b="1" i="1" u="none" strike="noStrike" dirty="0">
                          <a:solidFill>
                            <a:srgbClr val="000000"/>
                          </a:solidFill>
                          <a:latin typeface="Times New Roman"/>
                        </a:rPr>
                        <a:t>г. </a:t>
                      </a:r>
                      <a:r>
                        <a:rPr lang="ru-RU" sz="1600" b="1" i="1" u="none" strike="noStrike" dirty="0" smtClean="0">
                          <a:solidFill>
                            <a:srgbClr val="000000"/>
                          </a:solidFill>
                          <a:latin typeface="Times New Roman"/>
                        </a:rPr>
                        <a:t>отчет</a:t>
                      </a:r>
                    </a:p>
                  </a:txBody>
                  <a:tcPr marL="6876" marR="6876" marT="687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ru-RU" sz="1600" b="1" i="1" u="none" strike="noStrike" dirty="0">
                          <a:solidFill>
                            <a:srgbClr val="000000"/>
                          </a:solidFill>
                          <a:latin typeface="Times New Roman"/>
                        </a:rPr>
                        <a:t> </a:t>
                      </a:r>
                      <a:r>
                        <a:rPr lang="ru-RU" sz="1600" b="1" i="1" u="none" strike="noStrike" dirty="0" smtClean="0">
                          <a:solidFill>
                            <a:srgbClr val="000000"/>
                          </a:solidFill>
                          <a:latin typeface="Times New Roman"/>
                        </a:rPr>
                        <a:t>2022 г</a:t>
                      </a:r>
                      <a:r>
                        <a:rPr lang="ru-RU" sz="1600" b="1" i="1" u="none" strike="noStrike" dirty="0">
                          <a:solidFill>
                            <a:srgbClr val="000000"/>
                          </a:solidFill>
                          <a:latin typeface="Times New Roman"/>
                        </a:rPr>
                        <a:t>. </a:t>
                      </a:r>
                      <a:r>
                        <a:rPr lang="ru-RU" sz="1600" b="1" i="1" u="none" strike="noStrike" dirty="0" smtClean="0">
                          <a:solidFill>
                            <a:srgbClr val="000000"/>
                          </a:solidFill>
                          <a:latin typeface="Times New Roman"/>
                        </a:rPr>
                        <a:t>отчет</a:t>
                      </a:r>
                    </a:p>
                    <a:p>
                      <a:pPr algn="ctr" fontAlgn="t"/>
                      <a:r>
                        <a:rPr lang="ru-RU" sz="1600" b="1" i="1" u="none" strike="noStrike" dirty="0" smtClean="0">
                          <a:solidFill>
                            <a:srgbClr val="000000"/>
                          </a:solidFill>
                          <a:latin typeface="Times New Roman"/>
                        </a:rPr>
                        <a:t> </a:t>
                      </a:r>
                      <a:endParaRPr lang="ru-RU" sz="1600" b="1" i="1" u="none" strike="noStrike" dirty="0">
                        <a:solidFill>
                          <a:srgbClr val="000000"/>
                        </a:solidFill>
                        <a:latin typeface="Times New Roman"/>
                      </a:endParaRPr>
                    </a:p>
                  </a:txBody>
                  <a:tcPr marL="6876" marR="6876" marT="687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600" b="1" i="1" u="none" strike="noStrike" dirty="0" smtClean="0">
                          <a:solidFill>
                            <a:srgbClr val="000000"/>
                          </a:solidFill>
                          <a:latin typeface="Times New Roman"/>
                        </a:rPr>
                        <a:t>2023</a:t>
                      </a:r>
                      <a:r>
                        <a:rPr lang="ru-RU" sz="1600" b="1" i="1" u="none" strike="noStrike" baseline="0" dirty="0" smtClean="0">
                          <a:solidFill>
                            <a:srgbClr val="000000"/>
                          </a:solidFill>
                          <a:latin typeface="Times New Roman"/>
                        </a:rPr>
                        <a:t> </a:t>
                      </a:r>
                      <a:r>
                        <a:rPr lang="ru-RU" sz="1600" b="1" i="1" u="none" strike="noStrike" dirty="0" smtClean="0">
                          <a:solidFill>
                            <a:srgbClr val="000000"/>
                          </a:solidFill>
                          <a:latin typeface="Times New Roman"/>
                        </a:rPr>
                        <a:t>г</a:t>
                      </a:r>
                      <a:r>
                        <a:rPr lang="ru-RU" sz="1600" b="1" i="1" u="none" strike="noStrike" dirty="0">
                          <a:solidFill>
                            <a:srgbClr val="000000"/>
                          </a:solidFill>
                          <a:latin typeface="Times New Roman"/>
                        </a:rPr>
                        <a:t>. </a:t>
                      </a:r>
                      <a:r>
                        <a:rPr lang="ru-RU" sz="1600" b="1" i="1" u="none" strike="noStrike" dirty="0" smtClean="0">
                          <a:solidFill>
                            <a:srgbClr val="000000"/>
                          </a:solidFill>
                          <a:latin typeface="Times New Roman"/>
                        </a:rPr>
                        <a:t>отчет </a:t>
                      </a:r>
                      <a:r>
                        <a:rPr lang="ru-RU" sz="1100" b="1" i="1" u="none" strike="noStrike" dirty="0" smtClean="0">
                          <a:solidFill>
                            <a:srgbClr val="000000"/>
                          </a:solidFill>
                          <a:latin typeface="Times New Roman"/>
                        </a:rPr>
                        <a:t>(предварительные данные)</a:t>
                      </a:r>
                    </a:p>
                  </a:txBody>
                  <a:tcPr marL="6876" marR="6876" marT="687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74660">
                <a:tc>
                  <a:txBody>
                    <a:bodyPr/>
                    <a:lstStyle/>
                    <a:p>
                      <a:pPr algn="ctr" fontAlgn="t"/>
                      <a:r>
                        <a:rPr lang="ru-RU" sz="1400" b="0" i="0" u="none" strike="noStrike" dirty="0">
                          <a:solidFill>
                            <a:srgbClr val="000000"/>
                          </a:solidFill>
                          <a:latin typeface="Times New Roman"/>
                        </a:rPr>
                        <a:t>1.</a:t>
                      </a:r>
                    </a:p>
                  </a:txBody>
                  <a:tcPr marL="6876" marR="6876" marT="687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ru-RU" sz="1400" b="0" i="0" u="none" strike="noStrike" dirty="0">
                          <a:solidFill>
                            <a:srgbClr val="000000"/>
                          </a:solidFill>
                          <a:latin typeface="Times New Roman"/>
                        </a:rPr>
                        <a:t>Оборот организаций по хозяйственным видам экономической деятельности (по крупным и средним</a:t>
                      </a:r>
                      <a:r>
                        <a:rPr lang="ru-RU" sz="1400" b="0" i="0" u="none" strike="noStrike" dirty="0" smtClean="0">
                          <a:solidFill>
                            <a:srgbClr val="000000"/>
                          </a:solidFill>
                          <a:latin typeface="Times New Roman"/>
                        </a:rPr>
                        <a:t>), млн . руб.</a:t>
                      </a:r>
                      <a:endParaRPr lang="ru-RU" sz="1400" b="0" i="0" u="none" strike="noStrike" dirty="0">
                        <a:solidFill>
                          <a:srgbClr val="000000"/>
                        </a:solidFill>
                        <a:latin typeface="Times New Roman"/>
                      </a:endParaRPr>
                    </a:p>
                  </a:txBody>
                  <a:tcPr marL="6876" marR="6876" marT="687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a:lnSpc>
                          <a:spcPct val="115000"/>
                        </a:lnSpc>
                        <a:spcAft>
                          <a:spcPts val="0"/>
                        </a:spcAft>
                      </a:pPr>
                      <a:r>
                        <a:rPr lang="ru-RU" sz="1400" dirty="0" smtClean="0">
                          <a:solidFill>
                            <a:schemeClr val="tx1"/>
                          </a:solidFill>
                          <a:latin typeface="Times New Roman"/>
                          <a:ea typeface="Calibri"/>
                        </a:rPr>
                        <a:t>11 106,6</a:t>
                      </a:r>
                      <a:endParaRPr lang="ru-RU" sz="1400" dirty="0">
                        <a:solidFill>
                          <a:schemeClr val="tx1"/>
                        </a:solidFill>
                        <a:latin typeface="Times New Roman"/>
                        <a:ea typeface="Calibri"/>
                      </a:endParaRPr>
                    </a:p>
                  </a:txBody>
                  <a:tcPr marL="68578" marR="6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a:lnSpc>
                          <a:spcPct val="115000"/>
                        </a:lnSpc>
                        <a:spcAft>
                          <a:spcPts val="0"/>
                        </a:spcAft>
                      </a:pPr>
                      <a:r>
                        <a:rPr lang="ru-RU" sz="1400" dirty="0" smtClean="0">
                          <a:solidFill>
                            <a:schemeClr val="tx1"/>
                          </a:solidFill>
                          <a:latin typeface="Times New Roman"/>
                          <a:ea typeface="Calibri"/>
                        </a:rPr>
                        <a:t>15 688,6</a:t>
                      </a:r>
                      <a:endParaRPr lang="ru-RU" sz="1400" dirty="0">
                        <a:solidFill>
                          <a:schemeClr val="tx1"/>
                        </a:solidFill>
                        <a:latin typeface="Times New Roman"/>
                        <a:ea typeface="Calibri"/>
                      </a:endParaRPr>
                    </a:p>
                  </a:txBody>
                  <a:tcPr marL="68578" marR="6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a:lnSpc>
                          <a:spcPct val="115000"/>
                        </a:lnSpc>
                        <a:spcAft>
                          <a:spcPts val="0"/>
                        </a:spcAft>
                      </a:pPr>
                      <a:r>
                        <a:rPr lang="ru-RU" sz="1400" dirty="0" smtClean="0">
                          <a:solidFill>
                            <a:schemeClr val="tx1"/>
                          </a:solidFill>
                          <a:latin typeface="Times New Roman"/>
                          <a:ea typeface="Calibri"/>
                        </a:rPr>
                        <a:t>16 815,0</a:t>
                      </a:r>
                      <a:endParaRPr lang="ru-RU" sz="1400" dirty="0">
                        <a:solidFill>
                          <a:schemeClr val="tx1"/>
                        </a:solidFill>
                        <a:latin typeface="Times New Roman"/>
                        <a:ea typeface="Calibri"/>
                      </a:endParaRPr>
                    </a:p>
                  </a:txBody>
                  <a:tcPr marL="68578" marR="6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5521">
                <a:tc>
                  <a:txBody>
                    <a:bodyPr/>
                    <a:lstStyle/>
                    <a:p>
                      <a:pPr algn="ctr" fontAlgn="t"/>
                      <a:r>
                        <a:rPr lang="ru-RU" sz="1400" b="0" i="0" u="none" strike="noStrike" dirty="0">
                          <a:solidFill>
                            <a:srgbClr val="000000"/>
                          </a:solidFill>
                          <a:latin typeface="Times New Roman"/>
                        </a:rPr>
                        <a:t>2.</a:t>
                      </a:r>
                    </a:p>
                  </a:txBody>
                  <a:tcPr marL="6876" marR="6876" marT="687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r>
                        <a:rPr lang="ru-RU" sz="1400" b="0" i="0" u="none" strike="noStrike" dirty="0">
                          <a:solidFill>
                            <a:srgbClr val="000000"/>
                          </a:solidFill>
                          <a:latin typeface="Times New Roman"/>
                        </a:rPr>
                        <a:t>Объем отгруженных товаров, работ, услуг крупных и средних </a:t>
                      </a:r>
                      <a:r>
                        <a:rPr lang="ru-RU" sz="1400" b="0" i="0" u="none" strike="noStrike" dirty="0" smtClean="0">
                          <a:solidFill>
                            <a:srgbClr val="000000"/>
                          </a:solidFill>
                          <a:latin typeface="Times New Roman"/>
                        </a:rPr>
                        <a:t>предприятий, млн . руб.</a:t>
                      </a:r>
                      <a:endParaRPr lang="ru-RU" sz="1400" b="0" i="0" u="none" strike="noStrike" dirty="0">
                        <a:solidFill>
                          <a:srgbClr val="000000"/>
                        </a:solidFill>
                        <a:latin typeface="Times New Roman"/>
                      </a:endParaRPr>
                    </a:p>
                  </a:txBody>
                  <a:tcPr marL="6876" marR="6876" marT="687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a:lnSpc>
                          <a:spcPct val="115000"/>
                        </a:lnSpc>
                        <a:spcAft>
                          <a:spcPts val="0"/>
                        </a:spcAft>
                      </a:pPr>
                      <a:r>
                        <a:rPr lang="ru-RU" sz="1400" dirty="0" smtClean="0">
                          <a:solidFill>
                            <a:schemeClr val="tx1"/>
                          </a:solidFill>
                          <a:latin typeface="Times New Roman"/>
                          <a:ea typeface="Calibri"/>
                        </a:rPr>
                        <a:t>10 964,2</a:t>
                      </a:r>
                      <a:endParaRPr lang="ru-RU" sz="1400" dirty="0">
                        <a:solidFill>
                          <a:schemeClr val="tx1"/>
                        </a:solidFill>
                        <a:latin typeface="Times New Roman"/>
                        <a:ea typeface="Calibri"/>
                      </a:endParaRPr>
                    </a:p>
                  </a:txBody>
                  <a:tcPr marL="68578" marR="6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a:lnSpc>
                          <a:spcPct val="115000"/>
                        </a:lnSpc>
                        <a:spcAft>
                          <a:spcPts val="0"/>
                        </a:spcAft>
                      </a:pPr>
                      <a:r>
                        <a:rPr lang="ru-RU" sz="1400" dirty="0" smtClean="0">
                          <a:solidFill>
                            <a:schemeClr val="tx1"/>
                          </a:solidFill>
                          <a:latin typeface="Times New Roman"/>
                          <a:ea typeface="Calibri"/>
                        </a:rPr>
                        <a:t>11 353,3</a:t>
                      </a:r>
                      <a:endParaRPr lang="ru-RU" sz="1400" dirty="0">
                        <a:solidFill>
                          <a:schemeClr val="tx1"/>
                        </a:solidFill>
                        <a:latin typeface="Times New Roman"/>
                        <a:ea typeface="Calibri"/>
                      </a:endParaRPr>
                    </a:p>
                  </a:txBody>
                  <a:tcPr marL="68578" marR="6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a:lnSpc>
                          <a:spcPct val="115000"/>
                        </a:lnSpc>
                        <a:spcAft>
                          <a:spcPts val="0"/>
                        </a:spcAft>
                      </a:pPr>
                      <a:r>
                        <a:rPr lang="ru-RU" sz="1400" dirty="0" smtClean="0">
                          <a:solidFill>
                            <a:schemeClr val="tx1"/>
                          </a:solidFill>
                          <a:latin typeface="Times New Roman"/>
                          <a:ea typeface="Calibri"/>
                        </a:rPr>
                        <a:t>12 915,0</a:t>
                      </a:r>
                      <a:endParaRPr lang="ru-RU" sz="1400" dirty="0">
                        <a:solidFill>
                          <a:schemeClr val="tx1"/>
                        </a:solidFill>
                        <a:latin typeface="Times New Roman"/>
                        <a:ea typeface="Calibri"/>
                      </a:endParaRPr>
                    </a:p>
                  </a:txBody>
                  <a:tcPr marL="68578" marR="6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8370">
                <a:tc>
                  <a:txBody>
                    <a:bodyPr/>
                    <a:lstStyle/>
                    <a:p>
                      <a:pPr algn="ctr" fontAlgn="t"/>
                      <a:r>
                        <a:rPr lang="ru-RU" sz="1400" b="0" i="0" u="none" strike="noStrike" dirty="0">
                          <a:solidFill>
                            <a:srgbClr val="000000"/>
                          </a:solidFill>
                          <a:latin typeface="Times New Roman"/>
                        </a:rPr>
                        <a:t>3.</a:t>
                      </a:r>
                    </a:p>
                  </a:txBody>
                  <a:tcPr marL="6876" marR="6876" marT="687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r>
                        <a:rPr lang="ru-RU" sz="1400" b="0" i="0" u="none" strike="noStrike" dirty="0">
                          <a:solidFill>
                            <a:srgbClr val="000000"/>
                          </a:solidFill>
                          <a:latin typeface="Times New Roman"/>
                        </a:rPr>
                        <a:t>Валовая продукция сельского </a:t>
                      </a:r>
                      <a:r>
                        <a:rPr lang="ru-RU" sz="1400" b="0" i="0" u="none" strike="noStrike" dirty="0" smtClean="0">
                          <a:solidFill>
                            <a:srgbClr val="000000"/>
                          </a:solidFill>
                          <a:latin typeface="Times New Roman"/>
                        </a:rPr>
                        <a:t>хозяйства, млн . руб.</a:t>
                      </a:r>
                      <a:endParaRPr lang="ru-RU" sz="1400" b="0" i="0" u="none" strike="noStrike" dirty="0">
                        <a:solidFill>
                          <a:srgbClr val="000000"/>
                        </a:solidFill>
                        <a:latin typeface="Times New Roman"/>
                      </a:endParaRPr>
                    </a:p>
                  </a:txBody>
                  <a:tcPr marL="6876" marR="6876" marT="687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a:lnSpc>
                          <a:spcPct val="115000"/>
                        </a:lnSpc>
                        <a:spcAft>
                          <a:spcPts val="0"/>
                        </a:spcAft>
                      </a:pPr>
                      <a:r>
                        <a:rPr lang="ru-RU" sz="1400" dirty="0" smtClean="0">
                          <a:solidFill>
                            <a:schemeClr val="tx1"/>
                          </a:solidFill>
                          <a:latin typeface="Times New Roman"/>
                          <a:ea typeface="Calibri"/>
                        </a:rPr>
                        <a:t>5 294,0</a:t>
                      </a:r>
                      <a:endParaRPr lang="ru-RU" sz="1400" dirty="0">
                        <a:solidFill>
                          <a:schemeClr val="tx1"/>
                        </a:solidFill>
                        <a:latin typeface="Times New Roman"/>
                        <a:ea typeface="Calibri"/>
                      </a:endParaRPr>
                    </a:p>
                  </a:txBody>
                  <a:tcPr marL="68578" marR="6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a:lnSpc>
                          <a:spcPct val="115000"/>
                        </a:lnSpc>
                        <a:spcAft>
                          <a:spcPts val="0"/>
                        </a:spcAft>
                      </a:pPr>
                      <a:r>
                        <a:rPr lang="ru-RU" sz="1400" dirty="0" smtClean="0">
                          <a:solidFill>
                            <a:schemeClr val="tx1"/>
                          </a:solidFill>
                          <a:latin typeface="Times New Roman"/>
                          <a:ea typeface="Calibri"/>
                        </a:rPr>
                        <a:t>11 090,0</a:t>
                      </a:r>
                      <a:endParaRPr lang="ru-RU" sz="1400" dirty="0">
                        <a:solidFill>
                          <a:schemeClr val="tx1"/>
                        </a:solidFill>
                        <a:latin typeface="Times New Roman"/>
                        <a:ea typeface="Calibri"/>
                      </a:endParaRPr>
                    </a:p>
                  </a:txBody>
                  <a:tcPr marL="68578" marR="6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a:lnSpc>
                          <a:spcPct val="115000"/>
                        </a:lnSpc>
                        <a:spcAft>
                          <a:spcPts val="0"/>
                        </a:spcAft>
                      </a:pPr>
                      <a:r>
                        <a:rPr lang="ru-RU" sz="1400" dirty="0" smtClean="0">
                          <a:solidFill>
                            <a:schemeClr val="tx1"/>
                          </a:solidFill>
                          <a:latin typeface="Times New Roman"/>
                          <a:ea typeface="Calibri"/>
                        </a:rPr>
                        <a:t>12 032,4</a:t>
                      </a:r>
                      <a:endParaRPr lang="ru-RU" sz="1400" dirty="0">
                        <a:solidFill>
                          <a:schemeClr val="tx1"/>
                        </a:solidFill>
                        <a:latin typeface="Times New Roman"/>
                        <a:ea typeface="Calibri"/>
                      </a:endParaRPr>
                    </a:p>
                  </a:txBody>
                  <a:tcPr marL="68578" marR="6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8705">
                <a:tc>
                  <a:txBody>
                    <a:bodyPr/>
                    <a:lstStyle/>
                    <a:p>
                      <a:pPr algn="ctr" fontAlgn="t"/>
                      <a:r>
                        <a:rPr lang="ru-RU" sz="1400" b="0" i="0" u="none" strike="noStrike" dirty="0">
                          <a:solidFill>
                            <a:srgbClr val="000000"/>
                          </a:solidFill>
                          <a:latin typeface="Times New Roman"/>
                        </a:rPr>
                        <a:t>4.</a:t>
                      </a:r>
                    </a:p>
                  </a:txBody>
                  <a:tcPr marL="6876" marR="6876" marT="687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defTabSz="914400" rtl="0" eaLnBrk="1" fontAlgn="t" latinLnBrk="0" hangingPunct="1">
                        <a:lnSpc>
                          <a:spcPct val="100000"/>
                        </a:lnSpc>
                        <a:spcBef>
                          <a:spcPts val="0"/>
                        </a:spcBef>
                        <a:spcAft>
                          <a:spcPts val="0"/>
                        </a:spcAft>
                        <a:buClrTx/>
                        <a:buSzTx/>
                        <a:buFontTx/>
                        <a:buNone/>
                        <a:tabLst/>
                        <a:defRPr/>
                      </a:pPr>
                      <a:r>
                        <a:rPr lang="ru-RU" sz="1400" b="0" i="0" u="none" strike="noStrike" dirty="0" smtClean="0">
                          <a:solidFill>
                            <a:srgbClr val="000000"/>
                          </a:solidFill>
                          <a:latin typeface="Times New Roman"/>
                        </a:rPr>
                        <a:t>Оборот  розничной торговли</a:t>
                      </a:r>
                      <a:r>
                        <a:rPr lang="ru-RU" sz="1400" b="0" i="0" u="none" strike="noStrike" baseline="0" dirty="0" smtClean="0">
                          <a:solidFill>
                            <a:srgbClr val="000000"/>
                          </a:solidFill>
                          <a:latin typeface="Times New Roman"/>
                        </a:rPr>
                        <a:t> </a:t>
                      </a:r>
                      <a:r>
                        <a:rPr lang="ru-RU" sz="1400" b="0" i="0" u="none" strike="noStrike" dirty="0" smtClean="0">
                          <a:solidFill>
                            <a:srgbClr val="000000"/>
                          </a:solidFill>
                          <a:latin typeface="Times New Roman"/>
                        </a:rPr>
                        <a:t>(по крупным и средним), млн . руб.</a:t>
                      </a:r>
                    </a:p>
                  </a:txBody>
                  <a:tcPr marL="6876" marR="6876" marT="687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a:lnSpc>
                          <a:spcPct val="115000"/>
                        </a:lnSpc>
                        <a:spcAft>
                          <a:spcPts val="0"/>
                        </a:spcAft>
                      </a:pPr>
                      <a:r>
                        <a:rPr lang="ru-RU" sz="1400" dirty="0" smtClean="0">
                          <a:solidFill>
                            <a:schemeClr val="tx1"/>
                          </a:solidFill>
                          <a:latin typeface="Times New Roman"/>
                          <a:ea typeface="Calibri"/>
                        </a:rPr>
                        <a:t>143,4</a:t>
                      </a:r>
                      <a:endParaRPr lang="ru-RU" sz="1400" dirty="0">
                        <a:solidFill>
                          <a:schemeClr val="tx1"/>
                        </a:solidFill>
                        <a:latin typeface="Times New Roman"/>
                        <a:ea typeface="Calibri"/>
                      </a:endParaRPr>
                    </a:p>
                  </a:txBody>
                  <a:tcPr marL="68578" marR="6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a:lnSpc>
                          <a:spcPct val="115000"/>
                        </a:lnSpc>
                        <a:spcAft>
                          <a:spcPts val="0"/>
                        </a:spcAft>
                      </a:pPr>
                      <a:r>
                        <a:rPr lang="ru-RU" sz="1400" dirty="0" smtClean="0">
                          <a:solidFill>
                            <a:schemeClr val="tx1"/>
                          </a:solidFill>
                          <a:latin typeface="Times New Roman"/>
                          <a:ea typeface="Calibri"/>
                        </a:rPr>
                        <a:t>278,8</a:t>
                      </a:r>
                      <a:endParaRPr lang="ru-RU" sz="1400" dirty="0">
                        <a:solidFill>
                          <a:schemeClr val="tx1"/>
                        </a:solidFill>
                        <a:latin typeface="Times New Roman"/>
                        <a:ea typeface="Calibri"/>
                      </a:endParaRPr>
                    </a:p>
                  </a:txBody>
                  <a:tcPr marL="68578" marR="6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a:lnSpc>
                          <a:spcPct val="115000"/>
                        </a:lnSpc>
                        <a:spcAft>
                          <a:spcPts val="0"/>
                        </a:spcAft>
                      </a:pPr>
                      <a:r>
                        <a:rPr lang="ru-RU" sz="1400" dirty="0" smtClean="0">
                          <a:solidFill>
                            <a:schemeClr val="tx1"/>
                          </a:solidFill>
                          <a:latin typeface="Times New Roman"/>
                          <a:ea typeface="Calibri"/>
                        </a:rPr>
                        <a:t>400,0</a:t>
                      </a:r>
                      <a:endParaRPr lang="ru-RU" sz="1400" dirty="0">
                        <a:solidFill>
                          <a:schemeClr val="tx1"/>
                        </a:solidFill>
                        <a:latin typeface="Times New Roman"/>
                        <a:ea typeface="Calibri"/>
                      </a:endParaRPr>
                    </a:p>
                  </a:txBody>
                  <a:tcPr marL="68578" marR="6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1929">
                <a:tc>
                  <a:txBody>
                    <a:bodyPr/>
                    <a:lstStyle/>
                    <a:p>
                      <a:pPr algn="ctr" fontAlgn="t"/>
                      <a:r>
                        <a:rPr lang="ru-RU" sz="1400" b="0" i="0" u="none" strike="noStrike" dirty="0">
                          <a:solidFill>
                            <a:srgbClr val="000000"/>
                          </a:solidFill>
                          <a:latin typeface="Times New Roman"/>
                        </a:rPr>
                        <a:t>5.</a:t>
                      </a:r>
                    </a:p>
                  </a:txBody>
                  <a:tcPr marL="6876" marR="6876" marT="687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defTabSz="914400" rtl="0" eaLnBrk="1" fontAlgn="t" latinLnBrk="0" hangingPunct="1">
                        <a:lnSpc>
                          <a:spcPct val="100000"/>
                        </a:lnSpc>
                        <a:spcBef>
                          <a:spcPts val="0"/>
                        </a:spcBef>
                        <a:spcAft>
                          <a:spcPts val="0"/>
                        </a:spcAft>
                        <a:buClrTx/>
                        <a:buSzTx/>
                        <a:buFontTx/>
                        <a:buNone/>
                        <a:tabLst/>
                        <a:defRPr/>
                      </a:pPr>
                      <a:r>
                        <a:rPr lang="ru-RU" sz="1400" b="0" i="0" u="none" strike="noStrike" dirty="0" smtClean="0">
                          <a:solidFill>
                            <a:srgbClr val="000000"/>
                          </a:solidFill>
                          <a:latin typeface="Times New Roman"/>
                        </a:rPr>
                        <a:t>Объем платных услуг (по крупным и средним), млн . руб.</a:t>
                      </a:r>
                    </a:p>
                  </a:txBody>
                  <a:tcPr marL="6876" marR="6876" marT="687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a:lnSpc>
                          <a:spcPct val="115000"/>
                        </a:lnSpc>
                        <a:spcAft>
                          <a:spcPts val="0"/>
                        </a:spcAft>
                      </a:pPr>
                      <a:r>
                        <a:rPr lang="ru-RU" sz="1400" dirty="0" smtClean="0">
                          <a:solidFill>
                            <a:schemeClr val="tx1"/>
                          </a:solidFill>
                          <a:latin typeface="Times New Roman"/>
                          <a:ea typeface="Calibri"/>
                        </a:rPr>
                        <a:t>246,9</a:t>
                      </a:r>
                      <a:endParaRPr lang="ru-RU" sz="1400" dirty="0">
                        <a:solidFill>
                          <a:schemeClr val="tx1"/>
                        </a:solidFill>
                        <a:latin typeface="Times New Roman"/>
                        <a:ea typeface="Calibri"/>
                      </a:endParaRPr>
                    </a:p>
                  </a:txBody>
                  <a:tcPr marL="68578" marR="6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a:lnSpc>
                          <a:spcPct val="115000"/>
                        </a:lnSpc>
                        <a:spcAft>
                          <a:spcPts val="0"/>
                        </a:spcAft>
                      </a:pPr>
                      <a:r>
                        <a:rPr lang="ru-RU" sz="1400" dirty="0" smtClean="0">
                          <a:solidFill>
                            <a:schemeClr val="tx1"/>
                          </a:solidFill>
                          <a:latin typeface="Times New Roman"/>
                          <a:ea typeface="Calibri"/>
                        </a:rPr>
                        <a:t>262,0</a:t>
                      </a:r>
                      <a:endParaRPr lang="ru-RU" sz="1400" dirty="0">
                        <a:solidFill>
                          <a:schemeClr val="tx1"/>
                        </a:solidFill>
                        <a:latin typeface="Times New Roman"/>
                        <a:ea typeface="Calibri"/>
                      </a:endParaRPr>
                    </a:p>
                  </a:txBody>
                  <a:tcPr marL="68578" marR="6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a:lnSpc>
                          <a:spcPct val="115000"/>
                        </a:lnSpc>
                        <a:spcAft>
                          <a:spcPts val="0"/>
                        </a:spcAft>
                      </a:pPr>
                      <a:r>
                        <a:rPr lang="ru-RU" sz="1400" dirty="0" smtClean="0">
                          <a:solidFill>
                            <a:schemeClr val="tx1"/>
                          </a:solidFill>
                          <a:latin typeface="Times New Roman"/>
                          <a:ea typeface="Calibri"/>
                        </a:rPr>
                        <a:t>350,0</a:t>
                      </a:r>
                      <a:endParaRPr lang="ru-RU" sz="1400" dirty="0">
                        <a:solidFill>
                          <a:schemeClr val="tx1"/>
                        </a:solidFill>
                        <a:latin typeface="Times New Roman"/>
                        <a:ea typeface="Calibri"/>
                      </a:endParaRPr>
                    </a:p>
                  </a:txBody>
                  <a:tcPr marL="68578" marR="6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8705">
                <a:tc>
                  <a:txBody>
                    <a:bodyPr/>
                    <a:lstStyle/>
                    <a:p>
                      <a:pPr algn="ctr" fontAlgn="t"/>
                      <a:r>
                        <a:rPr lang="ru-RU" sz="1400" b="0" i="0" u="none" strike="noStrike" dirty="0">
                          <a:solidFill>
                            <a:srgbClr val="000000"/>
                          </a:solidFill>
                          <a:latin typeface="Times New Roman"/>
                        </a:rPr>
                        <a:t>6.</a:t>
                      </a:r>
                    </a:p>
                  </a:txBody>
                  <a:tcPr marL="6876" marR="6876" marT="687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defTabSz="914400" rtl="0" eaLnBrk="1" fontAlgn="t" latinLnBrk="0" hangingPunct="1">
                        <a:lnSpc>
                          <a:spcPct val="100000"/>
                        </a:lnSpc>
                        <a:spcBef>
                          <a:spcPts val="0"/>
                        </a:spcBef>
                        <a:spcAft>
                          <a:spcPts val="0"/>
                        </a:spcAft>
                        <a:buClrTx/>
                        <a:buSzTx/>
                        <a:buFontTx/>
                        <a:buNone/>
                        <a:tabLst/>
                        <a:defRPr/>
                      </a:pPr>
                      <a:r>
                        <a:rPr lang="ru-RU" sz="1400" b="0" i="0" u="none" strike="noStrike" dirty="0" smtClean="0">
                          <a:solidFill>
                            <a:srgbClr val="000000"/>
                          </a:solidFill>
                          <a:latin typeface="Times New Roman"/>
                        </a:rPr>
                        <a:t>Объем инвестиций в основной капитал (по крупным и средним), млн . руб.</a:t>
                      </a:r>
                    </a:p>
                  </a:txBody>
                  <a:tcPr marL="6876" marR="6876" marT="687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a:lnSpc>
                          <a:spcPct val="115000"/>
                        </a:lnSpc>
                        <a:spcAft>
                          <a:spcPts val="0"/>
                        </a:spcAft>
                      </a:pPr>
                      <a:r>
                        <a:rPr lang="ru-RU" sz="1400" dirty="0" smtClean="0">
                          <a:solidFill>
                            <a:schemeClr val="tx1"/>
                          </a:solidFill>
                          <a:latin typeface="Times New Roman"/>
                          <a:ea typeface="Calibri"/>
                        </a:rPr>
                        <a:t>9 473,0</a:t>
                      </a:r>
                      <a:endParaRPr lang="ru-RU" sz="1400" dirty="0">
                        <a:solidFill>
                          <a:schemeClr val="tx1"/>
                        </a:solidFill>
                        <a:latin typeface="Times New Roman"/>
                        <a:ea typeface="Calibri"/>
                      </a:endParaRPr>
                    </a:p>
                  </a:txBody>
                  <a:tcPr marL="68578" marR="6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a:lnSpc>
                          <a:spcPct val="115000"/>
                        </a:lnSpc>
                        <a:spcAft>
                          <a:spcPts val="0"/>
                        </a:spcAft>
                      </a:pPr>
                      <a:r>
                        <a:rPr lang="ru-RU" sz="1400" dirty="0" smtClean="0">
                          <a:solidFill>
                            <a:schemeClr val="tx1"/>
                          </a:solidFill>
                          <a:latin typeface="Times New Roman"/>
                          <a:ea typeface="Calibri"/>
                        </a:rPr>
                        <a:t>6 581,7</a:t>
                      </a:r>
                      <a:endParaRPr lang="ru-RU" sz="1400" dirty="0">
                        <a:solidFill>
                          <a:schemeClr val="tx1"/>
                        </a:solidFill>
                        <a:latin typeface="Times New Roman"/>
                        <a:ea typeface="Calibri"/>
                      </a:endParaRPr>
                    </a:p>
                  </a:txBody>
                  <a:tcPr marL="68578" marR="6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a:lnSpc>
                          <a:spcPct val="115000"/>
                        </a:lnSpc>
                        <a:spcAft>
                          <a:spcPts val="0"/>
                        </a:spcAft>
                      </a:pPr>
                      <a:r>
                        <a:rPr lang="ru-RU" sz="1400" dirty="0" smtClean="0">
                          <a:solidFill>
                            <a:schemeClr val="tx1"/>
                          </a:solidFill>
                          <a:latin typeface="Times New Roman"/>
                          <a:ea typeface="Calibri"/>
                        </a:rPr>
                        <a:t>5 500,0</a:t>
                      </a:r>
                      <a:endParaRPr lang="ru-RU" sz="1400" dirty="0">
                        <a:solidFill>
                          <a:schemeClr val="tx1"/>
                        </a:solidFill>
                        <a:latin typeface="Times New Roman"/>
                        <a:ea typeface="Calibri"/>
                      </a:endParaRPr>
                    </a:p>
                  </a:txBody>
                  <a:tcPr marL="68578" marR="6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8705">
                <a:tc>
                  <a:txBody>
                    <a:bodyPr/>
                    <a:lstStyle/>
                    <a:p>
                      <a:pPr algn="ctr" fontAlgn="t"/>
                      <a:r>
                        <a:rPr lang="ru-RU" sz="1400" b="0" i="0" u="none" strike="noStrike" dirty="0">
                          <a:solidFill>
                            <a:srgbClr val="000000"/>
                          </a:solidFill>
                          <a:latin typeface="Times New Roman"/>
                        </a:rPr>
                        <a:t>7.</a:t>
                      </a:r>
                    </a:p>
                  </a:txBody>
                  <a:tcPr marL="6876" marR="6876" marT="687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defTabSz="914400" rtl="0" eaLnBrk="1" fontAlgn="t" latinLnBrk="0" hangingPunct="1">
                        <a:lnSpc>
                          <a:spcPct val="100000"/>
                        </a:lnSpc>
                        <a:spcBef>
                          <a:spcPts val="0"/>
                        </a:spcBef>
                        <a:spcAft>
                          <a:spcPts val="0"/>
                        </a:spcAft>
                        <a:buClrTx/>
                        <a:buSzTx/>
                        <a:buFontTx/>
                        <a:buNone/>
                        <a:tabLst/>
                        <a:defRPr/>
                      </a:pPr>
                      <a:r>
                        <a:rPr lang="ru-RU" sz="1400" b="0" i="0" u="none" strike="noStrike" dirty="0" smtClean="0">
                          <a:solidFill>
                            <a:srgbClr val="000000"/>
                          </a:solidFill>
                          <a:latin typeface="Times New Roman"/>
                        </a:rPr>
                        <a:t>Количество организаций, ед.</a:t>
                      </a:r>
                    </a:p>
                    <a:p>
                      <a:pPr algn="just" fontAlgn="t"/>
                      <a:endParaRPr lang="ru-RU" sz="1400" b="0" i="0" u="none" strike="noStrike" dirty="0">
                        <a:solidFill>
                          <a:srgbClr val="000000"/>
                        </a:solidFill>
                        <a:latin typeface="Times New Roman"/>
                      </a:endParaRPr>
                    </a:p>
                  </a:txBody>
                  <a:tcPr marL="6876" marR="6876" marT="687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a:lnSpc>
                          <a:spcPct val="115000"/>
                        </a:lnSpc>
                        <a:spcAft>
                          <a:spcPts val="0"/>
                        </a:spcAft>
                      </a:pPr>
                      <a:r>
                        <a:rPr lang="ru-RU" sz="1400" dirty="0" smtClean="0">
                          <a:solidFill>
                            <a:schemeClr val="tx1"/>
                          </a:solidFill>
                          <a:latin typeface="Times New Roman"/>
                          <a:ea typeface="Calibri"/>
                        </a:rPr>
                        <a:t>253,0</a:t>
                      </a:r>
                      <a:endParaRPr lang="ru-RU" sz="1400" dirty="0">
                        <a:solidFill>
                          <a:schemeClr val="tx1"/>
                        </a:solidFill>
                        <a:latin typeface="Times New Roman"/>
                        <a:ea typeface="Calibri"/>
                      </a:endParaRPr>
                    </a:p>
                  </a:txBody>
                  <a:tcPr marL="68578" marR="6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a:lnSpc>
                          <a:spcPct val="115000"/>
                        </a:lnSpc>
                        <a:spcAft>
                          <a:spcPts val="0"/>
                        </a:spcAft>
                      </a:pPr>
                      <a:r>
                        <a:rPr lang="ru-RU" sz="1400" dirty="0" smtClean="0">
                          <a:solidFill>
                            <a:schemeClr val="tx1"/>
                          </a:solidFill>
                          <a:latin typeface="Times New Roman"/>
                          <a:ea typeface="Calibri"/>
                        </a:rPr>
                        <a:t>270,0</a:t>
                      </a:r>
                      <a:endParaRPr lang="ru-RU" sz="1400" dirty="0">
                        <a:solidFill>
                          <a:schemeClr val="tx1"/>
                        </a:solidFill>
                        <a:latin typeface="Times New Roman"/>
                        <a:ea typeface="Calibri"/>
                      </a:endParaRPr>
                    </a:p>
                  </a:txBody>
                  <a:tcPr marL="68578" marR="6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a:lnSpc>
                          <a:spcPct val="115000"/>
                        </a:lnSpc>
                        <a:spcAft>
                          <a:spcPts val="0"/>
                        </a:spcAft>
                      </a:pPr>
                      <a:r>
                        <a:rPr lang="ru-RU" sz="1400" dirty="0" smtClean="0">
                          <a:solidFill>
                            <a:schemeClr val="tx1"/>
                          </a:solidFill>
                          <a:latin typeface="Times New Roman"/>
                          <a:ea typeface="Calibri"/>
                        </a:rPr>
                        <a:t>275,0</a:t>
                      </a:r>
                      <a:endParaRPr lang="ru-RU" sz="1400" dirty="0">
                        <a:solidFill>
                          <a:schemeClr val="tx1"/>
                        </a:solidFill>
                        <a:latin typeface="Times New Roman"/>
                        <a:ea typeface="Calibri"/>
                      </a:endParaRPr>
                    </a:p>
                  </a:txBody>
                  <a:tcPr marL="68578" marR="6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8705">
                <a:tc>
                  <a:txBody>
                    <a:bodyPr/>
                    <a:lstStyle/>
                    <a:p>
                      <a:pPr algn="ctr" fontAlgn="t"/>
                      <a:r>
                        <a:rPr lang="ru-RU" sz="1400" b="0" i="0" u="none" strike="noStrike" dirty="0">
                          <a:solidFill>
                            <a:srgbClr val="000000"/>
                          </a:solidFill>
                          <a:latin typeface="Times New Roman"/>
                        </a:rPr>
                        <a:t>8.</a:t>
                      </a:r>
                    </a:p>
                  </a:txBody>
                  <a:tcPr marL="6876" marR="6876" marT="687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ru-RU" sz="1400" b="0" i="0" u="none" strike="noStrike" dirty="0" smtClean="0">
                          <a:solidFill>
                            <a:srgbClr val="000000"/>
                          </a:solidFill>
                          <a:latin typeface="Times New Roman"/>
                        </a:rPr>
                        <a:t>Количество индивидуальных предпринимателей, ед.</a:t>
                      </a:r>
                      <a:endParaRPr lang="ru-RU" sz="1400" b="0" i="0" u="none" strike="noStrike" dirty="0">
                        <a:solidFill>
                          <a:srgbClr val="000000"/>
                        </a:solidFill>
                        <a:latin typeface="Times New Roman"/>
                      </a:endParaRPr>
                    </a:p>
                  </a:txBody>
                  <a:tcPr marL="6876" marR="6876" marT="687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a:lnSpc>
                          <a:spcPct val="115000"/>
                        </a:lnSpc>
                        <a:spcAft>
                          <a:spcPts val="0"/>
                        </a:spcAft>
                      </a:pPr>
                      <a:r>
                        <a:rPr lang="ru-RU" sz="1400" dirty="0" smtClean="0">
                          <a:solidFill>
                            <a:schemeClr val="tx1"/>
                          </a:solidFill>
                          <a:latin typeface="Times New Roman"/>
                          <a:ea typeface="Calibri"/>
                        </a:rPr>
                        <a:t>599,0</a:t>
                      </a:r>
                      <a:endParaRPr lang="ru-RU" sz="1400" dirty="0">
                        <a:solidFill>
                          <a:schemeClr val="tx1"/>
                        </a:solidFill>
                        <a:latin typeface="Times New Roman"/>
                        <a:ea typeface="Calibri"/>
                      </a:endParaRPr>
                    </a:p>
                  </a:txBody>
                  <a:tcPr marL="68578" marR="6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a:lnSpc>
                          <a:spcPct val="115000"/>
                        </a:lnSpc>
                        <a:spcAft>
                          <a:spcPts val="0"/>
                        </a:spcAft>
                      </a:pPr>
                      <a:r>
                        <a:rPr lang="ru-RU" sz="1400" dirty="0" smtClean="0">
                          <a:solidFill>
                            <a:schemeClr val="tx1"/>
                          </a:solidFill>
                          <a:latin typeface="Times New Roman"/>
                          <a:ea typeface="Calibri"/>
                        </a:rPr>
                        <a:t>594,0</a:t>
                      </a:r>
                      <a:endParaRPr lang="ru-RU" sz="1400" dirty="0">
                        <a:solidFill>
                          <a:schemeClr val="tx1"/>
                        </a:solidFill>
                        <a:latin typeface="Times New Roman"/>
                        <a:ea typeface="Calibri"/>
                      </a:endParaRPr>
                    </a:p>
                  </a:txBody>
                  <a:tcPr marL="68578" marR="6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a:lnSpc>
                          <a:spcPct val="115000"/>
                        </a:lnSpc>
                        <a:spcAft>
                          <a:spcPts val="0"/>
                        </a:spcAft>
                      </a:pPr>
                      <a:r>
                        <a:rPr lang="ru-RU" sz="1400" dirty="0" smtClean="0">
                          <a:solidFill>
                            <a:schemeClr val="tx1"/>
                          </a:solidFill>
                          <a:latin typeface="Times New Roman"/>
                          <a:ea typeface="Calibri"/>
                        </a:rPr>
                        <a:t>633,0</a:t>
                      </a:r>
                      <a:endParaRPr lang="ru-RU" sz="1400" dirty="0">
                        <a:solidFill>
                          <a:schemeClr val="tx1"/>
                        </a:solidFill>
                        <a:latin typeface="Times New Roman"/>
                        <a:ea typeface="Calibri"/>
                      </a:endParaRPr>
                    </a:p>
                  </a:txBody>
                  <a:tcPr marL="68578" marR="6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88913"/>
            <a:ext cx="8229600" cy="936625"/>
          </a:xfrm>
        </p:spPr>
        <p:txBody>
          <a:bodyPr rtlCol="0">
            <a:noAutofit/>
          </a:bodyPr>
          <a:lstStyle/>
          <a:p>
            <a:pPr eaLnBrk="1" fontAlgn="auto" hangingPunct="1">
              <a:spcAft>
                <a:spcPts val="0"/>
              </a:spcAft>
              <a:defRPr/>
            </a:pPr>
            <a:r>
              <a:rPr lang="ru-RU" sz="1200" b="1" i="1" dirty="0" smtClean="0">
                <a:effectLst>
                  <a:outerShdw blurRad="38100" dist="38100" dir="2700000" algn="tl">
                    <a:srgbClr val="000000">
                      <a:alpha val="43137"/>
                    </a:srgbClr>
                  </a:outerShdw>
                </a:effectLst>
                <a:latin typeface="Times New Roman" pitchFamily="18" charset="0"/>
                <a:cs typeface="Times New Roman" pitchFamily="18" charset="0"/>
              </a:rPr>
              <a:t/>
            </a:r>
            <a:br>
              <a:rPr lang="ru-RU" sz="1200" b="1" i="1" dirty="0" smtClean="0">
                <a:effectLst>
                  <a:outerShdw blurRad="38100" dist="38100" dir="2700000" algn="tl">
                    <a:srgbClr val="000000">
                      <a:alpha val="43137"/>
                    </a:srgbClr>
                  </a:outerShdw>
                </a:effectLst>
                <a:latin typeface="Times New Roman" pitchFamily="18" charset="0"/>
                <a:cs typeface="Times New Roman" pitchFamily="18" charset="0"/>
              </a:rPr>
            </a:br>
            <a:r>
              <a:rPr lang="ru-RU" sz="2000" b="1" i="1" dirty="0" smtClean="0">
                <a:effectLst>
                  <a:outerShdw blurRad="38100" dist="38100" dir="2700000" algn="tl">
                    <a:srgbClr val="000000">
                      <a:alpha val="43137"/>
                    </a:srgbClr>
                  </a:outerShdw>
                </a:effectLst>
                <a:latin typeface="Times New Roman" pitchFamily="18" charset="0"/>
                <a:cs typeface="Times New Roman" pitchFamily="18" charset="0"/>
              </a:rPr>
              <a:t>Основные показатели социально-экономического развития </a:t>
            </a:r>
            <a:br>
              <a:rPr lang="ru-RU" sz="2000" b="1" i="1" dirty="0" smtClean="0">
                <a:effectLst>
                  <a:outerShdw blurRad="38100" dist="38100" dir="2700000" algn="tl">
                    <a:srgbClr val="000000">
                      <a:alpha val="43137"/>
                    </a:srgbClr>
                  </a:outerShdw>
                </a:effectLst>
                <a:latin typeface="Times New Roman" pitchFamily="18" charset="0"/>
                <a:cs typeface="Times New Roman" pitchFamily="18" charset="0"/>
              </a:rPr>
            </a:br>
            <a:r>
              <a:rPr lang="ru-RU" sz="2000" b="1" i="1" dirty="0" smtClean="0">
                <a:effectLst>
                  <a:outerShdw blurRad="38100" dist="38100" dir="2700000" algn="tl">
                    <a:srgbClr val="000000">
                      <a:alpha val="43137"/>
                    </a:srgbClr>
                  </a:outerShdw>
                </a:effectLst>
                <a:latin typeface="Times New Roman" pitchFamily="18" charset="0"/>
                <a:cs typeface="Times New Roman" pitchFamily="18" charset="0"/>
              </a:rPr>
              <a:t>Михайловского муниципального района</a:t>
            </a:r>
            <a:r>
              <a:rPr lang="ru-RU" sz="1200" b="1" i="1" dirty="0" smtClean="0">
                <a:effectLst>
                  <a:outerShdw blurRad="38100" dist="38100" dir="2700000" algn="tl">
                    <a:srgbClr val="000000">
                      <a:alpha val="43137"/>
                    </a:srgbClr>
                  </a:outerShdw>
                </a:effectLst>
                <a:latin typeface="Times New Roman" pitchFamily="18" charset="0"/>
                <a:cs typeface="Times New Roman" pitchFamily="18" charset="0"/>
              </a:rPr>
              <a:t/>
            </a:r>
            <a:br>
              <a:rPr lang="ru-RU" sz="1200" b="1" i="1" dirty="0" smtClean="0">
                <a:effectLst>
                  <a:outerShdw blurRad="38100" dist="38100" dir="2700000" algn="tl">
                    <a:srgbClr val="000000">
                      <a:alpha val="43137"/>
                    </a:srgbClr>
                  </a:outerShdw>
                </a:effectLst>
                <a:latin typeface="Times New Roman" pitchFamily="18" charset="0"/>
                <a:cs typeface="Times New Roman" pitchFamily="18" charset="0"/>
              </a:rPr>
            </a:br>
            <a:endParaRPr lang="ru-RU" sz="2300" b="1" dirty="0">
              <a:latin typeface="Times New Roman" pitchFamily="18" charset="0"/>
              <a:cs typeface="Times New Roman" pitchFamily="18" charset="0"/>
            </a:endParaRPr>
          </a:p>
        </p:txBody>
      </p:sp>
      <p:graphicFrame>
        <p:nvGraphicFramePr>
          <p:cNvPr id="4" name="Таблица 3"/>
          <p:cNvGraphicFramePr>
            <a:graphicFrameLocks noGrp="1"/>
          </p:cNvGraphicFramePr>
          <p:nvPr>
            <p:extLst>
              <p:ext uri="{D42A27DB-BD31-4B8C-83A1-F6EECF244321}">
                <p14:modId xmlns:p14="http://schemas.microsoft.com/office/powerpoint/2010/main" val="3775279999"/>
              </p:ext>
            </p:extLst>
          </p:nvPr>
        </p:nvGraphicFramePr>
        <p:xfrm>
          <a:off x="323528" y="942022"/>
          <a:ext cx="8424863" cy="5687316"/>
        </p:xfrm>
        <a:graphic>
          <a:graphicData uri="http://schemas.openxmlformats.org/drawingml/2006/table">
            <a:tbl>
              <a:tblPr/>
              <a:tblGrid>
                <a:gridCol w="372782"/>
                <a:gridCol w="4398822"/>
                <a:gridCol w="1192901"/>
                <a:gridCol w="1236544"/>
                <a:gridCol w="1223814"/>
              </a:tblGrid>
              <a:tr h="870557">
                <a:tc>
                  <a:txBody>
                    <a:bodyPr/>
                    <a:lstStyle/>
                    <a:p>
                      <a:pPr algn="ctr" fontAlgn="t"/>
                      <a:r>
                        <a:rPr lang="ru-RU" sz="1400" b="1" i="1" u="none" strike="noStrike" dirty="0">
                          <a:solidFill>
                            <a:srgbClr val="000000"/>
                          </a:solidFill>
                          <a:latin typeface="Times New Roman"/>
                        </a:rPr>
                        <a:t>№ </a:t>
                      </a:r>
                      <a:r>
                        <a:rPr lang="ru-RU" sz="1400" b="1" i="1" u="none" strike="noStrike" dirty="0" err="1">
                          <a:solidFill>
                            <a:srgbClr val="000000"/>
                          </a:solidFill>
                          <a:latin typeface="Times New Roman"/>
                        </a:rPr>
                        <a:t>n</a:t>
                      </a:r>
                      <a:r>
                        <a:rPr lang="ru-RU" sz="1400" b="1" i="1" u="none" strike="noStrike" dirty="0">
                          <a:solidFill>
                            <a:srgbClr val="000000"/>
                          </a:solidFill>
                          <a:latin typeface="Times New Roman"/>
                        </a:rPr>
                        <a:t>/</a:t>
                      </a:r>
                      <a:r>
                        <a:rPr lang="ru-RU" sz="1400" b="1" i="1" u="none" strike="noStrike" dirty="0" err="1">
                          <a:solidFill>
                            <a:srgbClr val="000000"/>
                          </a:solidFill>
                          <a:latin typeface="Times New Roman"/>
                        </a:rPr>
                        <a:t>n</a:t>
                      </a:r>
                      <a:endParaRPr lang="ru-RU" sz="1400" b="1" i="1" u="none" strike="noStrike" dirty="0">
                        <a:solidFill>
                          <a:srgbClr val="000000"/>
                        </a:solidFill>
                        <a:latin typeface="Times New Roman"/>
                      </a:endParaRPr>
                    </a:p>
                  </a:txBody>
                  <a:tcPr marL="5644" marR="5644" marT="564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400" b="1" i="1" u="none" strike="noStrike" dirty="0">
                          <a:solidFill>
                            <a:srgbClr val="000000"/>
                          </a:solidFill>
                          <a:latin typeface="Times New Roman"/>
                        </a:rPr>
                        <a:t>Наименование показателя</a:t>
                      </a:r>
                    </a:p>
                  </a:txBody>
                  <a:tcPr marL="5644" marR="5644" marT="564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400" b="1" i="1" u="none" strike="noStrike" dirty="0" smtClean="0">
                          <a:solidFill>
                            <a:srgbClr val="000000"/>
                          </a:solidFill>
                          <a:latin typeface="Times New Roman"/>
                        </a:rPr>
                        <a:t>2021 </a:t>
                      </a:r>
                      <a:r>
                        <a:rPr lang="ru-RU" sz="1400" b="1" i="1" u="none" strike="noStrike" dirty="0">
                          <a:solidFill>
                            <a:srgbClr val="000000"/>
                          </a:solidFill>
                          <a:latin typeface="Times New Roman"/>
                        </a:rPr>
                        <a:t>г. </a:t>
                      </a:r>
                      <a:r>
                        <a:rPr lang="ru-RU" sz="1400" b="1" i="1" u="none" strike="noStrike" dirty="0" smtClean="0">
                          <a:solidFill>
                            <a:srgbClr val="000000"/>
                          </a:solidFill>
                          <a:latin typeface="Times New Roman"/>
                        </a:rPr>
                        <a:t>отчет</a:t>
                      </a:r>
                    </a:p>
                  </a:txBody>
                  <a:tcPr marL="6876" marR="6876" marT="687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ru-RU" sz="1400" b="1" i="1" u="none" strike="noStrike" dirty="0">
                          <a:solidFill>
                            <a:srgbClr val="000000"/>
                          </a:solidFill>
                          <a:latin typeface="Times New Roman"/>
                        </a:rPr>
                        <a:t> </a:t>
                      </a:r>
                      <a:r>
                        <a:rPr lang="ru-RU" sz="1400" b="1" i="1" u="none" strike="noStrike" dirty="0" smtClean="0">
                          <a:solidFill>
                            <a:srgbClr val="000000"/>
                          </a:solidFill>
                          <a:latin typeface="Times New Roman"/>
                        </a:rPr>
                        <a:t>2022 г</a:t>
                      </a:r>
                      <a:r>
                        <a:rPr lang="ru-RU" sz="1400" b="1" i="1" u="none" strike="noStrike" dirty="0">
                          <a:solidFill>
                            <a:srgbClr val="000000"/>
                          </a:solidFill>
                          <a:latin typeface="Times New Roman"/>
                        </a:rPr>
                        <a:t>. </a:t>
                      </a:r>
                      <a:r>
                        <a:rPr lang="ru-RU" sz="1400" b="1" i="1" u="none" strike="noStrike" dirty="0" smtClean="0">
                          <a:solidFill>
                            <a:srgbClr val="000000"/>
                          </a:solidFill>
                          <a:latin typeface="Times New Roman"/>
                        </a:rPr>
                        <a:t>отчет</a:t>
                      </a:r>
                    </a:p>
                    <a:p>
                      <a:pPr algn="ctr" fontAlgn="t"/>
                      <a:r>
                        <a:rPr lang="ru-RU" sz="1400" b="1" i="1" u="none" strike="noStrike" dirty="0" smtClean="0">
                          <a:solidFill>
                            <a:srgbClr val="000000"/>
                          </a:solidFill>
                          <a:latin typeface="Times New Roman"/>
                        </a:rPr>
                        <a:t> </a:t>
                      </a:r>
                      <a:endParaRPr lang="ru-RU" sz="1400" b="1" i="1" u="none" strike="noStrike" dirty="0">
                        <a:solidFill>
                          <a:srgbClr val="000000"/>
                        </a:solidFill>
                        <a:latin typeface="Times New Roman"/>
                      </a:endParaRPr>
                    </a:p>
                  </a:txBody>
                  <a:tcPr marL="6876" marR="6876" marT="687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400" b="1" i="1" u="none" strike="noStrike" dirty="0" smtClean="0">
                          <a:solidFill>
                            <a:srgbClr val="000000"/>
                          </a:solidFill>
                          <a:latin typeface="Times New Roman"/>
                        </a:rPr>
                        <a:t>2023 </a:t>
                      </a:r>
                      <a:r>
                        <a:rPr lang="ru-RU" sz="1400" b="1" i="1" u="none" strike="noStrike" dirty="0">
                          <a:solidFill>
                            <a:srgbClr val="000000"/>
                          </a:solidFill>
                          <a:latin typeface="Times New Roman"/>
                        </a:rPr>
                        <a:t>г. </a:t>
                      </a:r>
                      <a:r>
                        <a:rPr lang="ru-RU" sz="1400" b="1" i="1" u="none" strike="noStrike" dirty="0" smtClean="0">
                          <a:solidFill>
                            <a:srgbClr val="000000"/>
                          </a:solidFill>
                          <a:latin typeface="Times New Roman"/>
                        </a:rPr>
                        <a:t>отчет (предварительные данные)</a:t>
                      </a:r>
                    </a:p>
                  </a:txBody>
                  <a:tcPr marL="6876" marR="6876" marT="687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23810">
                <a:tc>
                  <a:txBody>
                    <a:bodyPr/>
                    <a:lstStyle/>
                    <a:p>
                      <a:pPr algn="ctr" fontAlgn="t"/>
                      <a:r>
                        <a:rPr lang="en-US" sz="1400" b="0" i="0" u="none" strike="noStrike" dirty="0">
                          <a:solidFill>
                            <a:srgbClr val="000000"/>
                          </a:solidFill>
                          <a:latin typeface="Times New Roman"/>
                        </a:rPr>
                        <a:t>1.</a:t>
                      </a:r>
                      <a:endParaRPr lang="ru-RU" sz="1400" b="0" i="0" u="none" strike="noStrike" dirty="0">
                        <a:solidFill>
                          <a:srgbClr val="000000"/>
                        </a:solidFill>
                        <a:latin typeface="Times New Roman"/>
                      </a:endParaRPr>
                    </a:p>
                  </a:txBody>
                  <a:tcPr marL="5644" marR="5644" marT="564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r>
                        <a:rPr lang="ru-RU" sz="1400" b="0" i="0" u="none" strike="noStrike" dirty="0">
                          <a:solidFill>
                            <a:srgbClr val="000000"/>
                          </a:solidFill>
                          <a:latin typeface="Times New Roman"/>
                        </a:rPr>
                        <a:t>Размер среднемесячной заработной платы в крупных и средних организациях, руб. </a:t>
                      </a:r>
                    </a:p>
                  </a:txBody>
                  <a:tcPr marL="5644" marR="5644" marT="564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a:lnSpc>
                          <a:spcPct val="115000"/>
                        </a:lnSpc>
                        <a:spcAft>
                          <a:spcPts val="0"/>
                        </a:spcAft>
                      </a:pPr>
                      <a:r>
                        <a:rPr lang="ru-RU" sz="1400" dirty="0" smtClean="0">
                          <a:solidFill>
                            <a:schemeClr val="tx1"/>
                          </a:solidFill>
                          <a:latin typeface="Times New Roman"/>
                          <a:ea typeface="Calibri"/>
                        </a:rPr>
                        <a:t>49 598,4</a:t>
                      </a:r>
                      <a:endParaRPr lang="ru-RU" sz="1400" dirty="0">
                        <a:solidFill>
                          <a:schemeClr val="tx1"/>
                        </a:solidFill>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a:lnSpc>
                          <a:spcPct val="115000"/>
                        </a:lnSpc>
                        <a:spcAft>
                          <a:spcPts val="0"/>
                        </a:spcAft>
                      </a:pPr>
                      <a:r>
                        <a:rPr lang="ru-RU" sz="1400" dirty="0" smtClean="0">
                          <a:solidFill>
                            <a:schemeClr val="tx1"/>
                          </a:solidFill>
                          <a:latin typeface="Times New Roman"/>
                          <a:ea typeface="Calibri"/>
                        </a:rPr>
                        <a:t>57 797,5</a:t>
                      </a:r>
                      <a:endParaRPr lang="ru-RU" sz="1400" dirty="0">
                        <a:solidFill>
                          <a:schemeClr val="tx1"/>
                        </a:solidFill>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a:lnSpc>
                          <a:spcPct val="115000"/>
                        </a:lnSpc>
                        <a:spcAft>
                          <a:spcPts val="0"/>
                        </a:spcAft>
                      </a:pPr>
                      <a:r>
                        <a:rPr lang="ru-RU" sz="1400" dirty="0" smtClean="0">
                          <a:solidFill>
                            <a:schemeClr val="tx1"/>
                          </a:solidFill>
                          <a:latin typeface="Times New Roman"/>
                          <a:ea typeface="Calibri"/>
                        </a:rPr>
                        <a:t>66 289,7</a:t>
                      </a:r>
                      <a:endParaRPr lang="ru-RU" sz="1400" dirty="0">
                        <a:solidFill>
                          <a:schemeClr val="tx1"/>
                        </a:solidFill>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0007">
                <a:tc>
                  <a:txBody>
                    <a:bodyPr/>
                    <a:lstStyle/>
                    <a:p>
                      <a:pPr algn="ctr" fontAlgn="t"/>
                      <a:r>
                        <a:rPr lang="ru-RU" sz="1400" b="0" i="0" u="none" strike="noStrike" dirty="0">
                          <a:solidFill>
                            <a:srgbClr val="000000"/>
                          </a:solidFill>
                          <a:latin typeface="Times New Roman"/>
                        </a:rPr>
                        <a:t>2.</a:t>
                      </a:r>
                    </a:p>
                  </a:txBody>
                  <a:tcPr marL="5644" marR="5644" marT="564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r>
                        <a:rPr lang="ru-RU" sz="1400" b="0" i="0" u="none" strike="noStrike" dirty="0">
                          <a:solidFill>
                            <a:srgbClr val="000000"/>
                          </a:solidFill>
                          <a:latin typeface="Times New Roman"/>
                        </a:rPr>
                        <a:t>Численность работающих в крупных и средних организациях,  чел.</a:t>
                      </a:r>
                    </a:p>
                  </a:txBody>
                  <a:tcPr marL="5644" marR="5644" marT="564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a:lnSpc>
                          <a:spcPct val="115000"/>
                        </a:lnSpc>
                        <a:spcAft>
                          <a:spcPts val="0"/>
                        </a:spcAft>
                      </a:pPr>
                      <a:r>
                        <a:rPr lang="ru-RU" sz="1400" dirty="0" smtClean="0">
                          <a:solidFill>
                            <a:schemeClr val="tx1"/>
                          </a:solidFill>
                          <a:latin typeface="Times New Roman"/>
                          <a:ea typeface="Calibri"/>
                        </a:rPr>
                        <a:t>5 136,0</a:t>
                      </a:r>
                      <a:endParaRPr lang="ru-RU" sz="1400" dirty="0">
                        <a:solidFill>
                          <a:schemeClr val="tx1"/>
                        </a:solidFill>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a:lnSpc>
                          <a:spcPct val="115000"/>
                        </a:lnSpc>
                        <a:spcAft>
                          <a:spcPts val="0"/>
                        </a:spcAft>
                      </a:pPr>
                      <a:r>
                        <a:rPr lang="ru-RU" sz="1400" dirty="0" smtClean="0">
                          <a:solidFill>
                            <a:schemeClr val="tx1"/>
                          </a:solidFill>
                          <a:latin typeface="Times New Roman"/>
                          <a:ea typeface="Calibri"/>
                        </a:rPr>
                        <a:t>5 419,0</a:t>
                      </a:r>
                      <a:endParaRPr lang="ru-RU" sz="1400" dirty="0">
                        <a:solidFill>
                          <a:schemeClr val="tx1"/>
                        </a:solidFill>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a:lnSpc>
                          <a:spcPct val="115000"/>
                        </a:lnSpc>
                        <a:spcAft>
                          <a:spcPts val="0"/>
                        </a:spcAft>
                      </a:pPr>
                      <a:r>
                        <a:rPr lang="ru-RU" sz="1400" dirty="0" smtClean="0">
                          <a:solidFill>
                            <a:schemeClr val="tx1"/>
                          </a:solidFill>
                          <a:latin typeface="Times New Roman"/>
                          <a:ea typeface="Calibri"/>
                        </a:rPr>
                        <a:t>5 800,0</a:t>
                      </a:r>
                      <a:endParaRPr lang="ru-RU" sz="1400" dirty="0">
                        <a:solidFill>
                          <a:schemeClr val="tx1"/>
                        </a:solidFill>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0007">
                <a:tc>
                  <a:txBody>
                    <a:bodyPr/>
                    <a:lstStyle/>
                    <a:p>
                      <a:pPr algn="ctr" fontAlgn="t"/>
                      <a:r>
                        <a:rPr lang="ru-RU" sz="1400" b="0" i="0" u="none" strike="noStrike" dirty="0">
                          <a:solidFill>
                            <a:srgbClr val="000000"/>
                          </a:solidFill>
                          <a:latin typeface="Times New Roman"/>
                        </a:rPr>
                        <a:t>3.</a:t>
                      </a:r>
                    </a:p>
                  </a:txBody>
                  <a:tcPr marL="5644" marR="5644" marT="564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ru-RU" sz="1400" b="0" i="0" u="none" strike="noStrike" dirty="0">
                          <a:solidFill>
                            <a:srgbClr val="000000"/>
                          </a:solidFill>
                          <a:latin typeface="Times New Roman"/>
                        </a:rPr>
                        <a:t>Численность </a:t>
                      </a:r>
                      <a:r>
                        <a:rPr lang="ru-RU" sz="1400" b="0" i="0" u="none" strike="noStrike" dirty="0" smtClean="0">
                          <a:solidFill>
                            <a:srgbClr val="000000"/>
                          </a:solidFill>
                          <a:latin typeface="Times New Roman"/>
                        </a:rPr>
                        <a:t>зарегистрированных</a:t>
                      </a:r>
                      <a:r>
                        <a:rPr lang="ru-RU" sz="1400" b="0" i="0" u="none" strike="noStrike" baseline="0" dirty="0" smtClean="0">
                          <a:solidFill>
                            <a:srgbClr val="000000"/>
                          </a:solidFill>
                          <a:latin typeface="Times New Roman"/>
                        </a:rPr>
                        <a:t> </a:t>
                      </a:r>
                      <a:r>
                        <a:rPr lang="ru-RU" sz="1400" b="0" i="0" u="none" strike="noStrike" dirty="0" smtClean="0">
                          <a:solidFill>
                            <a:srgbClr val="000000"/>
                          </a:solidFill>
                          <a:latin typeface="Times New Roman"/>
                        </a:rPr>
                        <a:t>безработных</a:t>
                      </a:r>
                      <a:r>
                        <a:rPr lang="ru-RU" sz="1400" b="0" i="0" u="none" strike="noStrike" dirty="0">
                          <a:solidFill>
                            <a:srgbClr val="000000"/>
                          </a:solidFill>
                          <a:latin typeface="Times New Roman"/>
                        </a:rPr>
                        <a:t>, чел. </a:t>
                      </a:r>
                    </a:p>
                  </a:txBody>
                  <a:tcPr marL="5644" marR="5644" marT="564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a:lnSpc>
                          <a:spcPct val="115000"/>
                        </a:lnSpc>
                        <a:spcAft>
                          <a:spcPts val="0"/>
                        </a:spcAft>
                      </a:pPr>
                      <a:r>
                        <a:rPr lang="ru-RU" sz="1400" dirty="0" smtClean="0">
                          <a:solidFill>
                            <a:schemeClr val="tx1"/>
                          </a:solidFill>
                          <a:latin typeface="Times New Roman"/>
                          <a:ea typeface="Calibri"/>
                        </a:rPr>
                        <a:t>185,0</a:t>
                      </a:r>
                      <a:endParaRPr lang="ru-RU" sz="1400" dirty="0">
                        <a:solidFill>
                          <a:schemeClr val="tx1"/>
                        </a:solidFill>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a:lnSpc>
                          <a:spcPct val="115000"/>
                        </a:lnSpc>
                        <a:spcAft>
                          <a:spcPts val="0"/>
                        </a:spcAft>
                      </a:pPr>
                      <a:r>
                        <a:rPr lang="ru-RU" sz="1400" dirty="0" smtClean="0">
                          <a:solidFill>
                            <a:schemeClr val="tx1"/>
                          </a:solidFill>
                          <a:latin typeface="Times New Roman"/>
                          <a:ea typeface="Calibri"/>
                        </a:rPr>
                        <a:t>147,0</a:t>
                      </a:r>
                      <a:endParaRPr lang="ru-RU" sz="1400" dirty="0">
                        <a:solidFill>
                          <a:schemeClr val="tx1"/>
                        </a:solidFill>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a:lnSpc>
                          <a:spcPct val="115000"/>
                        </a:lnSpc>
                        <a:spcAft>
                          <a:spcPts val="0"/>
                        </a:spcAft>
                      </a:pPr>
                      <a:r>
                        <a:rPr lang="ru-RU" sz="1400" dirty="0" smtClean="0">
                          <a:solidFill>
                            <a:schemeClr val="tx1"/>
                          </a:solidFill>
                          <a:latin typeface="Times New Roman"/>
                          <a:ea typeface="Calibri"/>
                        </a:rPr>
                        <a:t>135,0</a:t>
                      </a:r>
                      <a:endParaRPr lang="ru-RU" sz="1400" dirty="0">
                        <a:solidFill>
                          <a:schemeClr val="tx1"/>
                        </a:solidFill>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9051">
                <a:tc>
                  <a:txBody>
                    <a:bodyPr/>
                    <a:lstStyle/>
                    <a:p>
                      <a:pPr algn="ctr" fontAlgn="t"/>
                      <a:r>
                        <a:rPr lang="ru-RU" sz="1400" b="0" i="0" u="none" strike="noStrike" dirty="0">
                          <a:solidFill>
                            <a:srgbClr val="000000"/>
                          </a:solidFill>
                          <a:latin typeface="Times New Roman"/>
                        </a:rPr>
                        <a:t>4.</a:t>
                      </a:r>
                    </a:p>
                  </a:txBody>
                  <a:tcPr marL="5644" marR="5644" marT="564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r>
                        <a:rPr lang="ru-RU" sz="1400" b="0" i="0" u="none" strike="noStrike" dirty="0">
                          <a:solidFill>
                            <a:srgbClr val="000000"/>
                          </a:solidFill>
                          <a:latin typeface="Times New Roman"/>
                        </a:rPr>
                        <a:t>Уровень зарегистрированной  безработицы, %       </a:t>
                      </a:r>
                    </a:p>
                  </a:txBody>
                  <a:tcPr marL="5644" marR="5644" marT="564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a:lnSpc>
                          <a:spcPct val="115000"/>
                        </a:lnSpc>
                        <a:spcAft>
                          <a:spcPts val="0"/>
                        </a:spcAft>
                      </a:pPr>
                      <a:r>
                        <a:rPr lang="ru-RU" sz="1400" dirty="0" smtClean="0">
                          <a:solidFill>
                            <a:schemeClr val="tx1"/>
                          </a:solidFill>
                          <a:latin typeface="Times New Roman"/>
                          <a:ea typeface="Calibri"/>
                        </a:rPr>
                        <a:t>1,4</a:t>
                      </a:r>
                      <a:endParaRPr lang="ru-RU" sz="1400" dirty="0">
                        <a:solidFill>
                          <a:schemeClr val="tx1"/>
                        </a:solidFill>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a:lnSpc>
                          <a:spcPct val="115000"/>
                        </a:lnSpc>
                        <a:spcAft>
                          <a:spcPts val="0"/>
                        </a:spcAft>
                      </a:pPr>
                      <a:r>
                        <a:rPr lang="ru-RU" sz="1400" dirty="0" smtClean="0">
                          <a:solidFill>
                            <a:schemeClr val="tx1"/>
                          </a:solidFill>
                          <a:latin typeface="Times New Roman"/>
                          <a:ea typeface="Calibri"/>
                        </a:rPr>
                        <a:t>1,0</a:t>
                      </a:r>
                      <a:endParaRPr lang="ru-RU" sz="1400" dirty="0">
                        <a:solidFill>
                          <a:schemeClr val="tx1"/>
                        </a:solidFill>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a:lnSpc>
                          <a:spcPct val="115000"/>
                        </a:lnSpc>
                        <a:spcAft>
                          <a:spcPts val="0"/>
                        </a:spcAft>
                      </a:pPr>
                      <a:r>
                        <a:rPr lang="ru-RU" sz="1400" dirty="0" smtClean="0">
                          <a:solidFill>
                            <a:schemeClr val="tx1"/>
                          </a:solidFill>
                          <a:latin typeface="Times New Roman"/>
                          <a:ea typeface="Calibri"/>
                        </a:rPr>
                        <a:t>1,0</a:t>
                      </a:r>
                      <a:endParaRPr lang="ru-RU" sz="1400" dirty="0">
                        <a:solidFill>
                          <a:schemeClr val="tx1"/>
                        </a:solidFill>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2506">
                <a:tc>
                  <a:txBody>
                    <a:bodyPr/>
                    <a:lstStyle/>
                    <a:p>
                      <a:pPr algn="ctr" fontAlgn="t"/>
                      <a:r>
                        <a:rPr lang="ru-RU" sz="1400" b="0" i="0" u="none" strike="noStrike" dirty="0">
                          <a:solidFill>
                            <a:srgbClr val="000000"/>
                          </a:solidFill>
                          <a:latin typeface="Times New Roman"/>
                        </a:rPr>
                        <a:t>5.</a:t>
                      </a:r>
                    </a:p>
                  </a:txBody>
                  <a:tcPr marL="5644" marR="5644" marT="564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r>
                        <a:rPr lang="ru-RU" sz="1400" b="0" i="0" u="none" strike="noStrike" dirty="0" smtClean="0">
                          <a:solidFill>
                            <a:srgbClr val="000000"/>
                          </a:solidFill>
                          <a:latin typeface="Times New Roman"/>
                        </a:rPr>
                        <a:t>Численность населения старше</a:t>
                      </a:r>
                      <a:r>
                        <a:rPr lang="ru-RU" sz="1400" b="0" i="0" u="none" strike="noStrike" baseline="0" dirty="0" smtClean="0">
                          <a:solidFill>
                            <a:srgbClr val="000000"/>
                          </a:solidFill>
                          <a:latin typeface="Times New Roman"/>
                        </a:rPr>
                        <a:t> трудоспособного возраста</a:t>
                      </a:r>
                      <a:r>
                        <a:rPr lang="ru-RU" sz="1400" b="0" i="0" u="none" strike="noStrike" dirty="0" smtClean="0">
                          <a:solidFill>
                            <a:srgbClr val="000000"/>
                          </a:solidFill>
                          <a:latin typeface="Times New Roman"/>
                        </a:rPr>
                        <a:t> </a:t>
                      </a:r>
                      <a:r>
                        <a:rPr lang="ru-RU" sz="1400" b="0" i="0" u="none" strike="noStrike" dirty="0">
                          <a:solidFill>
                            <a:srgbClr val="000000"/>
                          </a:solidFill>
                          <a:latin typeface="Times New Roman"/>
                        </a:rPr>
                        <a:t>на 1 января, </a:t>
                      </a:r>
                      <a:r>
                        <a:rPr lang="ru-RU" sz="1400" b="0" i="0" u="none" strike="noStrike" dirty="0" smtClean="0">
                          <a:solidFill>
                            <a:srgbClr val="000000"/>
                          </a:solidFill>
                          <a:latin typeface="Times New Roman"/>
                        </a:rPr>
                        <a:t> тыс. чел</a:t>
                      </a:r>
                      <a:r>
                        <a:rPr lang="ru-RU" sz="1400" b="0" i="0" u="none" strike="noStrike" dirty="0">
                          <a:solidFill>
                            <a:srgbClr val="000000"/>
                          </a:solidFill>
                          <a:latin typeface="Times New Roman"/>
                        </a:rPr>
                        <a:t>. </a:t>
                      </a:r>
                    </a:p>
                  </a:txBody>
                  <a:tcPr marL="5644" marR="5644" marT="564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a:lnSpc>
                          <a:spcPct val="115000"/>
                        </a:lnSpc>
                        <a:spcAft>
                          <a:spcPts val="0"/>
                        </a:spcAft>
                      </a:pPr>
                      <a:r>
                        <a:rPr lang="ru-RU" sz="1400" dirty="0" smtClean="0">
                          <a:solidFill>
                            <a:schemeClr val="tx1"/>
                          </a:solidFill>
                          <a:latin typeface="Times New Roman"/>
                          <a:ea typeface="Calibri"/>
                        </a:rPr>
                        <a:t>7,52</a:t>
                      </a:r>
                      <a:endParaRPr lang="ru-RU" sz="1400" dirty="0">
                        <a:solidFill>
                          <a:schemeClr val="tx1"/>
                        </a:solidFill>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a:lnSpc>
                          <a:spcPct val="115000"/>
                        </a:lnSpc>
                        <a:spcAft>
                          <a:spcPts val="0"/>
                        </a:spcAft>
                      </a:pPr>
                      <a:r>
                        <a:rPr lang="ru-RU" sz="1400" dirty="0" smtClean="0">
                          <a:solidFill>
                            <a:schemeClr val="tx1"/>
                          </a:solidFill>
                          <a:latin typeface="Times New Roman"/>
                          <a:ea typeface="Calibri"/>
                        </a:rPr>
                        <a:t>7,1</a:t>
                      </a:r>
                      <a:endParaRPr lang="ru-RU" sz="1400" dirty="0">
                        <a:solidFill>
                          <a:schemeClr val="tx1"/>
                        </a:solidFill>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a:lnSpc>
                          <a:spcPct val="115000"/>
                        </a:lnSpc>
                        <a:spcAft>
                          <a:spcPts val="0"/>
                        </a:spcAft>
                      </a:pPr>
                      <a:r>
                        <a:rPr lang="ru-RU" sz="1400" dirty="0" smtClean="0">
                          <a:solidFill>
                            <a:schemeClr val="tx1"/>
                          </a:solidFill>
                          <a:latin typeface="Times New Roman"/>
                          <a:ea typeface="Calibri"/>
                        </a:rPr>
                        <a:t>7,1</a:t>
                      </a:r>
                      <a:endParaRPr lang="ru-RU" sz="1400" dirty="0">
                        <a:solidFill>
                          <a:schemeClr val="tx1"/>
                        </a:solidFill>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44156">
                <a:tc>
                  <a:txBody>
                    <a:bodyPr/>
                    <a:lstStyle/>
                    <a:p>
                      <a:pPr algn="ctr" fontAlgn="t"/>
                      <a:r>
                        <a:rPr lang="ru-RU" sz="1400" b="0" i="0" u="none" strike="noStrike" dirty="0">
                          <a:solidFill>
                            <a:srgbClr val="000000"/>
                          </a:solidFill>
                          <a:latin typeface="Times New Roman"/>
                        </a:rPr>
                        <a:t>7.</a:t>
                      </a:r>
                    </a:p>
                  </a:txBody>
                  <a:tcPr marL="5644" marR="5644" marT="564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r>
                        <a:rPr lang="ru-RU" sz="1400" b="0" i="0" u="none" strike="noStrike" dirty="0">
                          <a:solidFill>
                            <a:srgbClr val="000000"/>
                          </a:solidFill>
                          <a:latin typeface="Times New Roman"/>
                        </a:rPr>
                        <a:t>Количество детей в возрасте от 1 до 6 лет посещающих муниципальные дошкольные учреждения на 1 января, чел.</a:t>
                      </a:r>
                    </a:p>
                  </a:txBody>
                  <a:tcPr marL="5644" marR="5644" marT="564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a:lnSpc>
                          <a:spcPct val="115000"/>
                        </a:lnSpc>
                        <a:spcAft>
                          <a:spcPts val="0"/>
                        </a:spcAft>
                      </a:pPr>
                      <a:r>
                        <a:rPr lang="ru-RU" sz="1400" dirty="0" smtClean="0">
                          <a:solidFill>
                            <a:schemeClr val="tx1"/>
                          </a:solidFill>
                          <a:latin typeface="Times New Roman"/>
                          <a:ea typeface="Calibri"/>
                        </a:rPr>
                        <a:t>1 212,0</a:t>
                      </a:r>
                      <a:endParaRPr lang="ru-RU" sz="1400" dirty="0">
                        <a:solidFill>
                          <a:schemeClr val="tx1"/>
                        </a:solidFill>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a:lnSpc>
                          <a:spcPct val="115000"/>
                        </a:lnSpc>
                        <a:spcAft>
                          <a:spcPts val="0"/>
                        </a:spcAft>
                      </a:pPr>
                      <a:r>
                        <a:rPr lang="ru-RU" sz="1400" dirty="0" smtClean="0">
                          <a:solidFill>
                            <a:schemeClr val="tx1"/>
                          </a:solidFill>
                          <a:latin typeface="Times New Roman"/>
                          <a:ea typeface="Calibri"/>
                        </a:rPr>
                        <a:t>1</a:t>
                      </a:r>
                      <a:r>
                        <a:rPr lang="ru-RU" sz="1400" baseline="0" dirty="0" smtClean="0">
                          <a:solidFill>
                            <a:schemeClr val="tx1"/>
                          </a:solidFill>
                          <a:latin typeface="Times New Roman"/>
                          <a:ea typeface="Calibri"/>
                        </a:rPr>
                        <a:t> 196,0</a:t>
                      </a:r>
                      <a:endParaRPr lang="ru-RU" sz="1400" dirty="0">
                        <a:solidFill>
                          <a:schemeClr val="tx1"/>
                        </a:solidFill>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a:lnSpc>
                          <a:spcPct val="115000"/>
                        </a:lnSpc>
                        <a:spcAft>
                          <a:spcPts val="0"/>
                        </a:spcAft>
                      </a:pPr>
                      <a:r>
                        <a:rPr lang="ru-RU" sz="1400" dirty="0" smtClean="0">
                          <a:solidFill>
                            <a:schemeClr val="tx1"/>
                          </a:solidFill>
                          <a:latin typeface="Times New Roman"/>
                          <a:ea typeface="Calibri"/>
                        </a:rPr>
                        <a:t>1 140,0</a:t>
                      </a:r>
                      <a:endParaRPr lang="ru-RU" sz="1400" dirty="0">
                        <a:solidFill>
                          <a:schemeClr val="tx1"/>
                        </a:solidFill>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82894">
                <a:tc>
                  <a:txBody>
                    <a:bodyPr/>
                    <a:lstStyle/>
                    <a:p>
                      <a:pPr algn="ctr" fontAlgn="t"/>
                      <a:r>
                        <a:rPr lang="ru-RU" sz="1400" b="0" i="0" u="none" strike="noStrike" dirty="0">
                          <a:solidFill>
                            <a:srgbClr val="000000"/>
                          </a:solidFill>
                          <a:latin typeface="Times New Roman"/>
                        </a:rPr>
                        <a:t>8.</a:t>
                      </a:r>
                    </a:p>
                  </a:txBody>
                  <a:tcPr marL="5644" marR="5644" marT="564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r>
                        <a:rPr lang="ru-RU" sz="1400" b="0" i="0" u="none" strike="noStrike" dirty="0">
                          <a:solidFill>
                            <a:srgbClr val="000000"/>
                          </a:solidFill>
                          <a:latin typeface="Times New Roman"/>
                        </a:rPr>
                        <a:t>Численность учащихся муниципальных общеобразовательных учреждений на 1 января, чел.</a:t>
                      </a:r>
                    </a:p>
                  </a:txBody>
                  <a:tcPr marL="5644" marR="5644" marT="564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dirty="0" smtClean="0">
                          <a:solidFill>
                            <a:schemeClr val="tx1"/>
                          </a:solidFill>
                          <a:latin typeface="Times New Roman" panose="02020603050405020304" pitchFamily="18" charset="0"/>
                          <a:ea typeface="Calibri"/>
                          <a:cs typeface="Times New Roman" panose="02020603050405020304" pitchFamily="18" charset="0"/>
                        </a:rPr>
                        <a:t>3 877,0</a:t>
                      </a:r>
                      <a:endParaRPr lang="ru-RU" sz="1400" dirty="0">
                        <a:solidFill>
                          <a:schemeClr val="tx1"/>
                        </a:solidFill>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dirty="0" smtClean="0">
                          <a:solidFill>
                            <a:schemeClr val="tx1"/>
                          </a:solidFill>
                          <a:latin typeface="Times New Roman" panose="02020603050405020304" pitchFamily="18" charset="0"/>
                          <a:ea typeface="Calibri"/>
                          <a:cs typeface="Times New Roman" panose="02020603050405020304" pitchFamily="18" charset="0"/>
                        </a:rPr>
                        <a:t>3 863,0</a:t>
                      </a:r>
                      <a:endParaRPr lang="ru-RU" sz="1400" dirty="0">
                        <a:solidFill>
                          <a:schemeClr val="tx1"/>
                        </a:solidFill>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dirty="0" smtClean="0">
                          <a:solidFill>
                            <a:schemeClr val="tx1"/>
                          </a:solidFill>
                          <a:latin typeface="Times New Roman" panose="02020603050405020304" pitchFamily="18" charset="0"/>
                          <a:ea typeface="Calibri"/>
                          <a:cs typeface="Times New Roman" panose="02020603050405020304" pitchFamily="18" charset="0"/>
                        </a:rPr>
                        <a:t>3 844,0</a:t>
                      </a:r>
                      <a:endParaRPr lang="ru-RU" sz="1400" dirty="0">
                        <a:solidFill>
                          <a:schemeClr val="tx1"/>
                        </a:solidFill>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1965">
                <a:tc>
                  <a:txBody>
                    <a:bodyPr/>
                    <a:lstStyle/>
                    <a:p>
                      <a:pPr algn="ctr" fontAlgn="t"/>
                      <a:r>
                        <a:rPr lang="ru-RU" sz="1400" b="0" i="0" u="none" strike="noStrike" dirty="0" smtClean="0">
                          <a:solidFill>
                            <a:srgbClr val="000000"/>
                          </a:solidFill>
                          <a:latin typeface="Times New Roman"/>
                        </a:rPr>
                        <a:t>9.</a:t>
                      </a:r>
                      <a:endParaRPr lang="ru-RU" sz="1400" b="0" i="0" u="none" strike="noStrike" dirty="0">
                        <a:solidFill>
                          <a:srgbClr val="000000"/>
                        </a:solidFill>
                        <a:latin typeface="Times New Roman"/>
                      </a:endParaRPr>
                    </a:p>
                  </a:txBody>
                  <a:tcPr marL="5644" marR="5644" marT="564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r>
                        <a:rPr lang="ru-RU" sz="1400" b="0" i="0" u="none" strike="noStrike" dirty="0" smtClean="0">
                          <a:solidFill>
                            <a:srgbClr val="000000"/>
                          </a:solidFill>
                          <a:latin typeface="Times New Roman"/>
                        </a:rPr>
                        <a:t>Объём жилищного строительства, </a:t>
                      </a:r>
                      <a:r>
                        <a:rPr lang="ru-RU" sz="1400" b="0" i="0" u="none" strike="noStrike" dirty="0">
                          <a:solidFill>
                            <a:srgbClr val="000000"/>
                          </a:solidFill>
                          <a:latin typeface="Times New Roman"/>
                        </a:rPr>
                        <a:t>кв.м. </a:t>
                      </a:r>
                    </a:p>
                  </a:txBody>
                  <a:tcPr marL="5644" marR="5644" marT="564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a:lnSpc>
                          <a:spcPct val="115000"/>
                        </a:lnSpc>
                        <a:spcAft>
                          <a:spcPts val="0"/>
                        </a:spcAft>
                      </a:pPr>
                      <a:r>
                        <a:rPr lang="ru-RU" sz="1400" dirty="0" smtClean="0">
                          <a:solidFill>
                            <a:schemeClr val="tx1"/>
                          </a:solidFill>
                          <a:latin typeface="Times New Roman"/>
                          <a:ea typeface="Calibri"/>
                        </a:rPr>
                        <a:t>8 275,0</a:t>
                      </a:r>
                      <a:endParaRPr lang="ru-RU" sz="1400" dirty="0">
                        <a:solidFill>
                          <a:schemeClr val="tx1"/>
                        </a:solidFill>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a:lnSpc>
                          <a:spcPct val="115000"/>
                        </a:lnSpc>
                        <a:spcAft>
                          <a:spcPts val="0"/>
                        </a:spcAft>
                      </a:pPr>
                      <a:r>
                        <a:rPr lang="ru-RU" sz="1400" dirty="0" smtClean="0">
                          <a:solidFill>
                            <a:schemeClr val="tx1"/>
                          </a:solidFill>
                          <a:latin typeface="Times New Roman"/>
                          <a:ea typeface="Calibri"/>
                        </a:rPr>
                        <a:t>7 634,0</a:t>
                      </a:r>
                      <a:endParaRPr lang="ru-RU" sz="1400" dirty="0">
                        <a:solidFill>
                          <a:schemeClr val="tx1"/>
                        </a:solidFill>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a:lnSpc>
                          <a:spcPct val="115000"/>
                        </a:lnSpc>
                        <a:spcAft>
                          <a:spcPts val="0"/>
                        </a:spcAft>
                      </a:pPr>
                      <a:r>
                        <a:rPr lang="ru-RU" sz="1400" dirty="0" smtClean="0">
                          <a:solidFill>
                            <a:schemeClr val="tx1"/>
                          </a:solidFill>
                          <a:latin typeface="Times New Roman"/>
                          <a:ea typeface="Calibri"/>
                        </a:rPr>
                        <a:t>8 300,0</a:t>
                      </a:r>
                      <a:endParaRPr lang="ru-RU" sz="1400" dirty="0">
                        <a:solidFill>
                          <a:schemeClr val="tx1"/>
                        </a:solidFill>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2506">
                <a:tc>
                  <a:txBody>
                    <a:bodyPr/>
                    <a:lstStyle/>
                    <a:p>
                      <a:pPr algn="ctr" fontAlgn="t"/>
                      <a:r>
                        <a:rPr lang="ru-RU" sz="1400" b="0" i="0" u="none" strike="noStrike" dirty="0" smtClean="0">
                          <a:solidFill>
                            <a:srgbClr val="000000"/>
                          </a:solidFill>
                          <a:latin typeface="Times New Roman"/>
                        </a:rPr>
                        <a:t>10.</a:t>
                      </a:r>
                      <a:endParaRPr lang="ru-RU" sz="1400" b="0" i="0" u="none" strike="noStrike" dirty="0">
                        <a:solidFill>
                          <a:srgbClr val="000000"/>
                        </a:solidFill>
                        <a:latin typeface="Times New Roman"/>
                      </a:endParaRPr>
                    </a:p>
                  </a:txBody>
                  <a:tcPr marL="5644" marR="5644" marT="564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r>
                        <a:rPr lang="ru-RU" sz="1400" b="0" i="0" u="none" strike="noStrike" dirty="0" smtClean="0">
                          <a:solidFill>
                            <a:srgbClr val="000000"/>
                          </a:solidFill>
                          <a:latin typeface="Times New Roman"/>
                        </a:rPr>
                        <a:t>Прожиточный минимум,</a:t>
                      </a:r>
                      <a:r>
                        <a:rPr lang="ru-RU" sz="1400" b="0" i="0" u="none" strike="noStrike" baseline="0" dirty="0" smtClean="0">
                          <a:solidFill>
                            <a:srgbClr val="000000"/>
                          </a:solidFill>
                          <a:latin typeface="Times New Roman"/>
                        </a:rPr>
                        <a:t> руб. в месяц.</a:t>
                      </a:r>
                      <a:endParaRPr lang="ru-RU" sz="1400" b="0" i="0" u="none" strike="noStrike" dirty="0">
                        <a:solidFill>
                          <a:srgbClr val="000000"/>
                        </a:solidFill>
                        <a:latin typeface="Times New Roman"/>
                      </a:endParaRPr>
                    </a:p>
                  </a:txBody>
                  <a:tcPr marL="5644" marR="5644" marT="564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a:lnSpc>
                          <a:spcPct val="115000"/>
                        </a:lnSpc>
                        <a:spcAft>
                          <a:spcPts val="0"/>
                        </a:spcAft>
                      </a:pPr>
                      <a:r>
                        <a:rPr lang="ru-RU" sz="1400" dirty="0" smtClean="0">
                          <a:solidFill>
                            <a:schemeClr val="tx1"/>
                          </a:solidFill>
                          <a:latin typeface="Times New Roman"/>
                          <a:ea typeface="Calibri"/>
                        </a:rPr>
                        <a:t>13 963,0</a:t>
                      </a:r>
                      <a:endParaRPr lang="ru-RU" sz="1400" dirty="0">
                        <a:solidFill>
                          <a:schemeClr val="tx1"/>
                        </a:solidFill>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a:lnSpc>
                          <a:spcPct val="115000"/>
                        </a:lnSpc>
                        <a:spcAft>
                          <a:spcPts val="0"/>
                        </a:spcAft>
                      </a:pPr>
                      <a:r>
                        <a:rPr lang="ru-RU" sz="1400" dirty="0" smtClean="0">
                          <a:solidFill>
                            <a:schemeClr val="tx1"/>
                          </a:solidFill>
                          <a:latin typeface="Times New Roman"/>
                          <a:ea typeface="Calibri"/>
                        </a:rPr>
                        <a:t>16 564,0</a:t>
                      </a:r>
                      <a:endParaRPr lang="ru-RU" sz="1400" dirty="0">
                        <a:solidFill>
                          <a:schemeClr val="tx1"/>
                        </a:solidFill>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a:lnSpc>
                          <a:spcPct val="115000"/>
                        </a:lnSpc>
                        <a:spcAft>
                          <a:spcPts val="0"/>
                        </a:spcAft>
                      </a:pPr>
                      <a:r>
                        <a:rPr lang="ru-RU" sz="1400" dirty="0" smtClean="0">
                          <a:solidFill>
                            <a:schemeClr val="tx1"/>
                          </a:solidFill>
                          <a:latin typeface="Times New Roman"/>
                          <a:ea typeface="Calibri"/>
                        </a:rPr>
                        <a:t>18 646,0</a:t>
                      </a:r>
                      <a:endParaRPr lang="ru-RU" sz="1400" dirty="0">
                        <a:solidFill>
                          <a:schemeClr val="tx1"/>
                        </a:solidFill>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Тема Office">
  <a:themeElements>
    <a:clrScheme name="Литейная">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7787</TotalTime>
  <Words>9401</Words>
  <Application>Microsoft Office PowerPoint</Application>
  <PresentationFormat>Экран (4:3)</PresentationFormat>
  <Paragraphs>2923</Paragraphs>
  <Slides>43</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43</vt:i4>
      </vt:variant>
    </vt:vector>
  </HeadingPairs>
  <TitlesOfParts>
    <vt:vector size="44" baseType="lpstr">
      <vt:lpstr>Тема Office</vt:lpstr>
      <vt:lpstr>Исполнение бюджета Михайловского  муниципального района  за 2023 год</vt:lpstr>
      <vt:lpstr>  Глоссарий </vt:lpstr>
      <vt:lpstr>Презентация PowerPoint</vt:lpstr>
      <vt:lpstr>Презентация PowerPoint</vt:lpstr>
      <vt:lpstr>Презентация PowerPoint</vt:lpstr>
      <vt:lpstr>Презентация PowerPoint</vt:lpstr>
      <vt:lpstr>Презентация PowerPoint</vt:lpstr>
      <vt:lpstr>Основные показатели социально-экономического развития Михайловского муниципального района</vt:lpstr>
      <vt:lpstr> Основные показатели социально-экономического развития  Михайловского муниципального района </vt:lpstr>
      <vt:lpstr>Основные характеристики бюджета Михайловского муниципального района за 2023 год</vt:lpstr>
      <vt:lpstr>Презентация PowerPoint</vt:lpstr>
      <vt:lpstr>Структура доходов бюджета Михайловского муниципального района за 2023 год, тыс. руб.</vt:lpstr>
      <vt:lpstr>Презентация PowerPoint</vt:lpstr>
      <vt:lpstr>Исполнение бюджета по доходам за 2023 год, тыс. руб.</vt:lpstr>
      <vt:lpstr>Исполнение доходов бюджета Михайловского муниципального района за 2023 год, тыс. руб.</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Сведения о межбюджетных трансфертах бюджета Михайловского муниципального района за 2023 год</vt:lpstr>
      <vt:lpstr>Анализ исполнения безвозмездных поступлений Михайловского муниципального района за 2023 год, тыс. руб.</vt:lpstr>
      <vt:lpstr>Исполнение расходной части  за 2021-2023 годы, тыс. руб.</vt:lpstr>
      <vt:lpstr>Исполнение расходной части  в разрезе разделов и подразделов за 2023 год, тыс. руб.</vt:lpstr>
      <vt:lpstr>Исполнение расходной части  в разрезе разделов и подразделов за 2023 год, тыс. руб.</vt:lpstr>
      <vt:lpstr>Исполнение расходной части бюджета Михайловского муниципального района за 2023 год </vt:lpstr>
      <vt:lpstr>Расходы на реализацию муниципальных целевых программ в 2023 году</vt:lpstr>
      <vt:lpstr>Презентация PowerPoint</vt:lpstr>
      <vt:lpstr>Непрограммные направления расходов бюджета Михайловского муниципального района за  2023 год,  тыс. руб.</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Информация о реализации в 2023  проектов инициативного бюджетирования по направлению «Твой проект»</vt:lpstr>
      <vt:lpstr>Рейтинг муниципальных образований Приморского края по уровню открытости бюджетных данных в 2023 году (группировка по степени открытости)</vt:lpstr>
      <vt:lpstr>Рейтинг муниципальных образований Приморского края по результатам комплексной оценки качества управления бюджетным процессом за 2022 год</vt:lpstr>
      <vt:lpstr>Иные характеристики и информация о бюджете Михайловского  муниципального района</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Бюджет Кавалеровского муниципального района на 2015 год и плановый период 2016 и 2017 годов</dc:title>
  <dc:creator>Управление финансов</dc:creator>
  <cp:lastModifiedBy>Vadim</cp:lastModifiedBy>
  <cp:revision>652</cp:revision>
  <cp:lastPrinted>2024-04-25T01:38:32Z</cp:lastPrinted>
  <dcterms:created xsi:type="dcterms:W3CDTF">2014-11-09T22:09:12Z</dcterms:created>
  <dcterms:modified xsi:type="dcterms:W3CDTF">2024-08-07T04:25:10Z</dcterms:modified>
</cp:coreProperties>
</file>